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s/slide7.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9.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6.xml" ContentType="application/vnd.openxmlformats-officedocument.presentationml.slide+xml"/>
  <Override PartName="/ppt/slides/slide73.xml" ContentType="application/vnd.openxmlformats-officedocument.presentationml.slide+xml"/>
  <Override PartName="/ppt/slides/slide68.xml" ContentType="application/vnd.openxmlformats-officedocument.presentationml.slide+xml"/>
  <Override PartName="/ppt/slides/slide67.xml" ContentType="application/vnd.openxmlformats-officedocument.presentationml.slide+xml"/>
  <Override PartName="/ppt/slides/slide66.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8.xml" ContentType="application/vnd.openxmlformats-officedocument.presentationml.slide+xml"/>
  <Override PartName="/ppt/slides/slide74.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7.xml" ContentType="application/vnd.openxmlformats-officedocument.presentationml.notesSlide+xml"/>
  <Override PartName="/ppt/slideMasters/slideMaster1.xml" ContentType="application/vnd.openxmlformats-officedocument.presentationml.slideMaster+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77"/>
  </p:notesMasterIdLst>
  <p:sldIdLst>
    <p:sldId id="256" r:id="rId3"/>
    <p:sldId id="378" r:id="rId4"/>
    <p:sldId id="374" r:id="rId5"/>
    <p:sldId id="379" r:id="rId6"/>
    <p:sldId id="300" r:id="rId7"/>
    <p:sldId id="321" r:id="rId8"/>
    <p:sldId id="322" r:id="rId9"/>
    <p:sldId id="286" r:id="rId10"/>
    <p:sldId id="375" r:id="rId11"/>
    <p:sldId id="325" r:id="rId12"/>
    <p:sldId id="287" r:id="rId13"/>
    <p:sldId id="326" r:id="rId14"/>
    <p:sldId id="377" r:id="rId15"/>
    <p:sldId id="376" r:id="rId16"/>
    <p:sldId id="289" r:id="rId17"/>
    <p:sldId id="290" r:id="rId18"/>
    <p:sldId id="288" r:id="rId19"/>
    <p:sldId id="327" r:id="rId20"/>
    <p:sldId id="294" r:id="rId21"/>
    <p:sldId id="370" r:id="rId22"/>
    <p:sldId id="371" r:id="rId23"/>
    <p:sldId id="372" r:id="rId24"/>
    <p:sldId id="373" r:id="rId25"/>
    <p:sldId id="380" r:id="rId26"/>
    <p:sldId id="381" r:id="rId27"/>
    <p:sldId id="382" r:id="rId28"/>
    <p:sldId id="328" r:id="rId29"/>
    <p:sldId id="383" r:id="rId30"/>
    <p:sldId id="384" r:id="rId31"/>
    <p:sldId id="385" r:id="rId32"/>
    <p:sldId id="386" r:id="rId33"/>
    <p:sldId id="329" r:id="rId34"/>
    <p:sldId id="330" r:id="rId35"/>
    <p:sldId id="331" r:id="rId36"/>
    <p:sldId id="332" r:id="rId37"/>
    <p:sldId id="333" r:id="rId38"/>
    <p:sldId id="291" r:id="rId39"/>
    <p:sldId id="334" r:id="rId40"/>
    <p:sldId id="335" r:id="rId41"/>
    <p:sldId id="336" r:id="rId42"/>
    <p:sldId id="337" r:id="rId43"/>
    <p:sldId id="338" r:id="rId44"/>
    <p:sldId id="293" r:id="rId45"/>
    <p:sldId id="339" r:id="rId46"/>
    <p:sldId id="284" r:id="rId47"/>
    <p:sldId id="340" r:id="rId48"/>
    <p:sldId id="341" r:id="rId49"/>
    <p:sldId id="285" r:id="rId50"/>
    <p:sldId id="342" r:id="rId51"/>
    <p:sldId id="343" r:id="rId52"/>
    <p:sldId id="301" r:id="rId53"/>
    <p:sldId id="350" r:id="rId54"/>
    <p:sldId id="388" r:id="rId55"/>
    <p:sldId id="363" r:id="rId56"/>
    <p:sldId id="387" r:id="rId57"/>
    <p:sldId id="364" r:id="rId58"/>
    <p:sldId id="295" r:id="rId59"/>
    <p:sldId id="359" r:id="rId60"/>
    <p:sldId id="259" r:id="rId61"/>
    <p:sldId id="266" r:id="rId62"/>
    <p:sldId id="365" r:id="rId63"/>
    <p:sldId id="296" r:id="rId64"/>
    <p:sldId id="358" r:id="rId65"/>
    <p:sldId id="368" r:id="rId66"/>
    <p:sldId id="369" r:id="rId67"/>
    <p:sldId id="366" r:id="rId68"/>
    <p:sldId id="367" r:id="rId69"/>
    <p:sldId id="297" r:id="rId70"/>
    <p:sldId id="347" r:id="rId71"/>
    <p:sldId id="348" r:id="rId72"/>
    <p:sldId id="349" r:id="rId73"/>
    <p:sldId id="354" r:id="rId74"/>
    <p:sldId id="355" r:id="rId75"/>
    <p:sldId id="299" r:id="rId7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E1B9"/>
    <a:srgbClr val="FFFF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2" autoAdjust="0"/>
    <p:restoredTop sz="94686" autoAdjust="0"/>
  </p:normalViewPr>
  <p:slideViewPr>
    <p:cSldViewPr>
      <p:cViewPr varScale="1">
        <p:scale>
          <a:sx n="75" d="100"/>
          <a:sy n="75" d="100"/>
        </p:scale>
        <p:origin x="60" y="504"/>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774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customXml" Target="../customXml/item2.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customXml" Target="../customXml/item3.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1.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CE4A3D-85CE-4847-BC8E-AF3A47048FA2}" type="datetimeFigureOut">
              <a:rPr lang="en-US" smtClean="0"/>
              <a:t>3/16/2022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80C4A9-C6D0-469C-B270-A8255C26B1E5}" type="slidenum">
              <a:rPr lang="en-US" smtClean="0"/>
              <a:t>‹#›</a:t>
            </a:fld>
            <a:endParaRPr lang="en-US"/>
          </a:p>
        </p:txBody>
      </p:sp>
    </p:spTree>
    <p:extLst>
      <p:ext uri="{BB962C8B-B14F-4D97-AF65-F5344CB8AC3E}">
        <p14:creationId xmlns:p14="http://schemas.microsoft.com/office/powerpoint/2010/main" val="4213471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Gina </a:t>
            </a:r>
            <a:endParaRPr lang="en-US" dirty="0"/>
          </a:p>
        </p:txBody>
      </p:sp>
      <p:sp>
        <p:nvSpPr>
          <p:cNvPr id="4" name="Slide Number Placeholder 3"/>
          <p:cNvSpPr>
            <a:spLocks noGrp="1"/>
          </p:cNvSpPr>
          <p:nvPr>
            <p:ph type="sldNum" sz="quarter" idx="10"/>
          </p:nvPr>
        </p:nvSpPr>
        <p:spPr/>
        <p:txBody>
          <a:bodyPr/>
          <a:lstStyle/>
          <a:p>
            <a:fld id="{1CC8B027-1C21-437D-86A8-7A2B68AE7117}" type="slidenum">
              <a:rPr lang="en-US" smtClean="0"/>
              <a:t>2</a:t>
            </a:fld>
            <a:endParaRPr lang="en-US"/>
          </a:p>
        </p:txBody>
      </p:sp>
    </p:spTree>
    <p:extLst>
      <p:ext uri="{BB962C8B-B14F-4D97-AF65-F5344CB8AC3E}">
        <p14:creationId xmlns:p14="http://schemas.microsoft.com/office/powerpoint/2010/main" val="4079696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E223B9-68D8-466E-939F-FBAD4DC166DD}" type="slidenum">
              <a:rPr lang="en-US" smtClean="0"/>
              <a:t>8</a:t>
            </a:fld>
            <a:endParaRPr lang="en-US"/>
          </a:p>
        </p:txBody>
      </p:sp>
    </p:spTree>
    <p:extLst>
      <p:ext uri="{BB962C8B-B14F-4D97-AF65-F5344CB8AC3E}">
        <p14:creationId xmlns:p14="http://schemas.microsoft.com/office/powerpoint/2010/main" val="16695577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E223B9-68D8-466E-939F-FBAD4DC166DD}" type="slidenum">
              <a:rPr lang="en-US" smtClean="0"/>
              <a:t>9</a:t>
            </a:fld>
            <a:endParaRPr lang="en-US"/>
          </a:p>
        </p:txBody>
      </p:sp>
    </p:spTree>
    <p:extLst>
      <p:ext uri="{BB962C8B-B14F-4D97-AF65-F5344CB8AC3E}">
        <p14:creationId xmlns:p14="http://schemas.microsoft.com/office/powerpoint/2010/main" val="1525427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Gina </a:t>
            </a:r>
            <a:endParaRPr lang="en-US" dirty="0"/>
          </a:p>
        </p:txBody>
      </p:sp>
      <p:sp>
        <p:nvSpPr>
          <p:cNvPr id="4" name="Slide Number Placeholder 3"/>
          <p:cNvSpPr>
            <a:spLocks noGrp="1"/>
          </p:cNvSpPr>
          <p:nvPr>
            <p:ph type="sldNum" sz="quarter" idx="10"/>
          </p:nvPr>
        </p:nvSpPr>
        <p:spPr/>
        <p:txBody>
          <a:bodyPr/>
          <a:lstStyle/>
          <a:p>
            <a:fld id="{1CC8B027-1C21-437D-86A8-7A2B68AE7117}" type="slidenum">
              <a:rPr lang="en-US" smtClean="0"/>
              <a:t>25</a:t>
            </a:fld>
            <a:endParaRPr lang="en-US"/>
          </a:p>
        </p:txBody>
      </p:sp>
    </p:spTree>
    <p:extLst>
      <p:ext uri="{BB962C8B-B14F-4D97-AF65-F5344CB8AC3E}">
        <p14:creationId xmlns:p14="http://schemas.microsoft.com/office/powerpoint/2010/main" val="2171793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Don</a:t>
            </a:r>
            <a:endParaRPr lang="en-US" dirty="0"/>
          </a:p>
        </p:txBody>
      </p:sp>
      <p:sp>
        <p:nvSpPr>
          <p:cNvPr id="4" name="Slide Number Placeholder 3"/>
          <p:cNvSpPr>
            <a:spLocks noGrp="1"/>
          </p:cNvSpPr>
          <p:nvPr>
            <p:ph type="sldNum" sz="quarter" idx="10"/>
          </p:nvPr>
        </p:nvSpPr>
        <p:spPr/>
        <p:txBody>
          <a:bodyPr/>
          <a:lstStyle/>
          <a:p>
            <a:fld id="{908AE670-4CAA-4A08-9C74-F397BE70A5EA}" type="slidenum">
              <a:rPr lang="en-US" smtClean="0"/>
              <a:pPr/>
              <a:t>37</a:t>
            </a:fld>
            <a:endParaRPr lang="en-US"/>
          </a:p>
        </p:txBody>
      </p:sp>
    </p:spTree>
    <p:extLst>
      <p:ext uri="{BB962C8B-B14F-4D97-AF65-F5344CB8AC3E}">
        <p14:creationId xmlns:p14="http://schemas.microsoft.com/office/powerpoint/2010/main" val="811157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8AE670-4CAA-4A08-9C74-F397BE70A5EA}" type="slidenum">
              <a:rPr lang="en-US" smtClean="0"/>
              <a:pPr/>
              <a:t>48</a:t>
            </a:fld>
            <a:endParaRPr lang="en-US"/>
          </a:p>
        </p:txBody>
      </p:sp>
    </p:spTree>
    <p:extLst>
      <p:ext uri="{BB962C8B-B14F-4D97-AF65-F5344CB8AC3E}">
        <p14:creationId xmlns:p14="http://schemas.microsoft.com/office/powerpoint/2010/main" val="1232059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Carol</a:t>
            </a:r>
            <a:endParaRPr lang="en-US" dirty="0"/>
          </a:p>
        </p:txBody>
      </p:sp>
      <p:sp>
        <p:nvSpPr>
          <p:cNvPr id="4" name="Slide Number Placeholder 3"/>
          <p:cNvSpPr>
            <a:spLocks noGrp="1"/>
          </p:cNvSpPr>
          <p:nvPr>
            <p:ph type="sldNum" sz="quarter" idx="10"/>
          </p:nvPr>
        </p:nvSpPr>
        <p:spPr/>
        <p:txBody>
          <a:bodyPr/>
          <a:lstStyle/>
          <a:p>
            <a:fld id="{908AE670-4CAA-4A08-9C74-F397BE70A5EA}" type="slidenum">
              <a:rPr lang="en-US" smtClean="0"/>
              <a:pPr/>
              <a:t>52</a:t>
            </a:fld>
            <a:endParaRPr lang="en-US" dirty="0"/>
          </a:p>
        </p:txBody>
      </p:sp>
    </p:spTree>
    <p:extLst>
      <p:ext uri="{BB962C8B-B14F-4D97-AF65-F5344CB8AC3E}">
        <p14:creationId xmlns:p14="http://schemas.microsoft.com/office/powerpoint/2010/main" val="13356975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Malethia</a:t>
            </a:r>
            <a:endParaRPr lang="en-US" dirty="0"/>
          </a:p>
        </p:txBody>
      </p:sp>
      <p:sp>
        <p:nvSpPr>
          <p:cNvPr id="4" name="Slide Number Placeholder 3"/>
          <p:cNvSpPr>
            <a:spLocks noGrp="1"/>
          </p:cNvSpPr>
          <p:nvPr>
            <p:ph type="sldNum" sz="quarter" idx="10"/>
          </p:nvPr>
        </p:nvSpPr>
        <p:spPr/>
        <p:txBody>
          <a:bodyPr/>
          <a:lstStyle/>
          <a:p>
            <a:fld id="{908AE670-4CAA-4A08-9C74-F397BE70A5EA}" type="slidenum">
              <a:rPr lang="en-US" smtClean="0"/>
              <a:pPr/>
              <a:t>57</a:t>
            </a:fld>
            <a:endParaRPr lang="en-US"/>
          </a:p>
        </p:txBody>
      </p:sp>
    </p:spTree>
    <p:extLst>
      <p:ext uri="{BB962C8B-B14F-4D97-AF65-F5344CB8AC3E}">
        <p14:creationId xmlns:p14="http://schemas.microsoft.com/office/powerpoint/2010/main" val="2767094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Malethia</a:t>
            </a:r>
            <a:endParaRPr lang="en-US" dirty="0"/>
          </a:p>
        </p:txBody>
      </p:sp>
      <p:sp>
        <p:nvSpPr>
          <p:cNvPr id="4" name="Slide Number Placeholder 3"/>
          <p:cNvSpPr>
            <a:spLocks noGrp="1"/>
          </p:cNvSpPr>
          <p:nvPr>
            <p:ph type="sldNum" sz="quarter" idx="10"/>
          </p:nvPr>
        </p:nvSpPr>
        <p:spPr/>
        <p:txBody>
          <a:bodyPr/>
          <a:lstStyle/>
          <a:p>
            <a:fld id="{908AE670-4CAA-4A08-9C74-F397BE70A5EA}" type="slidenum">
              <a:rPr lang="en-US" smtClean="0"/>
              <a:pPr/>
              <a:t>58</a:t>
            </a:fld>
            <a:endParaRPr lang="en-US" dirty="0"/>
          </a:p>
        </p:txBody>
      </p:sp>
    </p:spTree>
    <p:extLst>
      <p:ext uri="{BB962C8B-B14F-4D97-AF65-F5344CB8AC3E}">
        <p14:creationId xmlns:p14="http://schemas.microsoft.com/office/powerpoint/2010/main" val="3426980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Malethia</a:t>
            </a:r>
            <a:endParaRPr lang="en-US" dirty="0"/>
          </a:p>
        </p:txBody>
      </p:sp>
      <p:sp>
        <p:nvSpPr>
          <p:cNvPr id="4" name="Slide Number Placeholder 3"/>
          <p:cNvSpPr>
            <a:spLocks noGrp="1"/>
          </p:cNvSpPr>
          <p:nvPr>
            <p:ph type="sldNum" sz="quarter" idx="10"/>
          </p:nvPr>
        </p:nvSpPr>
        <p:spPr/>
        <p:txBody>
          <a:bodyPr/>
          <a:lstStyle/>
          <a:p>
            <a:fld id="{908AE670-4CAA-4A08-9C74-F397BE70A5EA}" type="slidenum">
              <a:rPr lang="en-US" smtClean="0"/>
              <a:pPr/>
              <a:t>62</a:t>
            </a:fld>
            <a:endParaRPr lang="en-US"/>
          </a:p>
        </p:txBody>
      </p:sp>
    </p:spTree>
    <p:extLst>
      <p:ext uri="{BB962C8B-B14F-4D97-AF65-F5344CB8AC3E}">
        <p14:creationId xmlns:p14="http://schemas.microsoft.com/office/powerpoint/2010/main" val="2719284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Don</a:t>
            </a:r>
            <a:endParaRPr lang="en-US" dirty="0"/>
          </a:p>
        </p:txBody>
      </p:sp>
      <p:sp>
        <p:nvSpPr>
          <p:cNvPr id="4" name="Slide Number Placeholder 3"/>
          <p:cNvSpPr>
            <a:spLocks noGrp="1"/>
          </p:cNvSpPr>
          <p:nvPr>
            <p:ph type="sldNum" sz="quarter" idx="10"/>
          </p:nvPr>
        </p:nvSpPr>
        <p:spPr/>
        <p:txBody>
          <a:bodyPr/>
          <a:lstStyle/>
          <a:p>
            <a:fld id="{908AE670-4CAA-4A08-9C74-F397BE70A5EA}" type="slidenum">
              <a:rPr lang="en-US" smtClean="0"/>
              <a:pPr/>
              <a:t>63</a:t>
            </a:fld>
            <a:endParaRPr lang="en-US" dirty="0"/>
          </a:p>
        </p:txBody>
      </p:sp>
    </p:spTree>
    <p:extLst>
      <p:ext uri="{BB962C8B-B14F-4D97-AF65-F5344CB8AC3E}">
        <p14:creationId xmlns:p14="http://schemas.microsoft.com/office/powerpoint/2010/main" val="4012432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Don</a:t>
            </a:r>
            <a:endParaRPr lang="en-US" dirty="0"/>
          </a:p>
        </p:txBody>
      </p:sp>
      <p:sp>
        <p:nvSpPr>
          <p:cNvPr id="4" name="Slide Number Placeholder 3"/>
          <p:cNvSpPr>
            <a:spLocks noGrp="1"/>
          </p:cNvSpPr>
          <p:nvPr>
            <p:ph type="sldNum" sz="quarter" idx="10"/>
          </p:nvPr>
        </p:nvSpPr>
        <p:spPr/>
        <p:txBody>
          <a:bodyPr/>
          <a:lstStyle/>
          <a:p>
            <a:fld id="{908AE670-4CAA-4A08-9C74-F397BE70A5EA}" type="slidenum">
              <a:rPr lang="en-US" smtClean="0"/>
              <a:pPr/>
              <a:t>65</a:t>
            </a:fld>
            <a:endParaRPr lang="en-US" dirty="0"/>
          </a:p>
        </p:txBody>
      </p:sp>
    </p:spTree>
    <p:extLst>
      <p:ext uri="{BB962C8B-B14F-4D97-AF65-F5344CB8AC3E}">
        <p14:creationId xmlns:p14="http://schemas.microsoft.com/office/powerpoint/2010/main" val="1339431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Don</a:t>
            </a:r>
            <a:endParaRPr lang="en-US" dirty="0"/>
          </a:p>
        </p:txBody>
      </p:sp>
      <p:sp>
        <p:nvSpPr>
          <p:cNvPr id="4" name="Slide Number Placeholder 3"/>
          <p:cNvSpPr>
            <a:spLocks noGrp="1"/>
          </p:cNvSpPr>
          <p:nvPr>
            <p:ph type="sldNum" sz="quarter" idx="10"/>
          </p:nvPr>
        </p:nvSpPr>
        <p:spPr/>
        <p:txBody>
          <a:bodyPr/>
          <a:lstStyle/>
          <a:p>
            <a:fld id="{908AE670-4CAA-4A08-9C74-F397BE70A5EA}" type="slidenum">
              <a:rPr lang="en-US" smtClean="0"/>
              <a:pPr/>
              <a:t>68</a:t>
            </a:fld>
            <a:endParaRPr lang="en-US"/>
          </a:p>
        </p:txBody>
      </p:sp>
    </p:spTree>
    <p:extLst>
      <p:ext uri="{BB962C8B-B14F-4D97-AF65-F5344CB8AC3E}">
        <p14:creationId xmlns:p14="http://schemas.microsoft.com/office/powerpoint/2010/main" val="39153830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Don</a:t>
            </a:r>
            <a:endParaRPr lang="en-US" dirty="0"/>
          </a:p>
        </p:txBody>
      </p:sp>
      <p:sp>
        <p:nvSpPr>
          <p:cNvPr id="4" name="Slide Number Placeholder 3"/>
          <p:cNvSpPr>
            <a:spLocks noGrp="1"/>
          </p:cNvSpPr>
          <p:nvPr>
            <p:ph type="sldNum" sz="quarter" idx="10"/>
          </p:nvPr>
        </p:nvSpPr>
        <p:spPr/>
        <p:txBody>
          <a:bodyPr/>
          <a:lstStyle/>
          <a:p>
            <a:fld id="{908AE670-4CAA-4A08-9C74-F397BE70A5EA}" type="slidenum">
              <a:rPr lang="en-US" smtClean="0"/>
              <a:pPr/>
              <a:t>72</a:t>
            </a:fld>
            <a:endParaRPr lang="en-US" dirty="0"/>
          </a:p>
        </p:txBody>
      </p:sp>
    </p:spTree>
    <p:extLst>
      <p:ext uri="{BB962C8B-B14F-4D97-AF65-F5344CB8AC3E}">
        <p14:creationId xmlns:p14="http://schemas.microsoft.com/office/powerpoint/2010/main" val="12498680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Carol</a:t>
            </a:r>
            <a:endParaRPr lang="en-US" dirty="0"/>
          </a:p>
        </p:txBody>
      </p:sp>
      <p:sp>
        <p:nvSpPr>
          <p:cNvPr id="4" name="Slide Number Placeholder 3"/>
          <p:cNvSpPr>
            <a:spLocks noGrp="1"/>
          </p:cNvSpPr>
          <p:nvPr>
            <p:ph type="sldNum" sz="quarter" idx="10"/>
          </p:nvPr>
        </p:nvSpPr>
        <p:spPr/>
        <p:txBody>
          <a:bodyPr/>
          <a:lstStyle/>
          <a:p>
            <a:fld id="{908AE670-4CAA-4A08-9C74-F397BE70A5EA}" type="slidenum">
              <a:rPr lang="en-US" smtClean="0"/>
              <a:pPr/>
              <a:t>73</a:t>
            </a:fld>
            <a:endParaRPr lang="en-US" dirty="0"/>
          </a:p>
        </p:txBody>
      </p:sp>
    </p:spTree>
    <p:extLst>
      <p:ext uri="{BB962C8B-B14F-4D97-AF65-F5344CB8AC3E}">
        <p14:creationId xmlns:p14="http://schemas.microsoft.com/office/powerpoint/2010/main" val="32278835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10.tiff"/><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533401"/>
            <a:ext cx="7772400" cy="533399"/>
          </a:xfrm>
          <a:effectLst>
            <a:reflection blurRad="6350" stA="50000" endA="300" endPos="55000" dir="5400000" sy="-100000" algn="bl" rotWithShape="0"/>
          </a:effectLst>
        </p:spPr>
        <p:txBody>
          <a:bodyPr/>
          <a:lstStyle>
            <a:lvl1pPr>
              <a:defRPr lang="en-US" dirty="0"/>
            </a:lvl1pPr>
          </a:lstStyle>
          <a:p>
            <a:r>
              <a:rPr lang="en-US" dirty="0" smtClean="0"/>
              <a:t>Click to edit Master title style</a:t>
            </a:r>
            <a:endParaRPr lang="en-US" dirty="0"/>
          </a:p>
        </p:txBody>
      </p:sp>
      <p:sp>
        <p:nvSpPr>
          <p:cNvPr id="3075" name="Rectangle 3"/>
          <p:cNvSpPr>
            <a:spLocks noGrp="1" noChangeArrowheads="1"/>
          </p:cNvSpPr>
          <p:nvPr>
            <p:ph type="subTitle" idx="1"/>
          </p:nvPr>
        </p:nvSpPr>
        <p:spPr>
          <a:xfrm>
            <a:off x="685800" y="4953000"/>
            <a:ext cx="6096000" cy="381000"/>
          </a:xfrm>
          <a:effectLst>
            <a:reflection blurRad="6350" stA="50000" endA="300" endPos="55000" dir="5400000" sy="-100000" algn="bl" rotWithShape="0"/>
          </a:effectLst>
        </p:spPr>
        <p:txBody>
          <a:bodyPr/>
          <a:lstStyle>
            <a:lvl1pPr marL="0" indent="0">
              <a:buFontTx/>
              <a:buNone/>
              <a:defRPr lang="en-US" dirty="0"/>
            </a:lvl1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719387"/>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1219200"/>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fld id="{A7EBEA62-A9D0-4DE1-BC3C-FCAF7600C3D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8" name="Footer Placeholder 7"/>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9" name="Slide Number Placeholder 8"/>
          <p:cNvSpPr>
            <a:spLocks noGrp="1"/>
          </p:cNvSpPr>
          <p:nvPr>
            <p:ph type="sldNum" sz="quarter" idx="12"/>
          </p:nvPr>
        </p:nvSpPr>
        <p:spPr>
          <a:xfrm>
            <a:off x="6553200" y="6245225"/>
            <a:ext cx="2133600" cy="476250"/>
          </a:xfrm>
          <a:prstGeom prst="rect">
            <a:avLst/>
          </a:prstGeom>
        </p:spPr>
        <p:txBody>
          <a:bodyPr/>
          <a:lstStyle>
            <a:lvl1pPr>
              <a:defRPr/>
            </a:lvl1pPr>
          </a:lstStyle>
          <a:p>
            <a:fld id="{47E36310-BFEA-4959-8C53-81F24FD462F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a:prstGeom prst="rect">
            <a:avLst/>
          </a:prstGeom>
        </p:spPr>
        <p:txBody>
          <a:bodyPr/>
          <a:lstStyle>
            <a:lvl1pPr>
              <a:defRPr/>
            </a:lvl1pPr>
          </a:lstStyle>
          <a:p>
            <a:fld id="{C0D70A14-5E37-40D4-A0C5-2BC32377DECF}"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3" name="Footer Placeholder 2"/>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4" name="Slide Number Placeholder 3"/>
          <p:cNvSpPr>
            <a:spLocks noGrp="1"/>
          </p:cNvSpPr>
          <p:nvPr>
            <p:ph type="sldNum" sz="quarter" idx="12"/>
          </p:nvPr>
        </p:nvSpPr>
        <p:spPr>
          <a:xfrm>
            <a:off x="6553200" y="6245225"/>
            <a:ext cx="2133600" cy="476250"/>
          </a:xfrm>
          <a:prstGeom prst="rect">
            <a:avLst/>
          </a:prstGeom>
        </p:spPr>
        <p:txBody>
          <a:bodyPr/>
          <a:lstStyle>
            <a:lvl1pPr>
              <a:defRPr/>
            </a:lvl1pPr>
          </a:lstStyle>
          <a:p>
            <a:fld id="{1E62B794-66CB-4372-B6D3-962B033B9EF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2_Blank">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3" name="Footer Placeholder 2"/>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4" name="Slide Number Placeholder 3"/>
          <p:cNvSpPr>
            <a:spLocks noGrp="1"/>
          </p:cNvSpPr>
          <p:nvPr>
            <p:ph type="sldNum" sz="quarter" idx="12"/>
          </p:nvPr>
        </p:nvSpPr>
        <p:spPr>
          <a:xfrm>
            <a:off x="6553200" y="6245225"/>
            <a:ext cx="2133600" cy="476250"/>
          </a:xfrm>
          <a:prstGeom prst="rect">
            <a:avLst/>
          </a:prstGeom>
        </p:spPr>
        <p:txBody>
          <a:bodyPr/>
          <a:lstStyle>
            <a:lvl1pPr>
              <a:defRPr/>
            </a:lvl1pPr>
          </a:lstStyle>
          <a:p>
            <a:fld id="{1E62B794-66CB-4372-B6D3-962B033B9EF1}"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3" name="Footer Placeholder 2"/>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4" name="Slide Number Placeholder 3"/>
          <p:cNvSpPr>
            <a:spLocks noGrp="1"/>
          </p:cNvSpPr>
          <p:nvPr>
            <p:ph type="sldNum" sz="quarter" idx="12"/>
          </p:nvPr>
        </p:nvSpPr>
        <p:spPr>
          <a:xfrm>
            <a:off x="6553200" y="6245225"/>
            <a:ext cx="2133600" cy="476250"/>
          </a:xfrm>
          <a:prstGeom prst="rect">
            <a:avLst/>
          </a:prstGeom>
        </p:spPr>
        <p:txBody>
          <a:bodyPr/>
          <a:lstStyle>
            <a:lvl1pPr>
              <a:defRPr/>
            </a:lvl1pPr>
          </a:lstStyle>
          <a:p>
            <a:fld id="{1E62B794-66CB-4372-B6D3-962B033B9EF1}"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fld id="{B1CB2753-5BB4-406D-B5BF-260E28427DC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fld id="{BD5385A3-F1BA-4018-8CFE-E53A8AE3D180}"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1"/>
            <a:ext cx="8229600" cy="4114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D1F38ADF-20AF-4620-A349-D1EEE27BD416}"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059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5059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fld id="{FCADF2D3-DD01-4D39-8E66-546EB469ADCE}"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a:prstGeom prst="rect">
            <a:avLst/>
          </a:prstGeom>
        </p:spPr>
        <p:txBody>
          <a:bodyPr/>
          <a:lstStyle>
            <a:lvl1pPr>
              <a:defRPr/>
            </a:lvl1pPr>
          </a:lstStyle>
          <a:p>
            <a:endParaRPr lang="en-US"/>
          </a:p>
        </p:txBody>
      </p:sp>
      <p:sp>
        <p:nvSpPr>
          <p:cNvPr id="8" name="Footer Placeholder 7"/>
          <p:cNvSpPr>
            <a:spLocks noGrp="1"/>
          </p:cNvSpPr>
          <p:nvPr>
            <p:ph type="ftr" sz="quarter" idx="11"/>
          </p:nvPr>
        </p:nvSpPr>
        <p:spPr>
          <a:xfrm>
            <a:off x="3124200" y="6245225"/>
            <a:ext cx="2895600" cy="476250"/>
          </a:xfrm>
          <a:prstGeom prst="rect">
            <a:avLst/>
          </a:prstGeom>
        </p:spPr>
        <p:txBody>
          <a:bodyPr/>
          <a:lstStyle>
            <a:lvl1pPr>
              <a:defRPr/>
            </a:lvl1pPr>
          </a:lstStyle>
          <a:p>
            <a:endParaRPr lang="en-US"/>
          </a:p>
        </p:txBody>
      </p:sp>
      <p:sp>
        <p:nvSpPr>
          <p:cNvPr id="9" name="Slide Number Placeholder 8"/>
          <p:cNvSpPr>
            <a:spLocks noGrp="1"/>
          </p:cNvSpPr>
          <p:nvPr>
            <p:ph type="sldNum" sz="quarter" idx="12"/>
          </p:nvPr>
        </p:nvSpPr>
        <p:spPr>
          <a:xfrm>
            <a:off x="6553200" y="6245225"/>
            <a:ext cx="2133600" cy="476250"/>
          </a:xfrm>
          <a:prstGeom prst="rect">
            <a:avLst/>
          </a:prstGeom>
        </p:spPr>
        <p:txBody>
          <a:bodyPr/>
          <a:lstStyle>
            <a:lvl1pPr>
              <a:defRPr/>
            </a:lvl1pPr>
          </a:lstStyle>
          <a:p>
            <a:fld id="{DDF9ECCD-900C-4522-B0D1-EB64DC5F1A24}"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3" name="Rectangle 12"/>
          <p:cNvSpPr/>
          <p:nvPr userDrawn="1"/>
        </p:nvSpPr>
        <p:spPr>
          <a:xfrm>
            <a:off x="0" y="0"/>
            <a:ext cx="9144000" cy="1600200"/>
          </a:xfrm>
          <a:prstGeom prst="rect">
            <a:avLst/>
          </a:prstGeom>
          <a:gradFill flip="none" rotWithShape="1">
            <a:gsLst>
              <a:gs pos="0">
                <a:schemeClr val="tx2">
                  <a:lumMod val="60000"/>
                  <a:lumOff val="40000"/>
                  <a:tint val="66000"/>
                  <a:satMod val="160000"/>
                </a:schemeClr>
              </a:gs>
              <a:gs pos="50000">
                <a:schemeClr val="tx2">
                  <a:lumMod val="60000"/>
                  <a:lumOff val="40000"/>
                  <a:tint val="44500"/>
                  <a:satMod val="160000"/>
                </a:schemeClr>
              </a:gs>
              <a:gs pos="100000">
                <a:schemeClr val="tx2">
                  <a:lumMod val="60000"/>
                  <a:lumOff val="40000"/>
                  <a:tint val="23500"/>
                  <a:satMod val="160000"/>
                </a:schemeClr>
              </a:gs>
            </a:gsLst>
            <a:lin ang="540000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64998" y="6178"/>
            <a:ext cx="9144000" cy="990600"/>
          </a:xfrm>
        </p:spPr>
        <p:txBody>
          <a:bodyPr/>
          <a:lstStyle>
            <a:lvl1pPr>
              <a:defRPr>
                <a:solidFill>
                  <a:schemeClr val="bg2">
                    <a:lumMod val="25000"/>
                  </a:schemeClr>
                </a:solidFill>
                <a:latin typeface="Calibri" panose="020F0502020204030204" pitchFamily="34" charset="0"/>
              </a:defRPr>
            </a:lvl1pPr>
          </a:lstStyle>
          <a:p>
            <a:r>
              <a:rPr kumimoji="0" lang="en-US" dirty="0" smtClean="0"/>
              <a:t>Click to edit Master title style</a:t>
            </a:r>
            <a:endParaRPr kumimoji="0" lang="en-US" dirty="0"/>
          </a:p>
        </p:txBody>
      </p:sp>
      <p:sp>
        <p:nvSpPr>
          <p:cNvPr id="8" name="Content Placeholder 7"/>
          <p:cNvSpPr>
            <a:spLocks noGrp="1"/>
          </p:cNvSpPr>
          <p:nvPr>
            <p:ph sz="quarter" idx="1"/>
          </p:nvPr>
        </p:nvSpPr>
        <p:spPr>
          <a:xfrm>
            <a:off x="609600" y="1600200"/>
            <a:ext cx="8153400" cy="4495800"/>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Rectangle 6"/>
          <p:cNvSpPr/>
          <p:nvPr userDrawn="1"/>
        </p:nvSpPr>
        <p:spPr>
          <a:xfrm>
            <a:off x="1" y="6190149"/>
            <a:ext cx="9144000" cy="663655"/>
          </a:xfrm>
          <a:prstGeom prst="rect">
            <a:avLst/>
          </a:prstGeom>
          <a:gradFill flip="none" rotWithShape="1">
            <a:gsLst>
              <a:gs pos="0">
                <a:schemeClr val="tx2">
                  <a:lumMod val="60000"/>
                  <a:lumOff val="40000"/>
                  <a:tint val="66000"/>
                  <a:satMod val="160000"/>
                </a:schemeClr>
              </a:gs>
              <a:gs pos="50000">
                <a:schemeClr val="tx2">
                  <a:lumMod val="60000"/>
                  <a:lumOff val="40000"/>
                  <a:tint val="44500"/>
                  <a:satMod val="160000"/>
                </a:schemeClr>
              </a:gs>
              <a:gs pos="100000">
                <a:schemeClr val="tx2">
                  <a:lumMod val="60000"/>
                  <a:lumOff val="40000"/>
                  <a:tint val="23500"/>
                  <a:satMod val="160000"/>
                </a:schemeClr>
              </a:gs>
            </a:gsLst>
            <a:lin ang="16200000" scaled="1"/>
            <a:tileRect/>
          </a:gra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pic>
        <p:nvPicPr>
          <p:cNvPr id="10" name="Picture 9"/>
          <p:cNvPicPr/>
          <p:nvPr userDrawn="1"/>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371600" y="6324600"/>
            <a:ext cx="1066800" cy="414940"/>
          </a:xfrm>
          <a:prstGeom prst="rect">
            <a:avLst/>
          </a:prstGeom>
          <a:noFill/>
          <a:ln>
            <a:noFill/>
          </a:ln>
        </p:spPr>
      </p:pic>
      <p:pic>
        <p:nvPicPr>
          <p:cNvPr id="11" name="Picture 10"/>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2590800" y="6309525"/>
            <a:ext cx="609600" cy="430015"/>
          </a:xfrm>
          <a:prstGeom prst="rect">
            <a:avLst/>
          </a:prstGeom>
          <a:noFill/>
          <a:ln>
            <a:noFill/>
          </a:ln>
        </p:spPr>
      </p:pic>
      <p:sp>
        <p:nvSpPr>
          <p:cNvPr id="12" name="Subtitle 8"/>
          <p:cNvSpPr>
            <a:spLocks noGrp="1"/>
          </p:cNvSpPr>
          <p:nvPr>
            <p:ph type="subTitle" idx="10" hasCustomPrompt="1"/>
          </p:nvPr>
        </p:nvSpPr>
        <p:spPr>
          <a:xfrm>
            <a:off x="3352800" y="6276471"/>
            <a:ext cx="4114800" cy="473142"/>
          </a:xfrm>
        </p:spPr>
        <p:txBody>
          <a:bodyPr anchor="ctr">
            <a:normAutofit/>
          </a:bodyPr>
          <a:lstStyle>
            <a:lvl1pPr marL="0" indent="0" algn="l">
              <a:buNone/>
              <a:defRPr sz="2400" baseline="0">
                <a:solidFill>
                  <a:schemeClr val="bg2">
                    <a:lumMod val="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dirty="0" smtClean="0"/>
              <a:t>Interest Based Problem Solving</a:t>
            </a:r>
            <a:endParaRPr kumimoji="0" lang="en-US" dirty="0"/>
          </a:p>
        </p:txBody>
      </p:sp>
      <p:pic>
        <p:nvPicPr>
          <p:cNvPr id="14" name="Picture 13"/>
          <p:cNvPicPr/>
          <p:nvPr userDrawn="1"/>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2400" y="6287026"/>
            <a:ext cx="1111568" cy="469900"/>
          </a:xfrm>
          <a:prstGeom prst="rect">
            <a:avLst/>
          </a:prstGeom>
        </p:spPr>
      </p:pic>
    </p:spTree>
    <p:extLst>
      <p:ext uri="{BB962C8B-B14F-4D97-AF65-F5344CB8AC3E}">
        <p14:creationId xmlns:p14="http://schemas.microsoft.com/office/powerpoint/2010/main" val="1221809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8" name="Picture 10" descr="A close up of a sign&#10;&#10;Description generated with very high confidence"/>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722255" y="6248400"/>
            <a:ext cx="1164653" cy="502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1" r:id="rId9"/>
    <p:sldLayoutId id="2147483656" r:id="rId10"/>
    <p:sldLayoutId id="2147483657" r:id="rId11"/>
    <p:sldLayoutId id="2147483658" r:id="rId12"/>
    <p:sldLayoutId id="2147483659" r:id="rId13"/>
    <p:sldLayoutId id="2147483660" r:id="rId14"/>
    <p:sldLayoutId id="2147483663" r:id="rId15"/>
  </p:sldLayoutIdLst>
  <p:txStyles>
    <p:titleStyle>
      <a:lvl1pPr algn="ctr" rtl="0" eaLnBrk="1" fontAlgn="base" hangingPunct="1">
        <a:spcBef>
          <a:spcPct val="0"/>
        </a:spcBef>
        <a:spcAft>
          <a:spcPct val="0"/>
        </a:spcAft>
        <a:defRPr sz="4400" b="1">
          <a:solidFill>
            <a:schemeClr val="tx1">
              <a:lumMod val="95000"/>
              <a:lumOff val="5000"/>
            </a:schemeClr>
          </a:solidFill>
          <a:latin typeface="Calibri" panose="020F0502020204030204" pitchFamily="34" charset="0"/>
          <a:ea typeface="+mj-ea"/>
          <a:cs typeface="Calibri" panose="020F0502020204030204" pitchFamily="34" charset="0"/>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lumMod val="95000"/>
              <a:lumOff val="5000"/>
            </a:schemeClr>
          </a:solidFill>
          <a:latin typeface="Calibri" panose="020F0502020204030204" pitchFamily="34" charset="0"/>
          <a:ea typeface="+mn-ea"/>
          <a:cs typeface="Calibri" panose="020F0502020204030204" pitchFamily="34" charset="0"/>
        </a:defRPr>
      </a:lvl1pPr>
      <a:lvl2pPr marL="742950" indent="-285750" algn="l" rtl="0" eaLnBrk="1" fontAlgn="base" hangingPunct="1">
        <a:spcBef>
          <a:spcPct val="20000"/>
        </a:spcBef>
        <a:spcAft>
          <a:spcPct val="0"/>
        </a:spcAft>
        <a:buChar char="–"/>
        <a:defRPr sz="2800">
          <a:solidFill>
            <a:schemeClr val="tx1">
              <a:lumMod val="95000"/>
              <a:lumOff val="5000"/>
            </a:schemeClr>
          </a:solidFill>
          <a:latin typeface="Calibri" panose="020F0502020204030204" pitchFamily="34" charset="0"/>
          <a:cs typeface="Calibri" panose="020F0502020204030204" pitchFamily="34" charset="0"/>
        </a:defRPr>
      </a:lvl2pPr>
      <a:lvl3pPr marL="1143000" indent="-228600" algn="l" rtl="0" eaLnBrk="1" fontAlgn="base" hangingPunct="1">
        <a:spcBef>
          <a:spcPct val="20000"/>
        </a:spcBef>
        <a:spcAft>
          <a:spcPct val="0"/>
        </a:spcAft>
        <a:buChar char="•"/>
        <a:defRPr sz="2400">
          <a:solidFill>
            <a:schemeClr val="tx1">
              <a:lumMod val="95000"/>
              <a:lumOff val="5000"/>
            </a:schemeClr>
          </a:solidFill>
          <a:latin typeface="Calibri" panose="020F0502020204030204" pitchFamily="34" charset="0"/>
          <a:cs typeface="Calibri" panose="020F0502020204030204" pitchFamily="34" charset="0"/>
        </a:defRPr>
      </a:lvl3pPr>
      <a:lvl4pPr marL="1600200" indent="-228600" algn="l" rtl="0" eaLnBrk="1" fontAlgn="base" hangingPunct="1">
        <a:spcBef>
          <a:spcPct val="20000"/>
        </a:spcBef>
        <a:spcAft>
          <a:spcPct val="0"/>
        </a:spcAft>
        <a:buChar char="–"/>
        <a:defRPr sz="2000">
          <a:solidFill>
            <a:schemeClr val="tx1">
              <a:lumMod val="95000"/>
              <a:lumOff val="5000"/>
            </a:schemeClr>
          </a:solidFill>
          <a:latin typeface="Calibri" panose="020F0502020204030204" pitchFamily="34" charset="0"/>
          <a:cs typeface="Calibri" panose="020F0502020204030204" pitchFamily="34" charset="0"/>
        </a:defRPr>
      </a:lvl4pPr>
      <a:lvl5pPr marL="2057400" indent="-228600" algn="l" rtl="0" eaLnBrk="1" fontAlgn="base" hangingPunct="1">
        <a:spcBef>
          <a:spcPct val="20000"/>
        </a:spcBef>
        <a:spcAft>
          <a:spcPct val="0"/>
        </a:spcAft>
        <a:buChar char="»"/>
        <a:defRPr sz="2000">
          <a:solidFill>
            <a:schemeClr val="tx1">
              <a:lumMod val="95000"/>
              <a:lumOff val="5000"/>
            </a:schemeClr>
          </a:solidFill>
          <a:latin typeface="Calibri" panose="020F0502020204030204" pitchFamily="34" charset="0"/>
          <a:cs typeface="Calibri" panose="020F0502020204030204" pitchFamily="34" charset="0"/>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8600" y="533401"/>
            <a:ext cx="8763000" cy="533399"/>
          </a:xfrm>
        </p:spPr>
        <p:txBody>
          <a:bodyPr/>
          <a:lstStyle/>
          <a:p>
            <a:r>
              <a:rPr lang="en-US" dirty="0" smtClean="0"/>
              <a:t>Interest Based Problem Solving</a:t>
            </a:r>
            <a:endParaRPr lang="en-US" dirty="0"/>
          </a:p>
        </p:txBody>
      </p:sp>
      <p:sp>
        <p:nvSpPr>
          <p:cNvPr id="2051" name="Rectangle 3"/>
          <p:cNvSpPr>
            <a:spLocks noGrp="1" noChangeArrowheads="1"/>
          </p:cNvSpPr>
          <p:nvPr>
            <p:ph type="subTitle" idx="1"/>
          </p:nvPr>
        </p:nvSpPr>
        <p:spPr>
          <a:xfrm>
            <a:off x="685800" y="4267200"/>
            <a:ext cx="6096000" cy="1066800"/>
          </a:xfrm>
        </p:spPr>
        <p:txBody>
          <a:bodyPr/>
          <a:lstStyle/>
          <a:p>
            <a:r>
              <a:rPr lang="en-US" dirty="0" smtClean="0"/>
              <a:t>Ellen Holmes</a:t>
            </a:r>
            <a:endParaRPr lang="en-US" dirty="0"/>
          </a:p>
          <a:p>
            <a:r>
              <a:rPr lang="en-US" dirty="0" smtClean="0"/>
              <a:t>eholmes@nea.org</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594016" y="0"/>
            <a:ext cx="9738016"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p:txBody>
          <a:bodyPr>
            <a:normAutofit/>
          </a:bodyPr>
          <a:lstStyle/>
          <a:p>
            <a:r>
              <a:rPr lang="en-US" dirty="0"/>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219974" y="1646567"/>
            <a:ext cx="8124611" cy="4097522"/>
          </a:xfrm>
        </p:spPr>
        <p:txBody>
          <a:bodyPr>
            <a:normAutofit lnSpcReduction="10000"/>
          </a:bodyPr>
          <a:lstStyle/>
          <a:p>
            <a:r>
              <a:rPr lang="en-US" sz="2700" dirty="0"/>
              <a:t>We begin by acknowledging that through a history of colonization and brutality, we currently reside on and are connecting from the traditional lands stewarded by generations of indigenous people.</a:t>
            </a:r>
          </a:p>
          <a:p>
            <a:r>
              <a:rPr lang="en-US" sz="2700" dirty="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p>
        </p:txBody>
      </p:sp>
    </p:spTree>
    <p:extLst>
      <p:ext uri="{BB962C8B-B14F-4D97-AF65-F5344CB8AC3E}">
        <p14:creationId xmlns:p14="http://schemas.microsoft.com/office/powerpoint/2010/main" val="401169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Started</a:t>
            </a:r>
            <a:endParaRPr lang="en-US" dirty="0"/>
          </a:p>
        </p:txBody>
      </p:sp>
      <p:sp>
        <p:nvSpPr>
          <p:cNvPr id="3" name="Content Placeholder 2"/>
          <p:cNvSpPr>
            <a:spLocks noGrp="1"/>
          </p:cNvSpPr>
          <p:nvPr>
            <p:ph idx="1"/>
          </p:nvPr>
        </p:nvSpPr>
        <p:spPr/>
        <p:txBody>
          <a:bodyPr/>
          <a:lstStyle/>
          <a:p>
            <a:r>
              <a:rPr lang="en-US" sz="4400" dirty="0" smtClean="0"/>
              <a:t>Agenda Overview</a:t>
            </a:r>
          </a:p>
          <a:p>
            <a:r>
              <a:rPr lang="en-US" sz="4400" dirty="0" smtClean="0"/>
              <a:t>Materials Overview</a:t>
            </a:r>
          </a:p>
          <a:p>
            <a:r>
              <a:rPr lang="en-US" sz="4400" dirty="0" smtClean="0"/>
              <a:t>Introductions and your why</a:t>
            </a:r>
          </a:p>
          <a:p>
            <a:pPr marL="0" indent="0">
              <a:buNone/>
            </a:pPr>
            <a:endParaRPr lang="en-US" sz="4400" dirty="0" smtClean="0"/>
          </a:p>
          <a:p>
            <a:pPr marL="0" indent="0">
              <a:buNone/>
            </a:pPr>
            <a:endParaRPr lang="en-US" sz="4400" dirty="0" smtClean="0"/>
          </a:p>
          <a:p>
            <a:endParaRPr lang="en-US" dirty="0" smtClean="0"/>
          </a:p>
          <a:p>
            <a:pPr marL="0" indent="0">
              <a:buNone/>
            </a:pPr>
            <a:endParaRPr lang="en-US" dirty="0"/>
          </a:p>
        </p:txBody>
      </p:sp>
    </p:spTree>
    <p:extLst>
      <p:ext uri="{BB962C8B-B14F-4D97-AF65-F5344CB8AC3E}">
        <p14:creationId xmlns:p14="http://schemas.microsoft.com/office/powerpoint/2010/main" val="3911156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a:blip r:embed="rId2"/>
          <a:stretch>
            <a:fillRect/>
          </a:stretch>
        </p:blipFill>
        <p:spPr>
          <a:xfrm>
            <a:off x="-762000" y="1066800"/>
            <a:ext cx="10374536" cy="5867400"/>
          </a:xfrm>
          <a:prstGeom prst="rect">
            <a:avLst/>
          </a:prstGeom>
        </p:spPr>
      </p:pic>
    </p:spTree>
    <p:extLst>
      <p:ext uri="{BB962C8B-B14F-4D97-AF65-F5344CB8AC3E}">
        <p14:creationId xmlns:p14="http://schemas.microsoft.com/office/powerpoint/2010/main" val="16505309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495800"/>
            <a:ext cx="9144000" cy="2362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txBox="1">
            <a:spLocks noChangeArrowheads="1"/>
          </p:cNvSpPr>
          <p:nvPr/>
        </p:nvSpPr>
        <p:spPr>
          <a:xfrm>
            <a:off x="304800" y="838200"/>
            <a:ext cx="5715000" cy="5334000"/>
          </a:xfrm>
          <a:prstGeom prst="rect">
            <a:avLst/>
          </a:prstGeom>
        </p:spPr>
        <p:txBody>
          <a:bodyPr/>
          <a:lstStyle>
            <a:lvl1pPr algn="ctr" rtl="0" eaLnBrk="1" fontAlgn="base" hangingPunct="1">
              <a:spcBef>
                <a:spcPct val="0"/>
              </a:spcBef>
              <a:spcAft>
                <a:spcPct val="0"/>
              </a:spcAft>
              <a:defRPr sz="4400">
                <a:solidFill>
                  <a:schemeClr val="accent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pPr algn="l"/>
            <a:r>
              <a:rPr lang="en-US" sz="3600" dirty="0">
                <a:solidFill>
                  <a:schemeClr val="tx1">
                    <a:lumMod val="95000"/>
                    <a:lumOff val="5000"/>
                  </a:schemeClr>
                </a:solidFill>
              </a:rPr>
              <a:t>An interest-based strategy is a principled process that relies on a series of steps, commitments and behaviors that help groups seek a good solution, not just an agreement. The ultimate outcome is improved relationships. </a:t>
            </a:r>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6096000" y="1295219"/>
            <a:ext cx="2997200" cy="4359910"/>
          </a:xfrm>
          <a:prstGeom prst="rect">
            <a:avLst/>
          </a:prstGeom>
        </p:spPr>
      </p:pic>
    </p:spTree>
    <p:extLst>
      <p:ext uri="{BB962C8B-B14F-4D97-AF65-F5344CB8AC3E}">
        <p14:creationId xmlns:p14="http://schemas.microsoft.com/office/powerpoint/2010/main" val="25654768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Entry Point- Convene – Pg. 2</a:t>
            </a:r>
            <a:endParaRPr lang="en-US" dirty="0"/>
          </a:p>
        </p:txBody>
      </p:sp>
      <p:sp>
        <p:nvSpPr>
          <p:cNvPr id="3" name="Content Placeholder 2"/>
          <p:cNvSpPr>
            <a:spLocks noGrp="1"/>
          </p:cNvSpPr>
          <p:nvPr>
            <p:ph idx="1"/>
          </p:nvPr>
        </p:nvSpPr>
        <p:spPr/>
        <p:txBody>
          <a:bodyPr/>
          <a:lstStyle/>
          <a:p>
            <a:r>
              <a:rPr lang="en-US" dirty="0" smtClean="0"/>
              <a:t>Why are you here? </a:t>
            </a:r>
          </a:p>
          <a:p>
            <a:r>
              <a:rPr lang="en-US" dirty="0" smtClean="0"/>
              <a:t>What is our purpose?</a:t>
            </a:r>
          </a:p>
          <a:p>
            <a:r>
              <a:rPr lang="en-US" dirty="0" smtClean="0"/>
              <a:t>Who are you as a stakeholders? </a:t>
            </a:r>
          </a:p>
          <a:p>
            <a:r>
              <a:rPr lang="en-US" dirty="0" smtClean="0"/>
              <a:t>What is our Outcome/Charge? </a:t>
            </a:r>
            <a:endParaRPr lang="en-US" dirty="0"/>
          </a:p>
        </p:txBody>
      </p:sp>
    </p:spTree>
    <p:extLst>
      <p:ext uri="{BB962C8B-B14F-4D97-AF65-F5344CB8AC3E}">
        <p14:creationId xmlns:p14="http://schemas.microsoft.com/office/powerpoint/2010/main" val="14347103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srcRect l="25307" t="25255" r="28674" b="12451"/>
          <a:stretch/>
        </p:blipFill>
        <p:spPr>
          <a:xfrm>
            <a:off x="228600" y="0"/>
            <a:ext cx="7514969" cy="6781801"/>
          </a:xfrm>
          <a:prstGeom prst="rect">
            <a:avLst/>
          </a:prstGeom>
        </p:spPr>
      </p:pic>
    </p:spTree>
    <p:extLst>
      <p:ext uri="{BB962C8B-B14F-4D97-AF65-F5344CB8AC3E}">
        <p14:creationId xmlns:p14="http://schemas.microsoft.com/office/powerpoint/2010/main" val="11209190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7680"/>
            <a:ext cx="8229600" cy="1143000"/>
          </a:xfrm>
        </p:spPr>
        <p:txBody>
          <a:bodyPr>
            <a:noAutofit/>
          </a:bodyPr>
          <a:lstStyle/>
          <a:p>
            <a:r>
              <a:rPr lang="en-US" sz="4800" dirty="0"/>
              <a:t>What are some examples of problem-solving </a:t>
            </a:r>
            <a:r>
              <a:rPr lang="en-US" sz="4800" i="1" dirty="0"/>
              <a:t>or </a:t>
            </a:r>
            <a:r>
              <a:rPr lang="en-US" sz="4800" dirty="0"/>
              <a:t>negotiating in your everyday life</a:t>
            </a:r>
            <a:r>
              <a:rPr lang="en-US" sz="4800" dirty="0" smtClean="0"/>
              <a:t>? Pg. 4</a:t>
            </a:r>
            <a:endParaRPr lang="en-US" sz="4800" b="1" dirty="0"/>
          </a:p>
        </p:txBody>
      </p:sp>
      <p:sp>
        <p:nvSpPr>
          <p:cNvPr id="6" name="TextBox 5"/>
          <p:cNvSpPr txBox="1"/>
          <p:nvPr/>
        </p:nvSpPr>
        <p:spPr>
          <a:xfrm>
            <a:off x="6019800" y="3505200"/>
            <a:ext cx="2667000" cy="923330"/>
          </a:xfrm>
          <a:prstGeom prst="rect">
            <a:avLst/>
          </a:prstGeom>
          <a:noFill/>
        </p:spPr>
        <p:txBody>
          <a:bodyPr wrap="square" rtlCol="0">
            <a:spAutoFit/>
          </a:bodyPr>
          <a:lstStyle/>
          <a:p>
            <a:endParaRPr lang="en-US" dirty="0"/>
          </a:p>
          <a:p>
            <a:endParaRPr lang="en-US" dirty="0" smtClean="0"/>
          </a:p>
          <a:p>
            <a:endParaRPr lang="en-US" dirty="0"/>
          </a:p>
        </p:txBody>
      </p:sp>
      <p:pic>
        <p:nvPicPr>
          <p:cNvPr id="3074" name="Picture 2" descr="http://i.telegraph.co.uk/multimedia/archive/03015/RockPaperScissors_3015010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667000"/>
            <a:ext cx="5905500" cy="3686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3769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7680"/>
            <a:ext cx="8229600" cy="1143000"/>
          </a:xfrm>
        </p:spPr>
        <p:txBody>
          <a:bodyPr>
            <a:noAutofit/>
          </a:bodyPr>
          <a:lstStyle/>
          <a:p>
            <a:r>
              <a:rPr lang="en-US" sz="4800" dirty="0" smtClean="0"/>
              <a:t>What are some examples? </a:t>
            </a:r>
            <a:br>
              <a:rPr lang="en-US" sz="4800" dirty="0" smtClean="0"/>
            </a:br>
            <a:r>
              <a:rPr lang="en-US" sz="4800" dirty="0" smtClean="0"/>
              <a:t>Which Position do you use?</a:t>
            </a:r>
            <a:endParaRPr lang="en-US" sz="4800" b="1" dirty="0"/>
          </a:p>
        </p:txBody>
      </p:sp>
      <p:sp>
        <p:nvSpPr>
          <p:cNvPr id="6" name="TextBox 5"/>
          <p:cNvSpPr txBox="1"/>
          <p:nvPr/>
        </p:nvSpPr>
        <p:spPr>
          <a:xfrm>
            <a:off x="6019800" y="3505200"/>
            <a:ext cx="2667000" cy="923330"/>
          </a:xfrm>
          <a:prstGeom prst="rect">
            <a:avLst/>
          </a:prstGeom>
          <a:noFill/>
        </p:spPr>
        <p:txBody>
          <a:bodyPr wrap="square" rtlCol="0">
            <a:spAutoFit/>
          </a:bodyPr>
          <a:lstStyle/>
          <a:p>
            <a:endParaRPr lang="en-US" dirty="0"/>
          </a:p>
          <a:p>
            <a:endParaRPr lang="en-US" dirty="0" smtClean="0"/>
          </a:p>
          <a:p>
            <a:endParaRPr lang="en-US" dirty="0"/>
          </a:p>
        </p:txBody>
      </p:sp>
      <p:pic>
        <p:nvPicPr>
          <p:cNvPr id="3074" name="Picture 2" descr="http://i.telegraph.co.uk/multimedia/archive/03015/RockPaperScissors_3015010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667000"/>
            <a:ext cx="5905500" cy="3686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60389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9"/>
          <p:cNvSpPr txBox="1">
            <a:spLocks/>
          </p:cNvSpPr>
          <p:nvPr/>
        </p:nvSpPr>
        <p:spPr>
          <a:xfrm>
            <a:off x="533400" y="2133600"/>
            <a:ext cx="8229600" cy="1143000"/>
          </a:xfrm>
          <a:prstGeom prst="rect">
            <a:avLst/>
          </a:prstGeom>
        </p:spPr>
        <p:txBody>
          <a:bodyPr/>
          <a:lstStyle>
            <a:lvl1pPr algn="ctr" rtl="0" eaLnBrk="1" fontAlgn="base" hangingPunct="1">
              <a:spcBef>
                <a:spcPct val="0"/>
              </a:spcBef>
              <a:spcAft>
                <a:spcPct val="0"/>
              </a:spcAft>
              <a:defRPr sz="4400" b="1">
                <a:solidFill>
                  <a:schemeClr val="tx1">
                    <a:lumMod val="95000"/>
                    <a:lumOff val="5000"/>
                  </a:schemeClr>
                </a:solidFill>
                <a:latin typeface="Calibri" panose="020F0502020204030204" pitchFamily="34" charset="0"/>
                <a:ea typeface="+mj-ea"/>
                <a:cs typeface="Calibri" panose="020F0502020204030204" pitchFamily="34" charset="0"/>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en-US" kern="0" dirty="0" smtClean="0"/>
              <a:t>Position Based Approach</a:t>
            </a:r>
          </a:p>
          <a:p>
            <a:endParaRPr lang="en-US" kern="0" dirty="0" smtClean="0"/>
          </a:p>
          <a:p>
            <a:r>
              <a:rPr lang="en-US" kern="0" dirty="0" smtClean="0"/>
              <a:t>Interest Based Approach</a:t>
            </a:r>
          </a:p>
          <a:p>
            <a:endParaRPr lang="en-US" kern="0" dirty="0"/>
          </a:p>
          <a:p>
            <a:r>
              <a:rPr lang="en-US" kern="0" dirty="0" smtClean="0"/>
              <a:t>Pgs. 5-7</a:t>
            </a:r>
            <a:endParaRPr lang="en-US" kern="0" dirty="0"/>
          </a:p>
        </p:txBody>
      </p:sp>
    </p:spTree>
    <p:extLst>
      <p:ext uri="{BB962C8B-B14F-4D97-AF65-F5344CB8AC3E}">
        <p14:creationId xmlns:p14="http://schemas.microsoft.com/office/powerpoint/2010/main" val="16764744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
          <p:cNvSpPr>
            <a:spLocks noGrp="1"/>
          </p:cNvSpPr>
          <p:nvPr>
            <p:ph type="title"/>
          </p:nvPr>
        </p:nvSpPr>
        <p:spPr/>
        <p:txBody>
          <a:bodyPr>
            <a:normAutofit fontScale="90000"/>
          </a:bodyPr>
          <a:lstStyle/>
          <a:p>
            <a:r>
              <a:rPr lang="en-US" sz="4800" b="1" dirty="0" smtClean="0">
                <a:latin typeface="Rockwell Light"/>
              </a:rPr>
              <a:t>Why Focus on Interests? Pg. 8</a:t>
            </a:r>
            <a:endParaRPr lang="en-US" sz="4800" b="1" dirty="0">
              <a:latin typeface="Rockwell Light"/>
            </a:endParaRPr>
          </a:p>
        </p:txBody>
      </p:sp>
      <p:sp>
        <p:nvSpPr>
          <p:cNvPr id="5" name="Text Box 2"/>
          <p:cNvSpPr txBox="1">
            <a:spLocks noChangeArrowheads="1"/>
          </p:cNvSpPr>
          <p:nvPr/>
        </p:nvSpPr>
        <p:spPr bwMode="auto">
          <a:xfrm rot="16200000">
            <a:off x="-1447934" y="3286179"/>
            <a:ext cx="4860590" cy="57544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dirty="0" smtClean="0">
                <a:ln>
                  <a:noFill/>
                </a:ln>
                <a:solidFill>
                  <a:schemeClr val="tx1"/>
                </a:solidFill>
                <a:effectLst/>
                <a:latin typeface="Calibri" pitchFamily="34" charset="0"/>
                <a:ea typeface="Calibri" pitchFamily="34" charset="0"/>
                <a:cs typeface="Times New Roman" pitchFamily="18" charset="0"/>
              </a:rPr>
              <a:t>Maximize</a:t>
            </a:r>
            <a:r>
              <a:rPr kumimoji="0" lang="en-US" altLang="en-US" sz="2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Our Interests (we want)</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 Box 17"/>
          <p:cNvSpPr txBox="1">
            <a:spLocks noChangeArrowheads="1"/>
          </p:cNvSpPr>
          <p:nvPr/>
        </p:nvSpPr>
        <p:spPr bwMode="auto">
          <a:xfrm>
            <a:off x="2362200" y="6183729"/>
            <a:ext cx="4457700" cy="4857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2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Maximize Their Interests (they want)</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7" name="Group 6"/>
          <p:cNvGrpSpPr/>
          <p:nvPr/>
        </p:nvGrpSpPr>
        <p:grpSpPr>
          <a:xfrm>
            <a:off x="1270082" y="274638"/>
            <a:ext cx="7224456" cy="6856117"/>
            <a:chOff x="0" y="-63574"/>
            <a:chExt cx="8478629" cy="8744759"/>
          </a:xfrm>
          <a:solidFill>
            <a:schemeClr val="tx2">
              <a:lumMod val="40000"/>
              <a:lumOff val="60000"/>
            </a:schemeClr>
          </a:solidFill>
        </p:grpSpPr>
        <p:cxnSp>
          <p:nvCxnSpPr>
            <p:cNvPr id="8" name="Straight Connector 7"/>
            <p:cNvCxnSpPr/>
            <p:nvPr/>
          </p:nvCxnSpPr>
          <p:spPr>
            <a:xfrm>
              <a:off x="0" y="1200150"/>
              <a:ext cx="38100" cy="6096000"/>
            </a:xfrm>
            <a:prstGeom prst="line">
              <a:avLst/>
            </a:prstGeom>
            <a:grpFill/>
            <a:ln w="5715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28575" y="7296150"/>
              <a:ext cx="7724140" cy="0"/>
            </a:xfrm>
            <a:prstGeom prst="line">
              <a:avLst/>
            </a:prstGeom>
            <a:grpFill/>
            <a:ln w="5715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971925" y="1343025"/>
              <a:ext cx="0" cy="5981700"/>
            </a:xfrm>
            <a:prstGeom prst="line">
              <a:avLst/>
            </a:prstGeom>
            <a:grpFill/>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8100" y="4324350"/>
              <a:ext cx="7553325" cy="0"/>
            </a:xfrm>
            <a:prstGeom prst="line">
              <a:avLst/>
            </a:prstGeom>
            <a:grpFill/>
          </p:spPr>
          <p:style>
            <a:lnRef idx="1">
              <a:schemeClr val="accent1"/>
            </a:lnRef>
            <a:fillRef idx="0">
              <a:schemeClr val="accent1"/>
            </a:fillRef>
            <a:effectRef idx="0">
              <a:schemeClr val="accent1"/>
            </a:effectRef>
            <a:fontRef idx="minor">
              <a:schemeClr val="tx1"/>
            </a:fontRef>
          </p:style>
        </p:cxnSp>
        <p:sp>
          <p:nvSpPr>
            <p:cNvPr id="12" name="Text Box 7"/>
            <p:cNvSpPr txBox="1"/>
            <p:nvPr/>
          </p:nvSpPr>
          <p:spPr>
            <a:xfrm>
              <a:off x="5391150" y="5372100"/>
              <a:ext cx="2200275" cy="1704975"/>
            </a:xfrm>
            <a:prstGeom prst="rect">
              <a:avLst/>
            </a:prstGeom>
            <a:grp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2000">
                  <a:effectLst/>
                  <a:ea typeface="Calibri"/>
                  <a:cs typeface="Times New Roman"/>
                </a:rPr>
                <a:t>They Are </a:t>
              </a:r>
              <a:endParaRPr lang="en-US" sz="1100">
                <a:effectLst/>
                <a:ea typeface="Calibri"/>
                <a:cs typeface="Times New Roman"/>
              </a:endParaRPr>
            </a:p>
            <a:p>
              <a:pPr marL="0" marR="0" algn="ctr">
                <a:lnSpc>
                  <a:spcPct val="115000"/>
                </a:lnSpc>
                <a:spcBef>
                  <a:spcPts val="0"/>
                </a:spcBef>
                <a:spcAft>
                  <a:spcPts val="1000"/>
                </a:spcAft>
              </a:pPr>
              <a:r>
                <a:rPr lang="en-US" sz="2000">
                  <a:effectLst/>
                  <a:ea typeface="Calibri"/>
                  <a:cs typeface="Times New Roman"/>
                </a:rPr>
                <a:t>Happy Zone</a:t>
              </a:r>
              <a:endParaRPr lang="en-US" sz="1100">
                <a:effectLst/>
                <a:ea typeface="Calibri"/>
                <a:cs typeface="Times New Roman"/>
              </a:endParaRPr>
            </a:p>
          </p:txBody>
        </p:sp>
        <p:sp>
          <p:nvSpPr>
            <p:cNvPr id="13" name="Text Box 8"/>
            <p:cNvSpPr txBox="1"/>
            <p:nvPr/>
          </p:nvSpPr>
          <p:spPr>
            <a:xfrm>
              <a:off x="419100" y="1209675"/>
              <a:ext cx="2200275" cy="1704975"/>
            </a:xfrm>
            <a:prstGeom prst="rect">
              <a:avLst/>
            </a:prstGeom>
            <a:grp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2000">
                  <a:effectLst/>
                  <a:ea typeface="Calibri"/>
                  <a:cs typeface="Times New Roman"/>
                </a:rPr>
                <a:t>We Are </a:t>
              </a:r>
              <a:endParaRPr lang="en-US" sz="1100">
                <a:effectLst/>
                <a:ea typeface="Calibri"/>
                <a:cs typeface="Times New Roman"/>
              </a:endParaRPr>
            </a:p>
            <a:p>
              <a:pPr marL="0" marR="0" algn="ctr">
                <a:lnSpc>
                  <a:spcPct val="115000"/>
                </a:lnSpc>
                <a:spcBef>
                  <a:spcPts val="0"/>
                </a:spcBef>
                <a:spcAft>
                  <a:spcPts val="1000"/>
                </a:spcAft>
              </a:pPr>
              <a:r>
                <a:rPr lang="en-US" sz="2000">
                  <a:effectLst/>
                  <a:ea typeface="Calibri"/>
                  <a:cs typeface="Times New Roman"/>
                </a:rPr>
                <a:t>Happy Zone</a:t>
              </a:r>
              <a:endParaRPr lang="en-US" sz="1100">
                <a:effectLst/>
                <a:ea typeface="Calibri"/>
                <a:cs typeface="Times New Roman"/>
              </a:endParaRPr>
            </a:p>
          </p:txBody>
        </p:sp>
        <p:grpSp>
          <p:nvGrpSpPr>
            <p:cNvPr id="14" name="Group 13"/>
            <p:cNvGrpSpPr/>
            <p:nvPr/>
          </p:nvGrpSpPr>
          <p:grpSpPr>
            <a:xfrm>
              <a:off x="11602" y="3307815"/>
              <a:ext cx="3960321" cy="5373370"/>
              <a:chOff x="13962" y="35752"/>
              <a:chExt cx="4765708" cy="6154420"/>
            </a:xfrm>
            <a:grpFill/>
          </p:grpSpPr>
          <p:sp>
            <p:nvSpPr>
              <p:cNvPr id="21" name="Arc 20"/>
              <p:cNvSpPr/>
              <p:nvPr/>
            </p:nvSpPr>
            <p:spPr>
              <a:xfrm rot="18960432">
                <a:off x="13962" y="35752"/>
                <a:ext cx="4587411" cy="6154420"/>
              </a:xfrm>
              <a:prstGeom prst="arc">
                <a:avLst>
                  <a:gd name="adj1" fmla="val 16171923"/>
                  <a:gd name="adj2" fmla="val 4350739"/>
                </a:avLst>
              </a:prstGeom>
              <a:grpFill/>
              <a:ln>
                <a:no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2" name="Isosceles Triangle 21"/>
              <p:cNvSpPr/>
              <p:nvPr/>
            </p:nvSpPr>
            <p:spPr>
              <a:xfrm>
                <a:off x="129505" y="838199"/>
                <a:ext cx="4650165" cy="3664537"/>
              </a:xfrm>
              <a:prstGeom prst="triangle">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grpSp>
          <p:nvGrpSpPr>
            <p:cNvPr id="15" name="Group 14"/>
            <p:cNvGrpSpPr/>
            <p:nvPr/>
          </p:nvGrpSpPr>
          <p:grpSpPr>
            <a:xfrm rot="10800000">
              <a:off x="4437625" y="-63574"/>
              <a:ext cx="4041004" cy="4280862"/>
              <a:chOff x="17233" y="-91990"/>
              <a:chExt cx="4782643" cy="6329537"/>
            </a:xfrm>
            <a:grpFill/>
          </p:grpSpPr>
          <p:sp>
            <p:nvSpPr>
              <p:cNvPr id="19" name="Arc 18"/>
              <p:cNvSpPr/>
              <p:nvPr/>
            </p:nvSpPr>
            <p:spPr>
              <a:xfrm rot="18960432">
                <a:off x="17233" y="-91990"/>
                <a:ext cx="4782643" cy="6329537"/>
              </a:xfrm>
              <a:prstGeom prst="arc">
                <a:avLst>
                  <a:gd name="adj1" fmla="val 16190083"/>
                  <a:gd name="adj2" fmla="val 4350739"/>
                </a:avLst>
              </a:prstGeom>
              <a:grpFill/>
              <a:ln>
                <a:no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0" name="Isosceles Triangle 19"/>
              <p:cNvSpPr/>
              <p:nvPr/>
            </p:nvSpPr>
            <p:spPr>
              <a:xfrm>
                <a:off x="762430" y="857570"/>
                <a:ext cx="3741572" cy="3680480"/>
              </a:xfrm>
              <a:prstGeom prst="triangle">
                <a:avLst>
                  <a:gd name="adj" fmla="val 80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16" name="Text Box 16"/>
            <p:cNvSpPr txBox="1"/>
            <p:nvPr/>
          </p:nvSpPr>
          <p:spPr>
            <a:xfrm rot="2851562">
              <a:off x="2390775" y="3324225"/>
              <a:ext cx="3542352" cy="1357237"/>
            </a:xfrm>
            <a:prstGeom prst="rect">
              <a:avLst/>
            </a:prstGeom>
            <a:grp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2000">
                  <a:effectLst/>
                  <a:ea typeface="Calibri"/>
                  <a:cs typeface="Times New Roman"/>
                </a:rPr>
                <a:t>Middle Ground</a:t>
              </a:r>
              <a:endParaRPr lang="en-US" sz="1100">
                <a:effectLst/>
                <a:ea typeface="Calibri"/>
                <a:cs typeface="Times New Roman"/>
              </a:endParaRPr>
            </a:p>
            <a:p>
              <a:pPr marL="0" marR="0" algn="ctr">
                <a:lnSpc>
                  <a:spcPct val="115000"/>
                </a:lnSpc>
                <a:spcBef>
                  <a:spcPts val="0"/>
                </a:spcBef>
                <a:spcAft>
                  <a:spcPts val="1000"/>
                </a:spcAft>
              </a:pPr>
              <a:r>
                <a:rPr lang="en-US" sz="2000">
                  <a:effectLst/>
                  <a:ea typeface="Calibri"/>
                  <a:cs typeface="Times New Roman"/>
                </a:rPr>
                <a:t>No One is Thrilled Zone</a:t>
              </a:r>
              <a:endParaRPr lang="en-US" sz="1100">
                <a:effectLst/>
                <a:ea typeface="Calibri"/>
                <a:cs typeface="Times New Roman"/>
              </a:endParaRPr>
            </a:p>
          </p:txBody>
        </p:sp>
        <p:sp>
          <p:nvSpPr>
            <p:cNvPr id="17" name="Text Box 17"/>
            <p:cNvSpPr txBox="1"/>
            <p:nvPr/>
          </p:nvSpPr>
          <p:spPr>
            <a:xfrm>
              <a:off x="457200" y="5143500"/>
              <a:ext cx="2200275" cy="1704975"/>
            </a:xfrm>
            <a:prstGeom prst="rect">
              <a:avLst/>
            </a:prstGeom>
            <a:grp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2000">
                  <a:effectLst/>
                  <a:ea typeface="Calibri"/>
                  <a:cs typeface="Times New Roman"/>
                </a:rPr>
                <a:t>No One is Happy Zone</a:t>
              </a:r>
              <a:endParaRPr lang="en-US" sz="1100">
                <a:effectLst/>
                <a:ea typeface="Calibri"/>
                <a:cs typeface="Times New Roman"/>
              </a:endParaRPr>
            </a:p>
          </p:txBody>
        </p:sp>
        <p:sp>
          <p:nvSpPr>
            <p:cNvPr id="18" name="Text Box 18"/>
            <p:cNvSpPr txBox="1"/>
            <p:nvPr/>
          </p:nvSpPr>
          <p:spPr>
            <a:xfrm>
              <a:off x="5076825" y="1343025"/>
              <a:ext cx="2571750" cy="2019300"/>
            </a:xfrm>
            <a:prstGeom prst="rect">
              <a:avLst/>
            </a:prstGeom>
            <a:grp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2000" dirty="0">
                  <a:effectLst/>
                  <a:ea typeface="Calibri"/>
                  <a:cs typeface="Times New Roman"/>
                </a:rPr>
                <a:t>Interest Based Zone Increased Options for Solutions that Maximize the Overall Interests</a:t>
              </a:r>
              <a:endParaRPr lang="en-US" sz="1100" dirty="0">
                <a:effectLst/>
                <a:ea typeface="Calibri"/>
                <a:cs typeface="Times New Roman"/>
              </a:endParaRPr>
            </a:p>
          </p:txBody>
        </p:sp>
      </p:grpSp>
      <p:sp>
        <p:nvSpPr>
          <p:cNvPr id="23" name="Rectangle 19"/>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042384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534400" cy="1143000"/>
          </a:xfrm>
        </p:spPr>
        <p:txBody>
          <a:bodyPr/>
          <a:lstStyle/>
          <a:p>
            <a:r>
              <a:rPr lang="en-US" dirty="0" smtClean="0"/>
              <a:t>Elements of Interest Based Process Pg. 9 -15 </a:t>
            </a:r>
            <a:endParaRPr lang="en-US" dirty="0"/>
          </a:p>
        </p:txBody>
      </p:sp>
      <p:sp>
        <p:nvSpPr>
          <p:cNvPr id="3" name="Content Placeholder 2"/>
          <p:cNvSpPr>
            <a:spLocks noGrp="1"/>
          </p:cNvSpPr>
          <p:nvPr>
            <p:ph idx="1"/>
          </p:nvPr>
        </p:nvSpPr>
        <p:spPr/>
        <p:txBody>
          <a:bodyPr/>
          <a:lstStyle/>
          <a:p>
            <a:pPr lvl="0"/>
            <a:r>
              <a:rPr lang="en-US" b="1" dirty="0"/>
              <a:t>DEFINE</a:t>
            </a:r>
            <a:r>
              <a:rPr lang="en-US" dirty="0"/>
              <a:t> the issues</a:t>
            </a:r>
          </a:p>
          <a:p>
            <a:pPr lvl="0"/>
            <a:r>
              <a:rPr lang="en-US" b="1" dirty="0"/>
              <a:t>IDENTIFY</a:t>
            </a:r>
            <a:r>
              <a:rPr lang="en-US" dirty="0"/>
              <a:t> stakeholders &amp; interests</a:t>
            </a:r>
          </a:p>
          <a:p>
            <a:pPr lvl="0"/>
            <a:r>
              <a:rPr lang="en-US" b="1" dirty="0"/>
              <a:t>CREATE</a:t>
            </a:r>
            <a:r>
              <a:rPr lang="en-US" dirty="0"/>
              <a:t> options</a:t>
            </a:r>
          </a:p>
          <a:p>
            <a:pPr lvl="0"/>
            <a:r>
              <a:rPr lang="en-US" b="1" dirty="0"/>
              <a:t>EVALUATE</a:t>
            </a:r>
            <a:r>
              <a:rPr lang="en-US" dirty="0"/>
              <a:t> options </a:t>
            </a:r>
          </a:p>
          <a:p>
            <a:pPr lvl="0"/>
            <a:r>
              <a:rPr lang="en-US" b="1" dirty="0"/>
              <a:t>COMMIT</a:t>
            </a:r>
            <a:r>
              <a:rPr lang="en-US" dirty="0"/>
              <a:t> to solutions</a:t>
            </a:r>
          </a:p>
          <a:p>
            <a:pPr lvl="0"/>
            <a:r>
              <a:rPr lang="en-US" b="1" dirty="0"/>
              <a:t>AGREE</a:t>
            </a:r>
            <a:r>
              <a:rPr lang="en-US" dirty="0"/>
              <a:t> on a plan of action</a:t>
            </a:r>
          </a:p>
          <a:p>
            <a:pPr marL="0" indent="0">
              <a:buNone/>
            </a:pPr>
            <a:endParaRPr lang="en-US" dirty="0"/>
          </a:p>
        </p:txBody>
      </p:sp>
    </p:spTree>
    <p:extLst>
      <p:ext uri="{BB962C8B-B14F-4D97-AF65-F5344CB8AC3E}">
        <p14:creationId xmlns:p14="http://schemas.microsoft.com/office/powerpoint/2010/main" val="35631362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685799" y="1524000"/>
            <a:ext cx="7974169" cy="43735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marL="457200" indent="-457200">
              <a:buFont typeface="Arial" panose="020B0604020202020204" pitchFamily="34" charset="0"/>
              <a:buChar char="•"/>
            </a:pPr>
            <a:r>
              <a:rPr lang="en-US" kern="0" dirty="0" smtClean="0">
                <a:solidFill>
                  <a:schemeClr val="tx1"/>
                </a:solidFill>
              </a:rPr>
              <a:t>Attack the problem not the people</a:t>
            </a:r>
          </a:p>
          <a:p>
            <a:pPr marL="457200" indent="-457200">
              <a:buFont typeface="Arial" panose="020B0604020202020204" pitchFamily="34" charset="0"/>
              <a:buChar char="•"/>
            </a:pPr>
            <a:endParaRPr lang="en-US" kern="0" dirty="0" smtClean="0">
              <a:solidFill>
                <a:schemeClr val="tx1"/>
              </a:solidFill>
            </a:endParaRPr>
          </a:p>
          <a:p>
            <a:pPr marL="457200" indent="-457200">
              <a:buFont typeface="Arial" panose="020B0604020202020204" pitchFamily="34" charset="0"/>
              <a:buChar char="•"/>
            </a:pPr>
            <a:r>
              <a:rPr lang="en-US" kern="0" dirty="0" smtClean="0">
                <a:solidFill>
                  <a:schemeClr val="tx1"/>
                </a:solidFill>
              </a:rPr>
              <a:t>Use reason to make decisions not power</a:t>
            </a:r>
          </a:p>
          <a:p>
            <a:pPr marL="457200" indent="-457200">
              <a:buFont typeface="Arial" panose="020B0604020202020204" pitchFamily="34" charset="0"/>
              <a:buChar char="•"/>
            </a:pPr>
            <a:endParaRPr lang="en-US" kern="0" dirty="0" smtClean="0">
              <a:solidFill>
                <a:schemeClr val="tx1"/>
              </a:solidFill>
            </a:endParaRPr>
          </a:p>
          <a:p>
            <a:pPr marL="457200" indent="-457200">
              <a:buFont typeface="Arial" panose="020B0604020202020204" pitchFamily="34" charset="0"/>
              <a:buChar char="•"/>
            </a:pPr>
            <a:r>
              <a:rPr lang="en-US" kern="0" dirty="0" smtClean="0">
                <a:solidFill>
                  <a:schemeClr val="tx1"/>
                </a:solidFill>
              </a:rPr>
              <a:t>Focus on interests not positions </a:t>
            </a:r>
          </a:p>
        </p:txBody>
      </p:sp>
      <p:sp>
        <p:nvSpPr>
          <p:cNvPr id="8" name="Rectangle 2"/>
          <p:cNvSpPr>
            <a:spLocks noGrp="1" noChangeArrowheads="1"/>
          </p:cNvSpPr>
          <p:nvPr>
            <p:ph type="title"/>
          </p:nvPr>
        </p:nvSpPr>
        <p:spPr>
          <a:xfrm>
            <a:off x="228600" y="381000"/>
            <a:ext cx="8659969" cy="990600"/>
          </a:xfrm>
        </p:spPr>
        <p:txBody>
          <a:bodyPr/>
          <a:lstStyle/>
          <a:p>
            <a:pPr algn="ctr"/>
            <a:r>
              <a:rPr lang="en-US" sz="4400" dirty="0" smtClean="0"/>
              <a:t>Principles of Interest Based Process Pg. 17 and Pg. 29</a:t>
            </a:r>
            <a:endParaRPr lang="en-US" sz="4400" dirty="0"/>
          </a:p>
        </p:txBody>
      </p:sp>
    </p:spTree>
    <p:extLst>
      <p:ext uri="{BB962C8B-B14F-4D97-AF65-F5344CB8AC3E}">
        <p14:creationId xmlns:p14="http://schemas.microsoft.com/office/powerpoint/2010/main" val="7752955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191" y="1447800"/>
            <a:ext cx="8229600" cy="2620962"/>
          </a:xfrm>
          <a:solidFill>
            <a:schemeClr val="accent4">
              <a:lumMod val="50000"/>
            </a:schemeClr>
          </a:solidFill>
        </p:spPr>
        <p:txBody>
          <a:bodyPr/>
          <a:lstStyle/>
          <a:p>
            <a:r>
              <a:rPr lang="en-US" sz="7200" dirty="0" smtClean="0">
                <a:solidFill>
                  <a:schemeClr val="bg1"/>
                </a:solidFill>
                <a:latin typeface="Elephant" panose="02020904090505020303" pitchFamily="18" charset="0"/>
              </a:rPr>
              <a:t>It’s a Principled Process</a:t>
            </a:r>
            <a:endParaRPr lang="en-US" sz="7200" dirty="0">
              <a:solidFill>
                <a:schemeClr val="bg1"/>
              </a:solidFill>
              <a:latin typeface="Elephant" panose="02020904090505020303" pitchFamily="18" charset="0"/>
            </a:endParaRP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3280648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latin typeface="Rockwell Light"/>
              </a:rPr>
              <a:t>Why Focus on Interests?</a:t>
            </a:r>
            <a:endParaRPr lang="en-US" sz="4800" b="1" dirty="0">
              <a:latin typeface="Rockwell Light"/>
            </a:endParaRPr>
          </a:p>
        </p:txBody>
      </p:sp>
      <p:sp>
        <p:nvSpPr>
          <p:cNvPr id="3" name="Content Placeholder 2"/>
          <p:cNvSpPr>
            <a:spLocks noGrp="1"/>
          </p:cNvSpPr>
          <p:nvPr>
            <p:ph idx="1"/>
          </p:nvPr>
        </p:nvSpPr>
        <p:spPr>
          <a:xfrm>
            <a:off x="457200" y="1371600"/>
            <a:ext cx="8229600" cy="4525963"/>
          </a:xfrm>
        </p:spPr>
        <p:txBody>
          <a:bodyPr>
            <a:normAutofit/>
          </a:bodyPr>
          <a:lstStyle/>
          <a:p>
            <a:r>
              <a:rPr lang="en-US" sz="3200" dirty="0" smtClean="0">
                <a:latin typeface="Rockwell Light"/>
              </a:rPr>
              <a:t>When we do, we find that </a:t>
            </a:r>
            <a:r>
              <a:rPr lang="en-US" sz="3200" b="1" dirty="0" smtClean="0">
                <a:latin typeface="Rockwell Light"/>
              </a:rPr>
              <a:t>many</a:t>
            </a:r>
            <a:r>
              <a:rPr lang="en-US" sz="3200" dirty="0" smtClean="0">
                <a:latin typeface="Rockwell Light"/>
              </a:rPr>
              <a:t> of our interests are held in common with the other parties at the table.</a:t>
            </a:r>
          </a:p>
          <a:p>
            <a:r>
              <a:rPr lang="en-US" sz="3200" dirty="0" smtClean="0">
                <a:latin typeface="Rockwell Light"/>
              </a:rPr>
              <a:t>Common interests draw us together and allow us to focus on creative solutions.</a:t>
            </a:r>
          </a:p>
          <a:p>
            <a:r>
              <a:rPr lang="en-US" sz="3200" dirty="0" smtClean="0">
                <a:latin typeface="Rockwell Light"/>
              </a:rPr>
              <a:t>It allows us to acknowledge when interests diverge.</a:t>
            </a:r>
            <a:endParaRPr lang="en-US" sz="3200" dirty="0">
              <a:latin typeface="Rockwell Light"/>
            </a:endParaRPr>
          </a:p>
        </p:txBody>
      </p:sp>
    </p:spTree>
    <p:extLst>
      <p:ext uri="{BB962C8B-B14F-4D97-AF65-F5344CB8AC3E}">
        <p14:creationId xmlns:p14="http://schemas.microsoft.com/office/powerpoint/2010/main" val="41025407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p:txBody>
          <a:bodyPr/>
          <a:lstStyle/>
          <a:p>
            <a:endParaRPr lang="en-US"/>
          </a:p>
        </p:txBody>
      </p:sp>
      <p:pic>
        <p:nvPicPr>
          <p:cNvPr id="4098" name="Picture 2" descr="http://www.lrtgraphics.com/wp-content/uploads/2013/11/social-media-relationships-lrt-graphic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905000"/>
            <a:ext cx="8442556" cy="227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96302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6600" y="274638"/>
            <a:ext cx="1600200" cy="1143000"/>
          </a:xfrm>
        </p:spPr>
        <p:txBody>
          <a:bodyPr/>
          <a:lstStyle/>
          <a:p>
            <a:r>
              <a:rPr lang="en-US" dirty="0" smtClean="0"/>
              <a:t>Pg. 15</a:t>
            </a:r>
            <a:endParaRPr lang="en-US" dirty="0"/>
          </a:p>
        </p:txBody>
      </p:sp>
      <p:sp>
        <p:nvSpPr>
          <p:cNvPr id="5" name="Content Placeholder 4"/>
          <p:cNvSpPr>
            <a:spLocks noGrp="1"/>
          </p:cNvSpPr>
          <p:nvPr>
            <p:ph idx="1"/>
          </p:nvPr>
        </p:nvSpPr>
        <p:spPr/>
        <p:txBody>
          <a:bodyPr/>
          <a:lstStyle/>
          <a:p>
            <a:endParaRPr lang="en-US"/>
          </a:p>
        </p:txBody>
      </p:sp>
      <p:pic>
        <p:nvPicPr>
          <p:cNvPr id="6" name="Picture 5"/>
          <p:cNvPicPr>
            <a:picLocks noChangeAspect="1"/>
          </p:cNvPicPr>
          <p:nvPr/>
        </p:nvPicPr>
        <p:blipFill rotWithShape="1">
          <a:blip r:embed="rId2"/>
          <a:srcRect l="21519" t="11349" r="22785" b="8860"/>
          <a:stretch/>
        </p:blipFill>
        <p:spPr>
          <a:xfrm>
            <a:off x="304800" y="152400"/>
            <a:ext cx="6781800" cy="6479241"/>
          </a:xfrm>
          <a:prstGeom prst="rect">
            <a:avLst/>
          </a:prstGeom>
        </p:spPr>
      </p:pic>
    </p:spTree>
    <p:extLst>
      <p:ext uri="{BB962C8B-B14F-4D97-AF65-F5344CB8AC3E}">
        <p14:creationId xmlns:p14="http://schemas.microsoft.com/office/powerpoint/2010/main" val="27731617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Roles</a:t>
            </a:r>
            <a:endParaRPr lang="en-US" dirty="0"/>
          </a:p>
        </p:txBody>
      </p:sp>
      <p:sp>
        <p:nvSpPr>
          <p:cNvPr id="3" name="Content Placeholder 2"/>
          <p:cNvSpPr>
            <a:spLocks noGrp="1"/>
          </p:cNvSpPr>
          <p:nvPr>
            <p:ph idx="1"/>
          </p:nvPr>
        </p:nvSpPr>
        <p:spPr/>
        <p:txBody>
          <a:bodyPr/>
          <a:lstStyle/>
          <a:p>
            <a:r>
              <a:rPr lang="en-US" sz="4400" dirty="0" smtClean="0"/>
              <a:t>Facilitator</a:t>
            </a:r>
          </a:p>
          <a:p>
            <a:r>
              <a:rPr lang="en-US" sz="4400" dirty="0" smtClean="0"/>
              <a:t>Recorder</a:t>
            </a:r>
          </a:p>
          <a:p>
            <a:r>
              <a:rPr lang="en-US" sz="4400" dirty="0" smtClean="0"/>
              <a:t>Group Memory  Pg. 17</a:t>
            </a:r>
            <a:endParaRPr lang="en-US" sz="4400" dirty="0"/>
          </a:p>
        </p:txBody>
      </p:sp>
    </p:spTree>
    <p:extLst>
      <p:ext uri="{BB962C8B-B14F-4D97-AF65-F5344CB8AC3E}">
        <p14:creationId xmlns:p14="http://schemas.microsoft.com/office/powerpoint/2010/main" val="40695468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smtClean="0">
                <a:latin typeface="Rockwell Light"/>
              </a:rPr>
              <a:t>How do we build relationships?</a:t>
            </a:r>
            <a:endParaRPr lang="en-US" sz="4000" b="1" dirty="0">
              <a:latin typeface="Rockwell Light"/>
            </a:endParaRPr>
          </a:p>
        </p:txBody>
      </p:sp>
      <p:sp>
        <p:nvSpPr>
          <p:cNvPr id="3" name="Content Placeholder 2"/>
          <p:cNvSpPr>
            <a:spLocks noGrp="1"/>
          </p:cNvSpPr>
          <p:nvPr>
            <p:ph idx="1"/>
          </p:nvPr>
        </p:nvSpPr>
        <p:spPr/>
        <p:txBody>
          <a:bodyPr>
            <a:normAutofit/>
          </a:bodyPr>
          <a:lstStyle/>
          <a:p>
            <a:r>
              <a:rPr lang="en-US" dirty="0" smtClean="0"/>
              <a:t>Develop Norms</a:t>
            </a:r>
          </a:p>
          <a:p>
            <a:pPr lvl="1"/>
            <a:r>
              <a:rPr lang="en-US" sz="2400" dirty="0" smtClean="0"/>
              <a:t>Decide how to treat each other and capture those norms in written agreements.</a:t>
            </a:r>
          </a:p>
          <a:p>
            <a:r>
              <a:rPr lang="en-US" dirty="0" smtClean="0"/>
              <a:t>Reflect as a Group</a:t>
            </a:r>
          </a:p>
          <a:p>
            <a:pPr lvl="1"/>
            <a:r>
              <a:rPr lang="en-US" sz="2400" dirty="0" smtClean="0"/>
              <a:t>What worked, what needs improvement and what did we learn?</a:t>
            </a:r>
          </a:p>
          <a:p>
            <a:r>
              <a:rPr lang="en-US" dirty="0" smtClean="0"/>
              <a:t>Surface Relationship Issues</a:t>
            </a:r>
          </a:p>
          <a:p>
            <a:pPr lvl="1"/>
            <a:r>
              <a:rPr lang="en-US" sz="2400" dirty="0" smtClean="0"/>
              <a:t>Raise issues as they occur, describe what happened without ascribing intent to another person or group.</a:t>
            </a:r>
          </a:p>
        </p:txBody>
      </p:sp>
    </p:spTree>
    <p:extLst>
      <p:ext uri="{BB962C8B-B14F-4D97-AF65-F5344CB8AC3E}">
        <p14:creationId xmlns:p14="http://schemas.microsoft.com/office/powerpoint/2010/main" val="9557280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algn="ctr"/>
            <a:r>
              <a:rPr lang="en-US" b="1" dirty="0" smtClean="0"/>
              <a:t>Consensus Pg. 38</a:t>
            </a:r>
            <a:endParaRPr lang="en-US" b="1" dirty="0"/>
          </a:p>
        </p:txBody>
      </p:sp>
      <p:sp>
        <p:nvSpPr>
          <p:cNvPr id="45059" name="Rectangle 3"/>
          <p:cNvSpPr>
            <a:spLocks noGrp="1" noChangeArrowheads="1"/>
          </p:cNvSpPr>
          <p:nvPr>
            <p:ph idx="1"/>
          </p:nvPr>
        </p:nvSpPr>
        <p:spPr>
          <a:xfrm>
            <a:off x="381000" y="1371600"/>
            <a:ext cx="8305800" cy="4754563"/>
          </a:xfrm>
        </p:spPr>
        <p:txBody>
          <a:bodyPr>
            <a:normAutofit/>
          </a:bodyPr>
          <a:lstStyle/>
          <a:p>
            <a:pPr marL="0" indent="0">
              <a:buNone/>
            </a:pPr>
            <a:r>
              <a:rPr lang="en-US" sz="3000" b="1" dirty="0"/>
              <a:t>When </a:t>
            </a:r>
            <a:r>
              <a:rPr lang="en-US" sz="3000" b="1" i="1" dirty="0"/>
              <a:t>each</a:t>
            </a:r>
            <a:r>
              <a:rPr lang="en-US" sz="3000" b="1" dirty="0"/>
              <a:t> member of the group can honestly say:</a:t>
            </a:r>
          </a:p>
          <a:p>
            <a:pPr lvl="1"/>
            <a:r>
              <a:rPr lang="en-US" sz="3000" dirty="0"/>
              <a:t>I believe that you understand my point of view</a:t>
            </a:r>
          </a:p>
          <a:p>
            <a:pPr lvl="1"/>
            <a:r>
              <a:rPr lang="en-US" sz="3000" dirty="0"/>
              <a:t>I believe that I understand your point of view</a:t>
            </a:r>
          </a:p>
          <a:p>
            <a:pPr lvl="1"/>
            <a:r>
              <a:rPr lang="en-US" sz="3000" dirty="0"/>
              <a:t>Whether or not I prefer this decision, I support it because …</a:t>
            </a:r>
          </a:p>
          <a:p>
            <a:pPr lvl="2"/>
            <a:r>
              <a:rPr lang="en-US" sz="3000" dirty="0"/>
              <a:t>It was reached openly and fairly</a:t>
            </a:r>
          </a:p>
          <a:p>
            <a:pPr lvl="2"/>
            <a:r>
              <a:rPr lang="en-US" sz="3000" dirty="0"/>
              <a:t>It is the best solution for us at this time</a:t>
            </a:r>
          </a:p>
        </p:txBody>
      </p:sp>
    </p:spTree>
    <p:extLst>
      <p:ext uri="{BB962C8B-B14F-4D97-AF65-F5344CB8AC3E}">
        <p14:creationId xmlns:p14="http://schemas.microsoft.com/office/powerpoint/2010/main" val="2888609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anim calcmode="lin" valueType="num">
                                      <p:cBhvr additive="base">
                                        <p:cTn id="7" dur="500" fill="hold"/>
                                        <p:tgtEl>
                                          <p:spTgt spid="4505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505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5059">
                                            <p:txEl>
                                              <p:pRg st="0" end="0"/>
                                            </p:txEl>
                                          </p:spTgt>
                                        </p:tgtEl>
                                        <p:attrNameLst>
                                          <p:attrName>style.visibility</p:attrName>
                                        </p:attrNameLst>
                                      </p:cBhvr>
                                      <p:to>
                                        <p:strVal val="visible"/>
                                      </p:to>
                                    </p:set>
                                    <p:anim calcmode="lin" valueType="num">
                                      <p:cBhvr additive="base">
                                        <p:cTn id="13" dur="500" fill="hold"/>
                                        <p:tgtEl>
                                          <p:spTgt spid="4505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50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5059">
                                            <p:txEl>
                                              <p:pRg st="1" end="1"/>
                                            </p:txEl>
                                          </p:spTgt>
                                        </p:tgtEl>
                                        <p:attrNameLst>
                                          <p:attrName>style.visibility</p:attrName>
                                        </p:attrNameLst>
                                      </p:cBhvr>
                                      <p:to>
                                        <p:strVal val="visible"/>
                                      </p:to>
                                    </p:set>
                                    <p:anim calcmode="lin" valueType="num">
                                      <p:cBhvr additive="base">
                                        <p:cTn id="19" dur="500" fill="hold"/>
                                        <p:tgtEl>
                                          <p:spTgt spid="4505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50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5059">
                                            <p:txEl>
                                              <p:pRg st="2" end="2"/>
                                            </p:txEl>
                                          </p:spTgt>
                                        </p:tgtEl>
                                        <p:attrNameLst>
                                          <p:attrName>style.visibility</p:attrName>
                                        </p:attrNameLst>
                                      </p:cBhvr>
                                      <p:to>
                                        <p:strVal val="visible"/>
                                      </p:to>
                                    </p:set>
                                    <p:anim calcmode="lin" valueType="num">
                                      <p:cBhvr additive="base">
                                        <p:cTn id="25" dur="500" fill="hold"/>
                                        <p:tgtEl>
                                          <p:spTgt spid="4505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50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5059">
                                            <p:txEl>
                                              <p:pRg st="3" end="3"/>
                                            </p:txEl>
                                          </p:spTgt>
                                        </p:tgtEl>
                                        <p:attrNameLst>
                                          <p:attrName>style.visibility</p:attrName>
                                        </p:attrNameLst>
                                      </p:cBhvr>
                                      <p:to>
                                        <p:strVal val="visible"/>
                                      </p:to>
                                    </p:set>
                                    <p:anim calcmode="lin" valueType="num">
                                      <p:cBhvr additive="base">
                                        <p:cTn id="31" dur="500" fill="hold"/>
                                        <p:tgtEl>
                                          <p:spTgt spid="4505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50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5059">
                                            <p:txEl>
                                              <p:pRg st="4" end="4"/>
                                            </p:txEl>
                                          </p:spTgt>
                                        </p:tgtEl>
                                        <p:attrNameLst>
                                          <p:attrName>style.visibility</p:attrName>
                                        </p:attrNameLst>
                                      </p:cBhvr>
                                      <p:to>
                                        <p:strVal val="visible"/>
                                      </p:to>
                                    </p:set>
                                    <p:anim calcmode="lin" valueType="num">
                                      <p:cBhvr additive="base">
                                        <p:cTn id="37" dur="500" fill="hold"/>
                                        <p:tgtEl>
                                          <p:spTgt spid="4505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505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5059">
                                            <p:txEl>
                                              <p:pRg st="5" end="5"/>
                                            </p:txEl>
                                          </p:spTgt>
                                        </p:tgtEl>
                                        <p:attrNameLst>
                                          <p:attrName>style.visibility</p:attrName>
                                        </p:attrNameLst>
                                      </p:cBhvr>
                                      <p:to>
                                        <p:strVal val="visible"/>
                                      </p:to>
                                    </p:set>
                                    <p:anim calcmode="lin" valueType="num">
                                      <p:cBhvr additive="base">
                                        <p:cTn id="43" dur="500" fill="hold"/>
                                        <p:tgtEl>
                                          <p:spTgt spid="45059">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505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build="p" autoUpdateAnimBg="0" advAuto="0"/>
      <p:bldP spid="45059" grpId="0" build="p" bldLvl="3"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Thumbing</a:t>
            </a:r>
            <a:endParaRPr lang="en-US" dirty="0"/>
          </a:p>
        </p:txBody>
      </p:sp>
      <p:sp>
        <p:nvSpPr>
          <p:cNvPr id="3" name="Content Placeholder 2"/>
          <p:cNvSpPr>
            <a:spLocks noGrp="1"/>
          </p:cNvSpPr>
          <p:nvPr>
            <p:ph idx="1"/>
          </p:nvPr>
        </p:nvSpPr>
        <p:spPr>
          <a:xfrm>
            <a:off x="2209800" y="1417638"/>
            <a:ext cx="6477000" cy="4708525"/>
          </a:xfrm>
        </p:spPr>
        <p:txBody>
          <a:bodyPr/>
          <a:lstStyle/>
          <a:p>
            <a:pPr marL="0" indent="0">
              <a:buNone/>
            </a:pPr>
            <a:r>
              <a:rPr lang="en-US" b="1" dirty="0" smtClean="0"/>
              <a:t>Up - </a:t>
            </a:r>
            <a:r>
              <a:rPr lang="en-US" dirty="0"/>
              <a:t> </a:t>
            </a:r>
            <a:r>
              <a:rPr lang="en-US" dirty="0" smtClean="0"/>
              <a:t>I </a:t>
            </a:r>
            <a:r>
              <a:rPr lang="en-US" dirty="0"/>
              <a:t>think this option adequately </a:t>
            </a:r>
            <a:r>
              <a:rPr lang="en-US" dirty="0" smtClean="0"/>
              <a:t>meets </a:t>
            </a:r>
            <a:r>
              <a:rPr lang="en-US" dirty="0"/>
              <a:t>all </a:t>
            </a:r>
            <a:r>
              <a:rPr lang="en-US" dirty="0" smtClean="0"/>
              <a:t>interests</a:t>
            </a:r>
            <a:endParaRPr lang="en-US" dirty="0"/>
          </a:p>
          <a:p>
            <a:pPr marL="0" indent="0">
              <a:buNone/>
            </a:pPr>
            <a:endParaRPr lang="en-US" b="1" dirty="0" smtClean="0"/>
          </a:p>
          <a:p>
            <a:pPr marL="0" indent="0">
              <a:buNone/>
            </a:pPr>
            <a:r>
              <a:rPr lang="en-US" b="1" dirty="0" smtClean="0"/>
              <a:t>Side - </a:t>
            </a:r>
            <a:r>
              <a:rPr lang="en-US" dirty="0"/>
              <a:t>I think this option might work because it may meet all interests, but I </a:t>
            </a:r>
            <a:r>
              <a:rPr lang="en-US" dirty="0" smtClean="0"/>
              <a:t>have </a:t>
            </a:r>
            <a:r>
              <a:rPr lang="en-US" dirty="0"/>
              <a:t>concerns I need to discuss</a:t>
            </a:r>
            <a:r>
              <a:rPr lang="en-US" dirty="0" smtClean="0"/>
              <a:t>.</a:t>
            </a:r>
          </a:p>
          <a:p>
            <a:pPr marL="0" indent="0">
              <a:buNone/>
            </a:pPr>
            <a:endParaRPr lang="en-US" dirty="0"/>
          </a:p>
          <a:p>
            <a:pPr marL="0" indent="0">
              <a:buNone/>
            </a:pPr>
            <a:r>
              <a:rPr lang="en-US" b="1" dirty="0" smtClean="0"/>
              <a:t>Down - </a:t>
            </a:r>
            <a:r>
              <a:rPr lang="en-US" dirty="0"/>
              <a:t>I think this option does not meet the interests of the parties.</a:t>
            </a:r>
          </a:p>
          <a:p>
            <a:pPr marL="0" indent="0">
              <a:buNone/>
            </a:pPr>
            <a:endParaRPr lang="en-US" dirty="0"/>
          </a:p>
        </p:txBody>
      </p:sp>
      <p:pic>
        <p:nvPicPr>
          <p:cNvPr id="8200" name="Picture 8" descr="MPj0402585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43200000">
            <a:off x="593724" y="1478757"/>
            <a:ext cx="1235076" cy="123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9" descr="MPj040258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723" y="3200400"/>
            <a:ext cx="1221259"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Picture 10" descr="MPj0402585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3723" y="5134928"/>
            <a:ext cx="1189672" cy="1189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48375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Tale of Two Thumbs</a:t>
            </a:r>
            <a:endParaRPr lang="en-US" dirty="0"/>
          </a:p>
        </p:txBody>
      </p:sp>
      <p:sp>
        <p:nvSpPr>
          <p:cNvPr id="3" name="Content Placeholder 2"/>
          <p:cNvSpPr>
            <a:spLocks noGrp="1"/>
          </p:cNvSpPr>
          <p:nvPr>
            <p:ph idx="1"/>
          </p:nvPr>
        </p:nvSpPr>
        <p:spPr>
          <a:xfrm>
            <a:off x="457200" y="1600200"/>
            <a:ext cx="6553200" cy="4525963"/>
          </a:xfrm>
        </p:spPr>
        <p:txBody>
          <a:bodyPr/>
          <a:lstStyle/>
          <a:p>
            <a:pPr marL="0" indent="0">
              <a:buNone/>
            </a:pPr>
            <a:r>
              <a:rPr lang="en-US" dirty="0"/>
              <a:t>If you put your thumb sideways or down, explain which interests you think the option does not meet</a:t>
            </a:r>
            <a:r>
              <a:rPr lang="en-US" dirty="0" smtClean="0"/>
              <a:t>.</a:t>
            </a:r>
          </a:p>
          <a:p>
            <a:pPr marL="0" indent="0">
              <a:buNone/>
            </a:pPr>
            <a:endParaRPr lang="en-US" dirty="0" smtClean="0"/>
          </a:p>
          <a:p>
            <a:pPr marL="0" indent="0">
              <a:buNone/>
            </a:pPr>
            <a:r>
              <a:rPr lang="en-US" i="1" dirty="0" smtClean="0"/>
              <a:t>Note</a:t>
            </a:r>
            <a:r>
              <a:rPr lang="en-US" i="1" dirty="0"/>
              <a:t>: When checking for consensus and commitment in the final step, a sideways thumb means, “I can live with the decision or solution.”</a:t>
            </a:r>
            <a:endParaRPr lang="en-US" dirty="0"/>
          </a:p>
        </p:txBody>
      </p:sp>
      <p:pic>
        <p:nvPicPr>
          <p:cNvPr id="9219" name="Picture 3" descr="MPj0402585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1340" y="35814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5" descr="MPj040258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1340" y="1766851"/>
            <a:ext cx="1672907" cy="16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47844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 the Thumbing</a:t>
            </a:r>
            <a:endParaRPr lang="en-US" dirty="0"/>
          </a:p>
        </p:txBody>
      </p:sp>
      <p:graphicFrame>
        <p:nvGraphicFramePr>
          <p:cNvPr id="4" name="Content Placeholder 3"/>
          <p:cNvGraphicFramePr>
            <a:graphicFrameLocks noGrp="1"/>
          </p:cNvGraphicFramePr>
          <p:nvPr>
            <p:ph idx="1"/>
            <p:extLst/>
          </p:nvPr>
        </p:nvGraphicFramePr>
        <p:xfrm>
          <a:off x="381000" y="1752600"/>
          <a:ext cx="8458200" cy="2743200"/>
        </p:xfrm>
        <a:graphic>
          <a:graphicData uri="http://schemas.openxmlformats.org/drawingml/2006/table">
            <a:tbl>
              <a:tblPr firstRow="1" firstCol="1" bandRow="1">
                <a:tableStyleId>{5C22544A-7EE6-4342-B048-85BDC9FD1C3A}</a:tableStyleId>
              </a:tblPr>
              <a:tblGrid>
                <a:gridCol w="6302188">
                  <a:extLst>
                    <a:ext uri="{9D8B030D-6E8A-4147-A177-3AD203B41FA5}">
                      <a16:colId xmlns:a16="http://schemas.microsoft.com/office/drawing/2014/main" val="2207531393"/>
                    </a:ext>
                  </a:extLst>
                </a:gridCol>
                <a:gridCol w="2156012">
                  <a:extLst>
                    <a:ext uri="{9D8B030D-6E8A-4147-A177-3AD203B41FA5}">
                      <a16:colId xmlns:a16="http://schemas.microsoft.com/office/drawing/2014/main" val="3120617177"/>
                    </a:ext>
                  </a:extLst>
                </a:gridCol>
              </a:tblGrid>
              <a:tr h="889000">
                <a:tc>
                  <a:txBody>
                    <a:bodyPr/>
                    <a:lstStyle/>
                    <a:p>
                      <a:pPr marL="0" marR="0" algn="l">
                        <a:spcBef>
                          <a:spcPts val="0"/>
                        </a:spcBef>
                        <a:spcAft>
                          <a:spcPts val="0"/>
                        </a:spcAft>
                      </a:pPr>
                      <a:r>
                        <a:rPr lang="en-US" sz="2000" dirty="0" smtClean="0">
                          <a:solidFill>
                            <a:schemeClr val="tx1"/>
                          </a:solidFill>
                          <a:effectLst/>
                        </a:rPr>
                        <a:t>Interest </a:t>
                      </a:r>
                      <a:r>
                        <a:rPr lang="en-US" sz="2000" dirty="0">
                          <a:solidFill>
                            <a:schemeClr val="tx1"/>
                          </a:solidFill>
                          <a:effectLst/>
                        </a:rPr>
                        <a:t>Statement: Some teachers need additional funds to meet student needs.</a:t>
                      </a:r>
                      <a:endParaRPr lang="en-US" sz="20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2000" dirty="0">
                          <a:solidFill>
                            <a:schemeClr val="tx1"/>
                          </a:solidFill>
                          <a:effectLst/>
                        </a:rPr>
                        <a:t>Thumbing  </a:t>
                      </a:r>
                      <a:r>
                        <a:rPr lang="en-US" sz="2000" dirty="0" smtClean="0">
                          <a:solidFill>
                            <a:schemeClr val="tx1"/>
                          </a:solidFill>
                          <a:effectLst/>
                        </a:rPr>
                        <a:t>1/7/2020</a:t>
                      </a:r>
                    </a:p>
                    <a:p>
                      <a:pPr marL="0" marR="0" algn="l">
                        <a:spcBef>
                          <a:spcPts val="0"/>
                        </a:spcBef>
                        <a:spcAft>
                          <a:spcPts val="0"/>
                        </a:spcAft>
                      </a:pPr>
                      <a:r>
                        <a:rPr lang="en-US" sz="2000" dirty="0" smtClean="0">
                          <a:solidFill>
                            <a:schemeClr val="tx1"/>
                          </a:solidFill>
                          <a:effectLst/>
                        </a:rPr>
                        <a:t>Up Side Down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1000299"/>
                  </a:ext>
                </a:extLst>
              </a:tr>
              <a:tr h="889000">
                <a:tc>
                  <a:txBody>
                    <a:bodyPr/>
                    <a:lstStyle/>
                    <a:p>
                      <a:pPr marL="0" marR="0" algn="l">
                        <a:spcBef>
                          <a:spcPts val="0"/>
                        </a:spcBef>
                        <a:spcAft>
                          <a:spcPts val="0"/>
                        </a:spcAft>
                      </a:pPr>
                      <a:r>
                        <a:rPr lang="en-US" sz="2000" b="0" dirty="0">
                          <a:solidFill>
                            <a:schemeClr val="tx1"/>
                          </a:solidFill>
                          <a:effectLst/>
                        </a:rPr>
                        <a:t>The establishment of a fund accessible by teachers who work in high needs schools and have a documented need for more supplies.  </a:t>
                      </a:r>
                      <a:endParaRPr lang="en-US" sz="20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2000" b="0" dirty="0">
                          <a:solidFill>
                            <a:schemeClr val="tx1"/>
                          </a:solidFill>
                          <a:effectLst/>
                        </a:rPr>
                        <a:t>20   4   1</a:t>
                      </a:r>
                      <a:endParaRPr lang="en-US" sz="20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1973063"/>
                  </a:ext>
                </a:extLst>
              </a:tr>
              <a:tr h="889000">
                <a:tc>
                  <a:txBody>
                    <a:bodyPr/>
                    <a:lstStyle/>
                    <a:p>
                      <a:pPr marL="0" marR="0" algn="l">
                        <a:spcBef>
                          <a:spcPts val="0"/>
                        </a:spcBef>
                        <a:spcAft>
                          <a:spcPts val="0"/>
                        </a:spcAft>
                      </a:pPr>
                      <a:r>
                        <a:rPr lang="en-US" sz="2000" b="0" dirty="0">
                          <a:solidFill>
                            <a:schemeClr val="tx1"/>
                          </a:solidFill>
                          <a:effectLst/>
                        </a:rPr>
                        <a:t>The development of a grant application system that allows any teacher to apply for small grants in the amount of $250 once a year.  </a:t>
                      </a:r>
                      <a:endParaRPr lang="en-US" sz="20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2000" b="0" dirty="0">
                          <a:solidFill>
                            <a:schemeClr val="tx1"/>
                          </a:solidFill>
                          <a:effectLst/>
                        </a:rPr>
                        <a:t>0  5   20 </a:t>
                      </a:r>
                      <a:endParaRPr lang="en-US" sz="20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95462285"/>
                  </a:ext>
                </a:extLst>
              </a:tr>
            </a:tbl>
          </a:graphicData>
        </a:graphic>
      </p:graphicFrame>
    </p:spTree>
    <p:extLst>
      <p:ext uri="{BB962C8B-B14F-4D97-AF65-F5344CB8AC3E}">
        <p14:creationId xmlns:p14="http://schemas.microsoft.com/office/powerpoint/2010/main" val="8254240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28600" y="533401"/>
            <a:ext cx="8763000" cy="533399"/>
          </a:xfrm>
        </p:spPr>
        <p:txBody>
          <a:bodyPr/>
          <a:lstStyle/>
          <a:p>
            <a:r>
              <a:rPr lang="en-US" dirty="0" smtClean="0"/>
              <a:t>Interest Based Problem Solving</a:t>
            </a:r>
            <a:endParaRPr lang="en-US" dirty="0"/>
          </a:p>
        </p:txBody>
      </p:sp>
      <p:sp>
        <p:nvSpPr>
          <p:cNvPr id="2051" name="Rectangle 3"/>
          <p:cNvSpPr>
            <a:spLocks noGrp="1" noChangeArrowheads="1"/>
          </p:cNvSpPr>
          <p:nvPr>
            <p:ph type="subTitle" idx="1"/>
          </p:nvPr>
        </p:nvSpPr>
        <p:spPr>
          <a:xfrm>
            <a:off x="685800" y="4267200"/>
            <a:ext cx="6096000" cy="1066800"/>
          </a:xfrm>
        </p:spPr>
        <p:txBody>
          <a:bodyPr/>
          <a:lstStyle/>
          <a:p>
            <a:r>
              <a:rPr lang="en-US" dirty="0" smtClean="0"/>
              <a:t>Ellen Holmes</a:t>
            </a:r>
            <a:endParaRPr lang="en-US" dirty="0"/>
          </a:p>
          <a:p>
            <a:r>
              <a:rPr lang="en-US" dirty="0" smtClean="0"/>
              <a:t>eholmes@nea.org</a:t>
            </a:r>
            <a:endParaRPr lang="en-US" dirty="0"/>
          </a:p>
        </p:txBody>
      </p:sp>
    </p:spTree>
    <p:extLst>
      <p:ext uri="{BB962C8B-B14F-4D97-AF65-F5344CB8AC3E}">
        <p14:creationId xmlns:p14="http://schemas.microsoft.com/office/powerpoint/2010/main" val="42826767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594016" y="0"/>
            <a:ext cx="9738016"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p:txBody>
          <a:bodyPr>
            <a:normAutofit/>
          </a:bodyPr>
          <a:lstStyle/>
          <a:p>
            <a:r>
              <a:rPr lang="en-US" dirty="0"/>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219974" y="1646567"/>
            <a:ext cx="8124611" cy="4097522"/>
          </a:xfrm>
        </p:spPr>
        <p:txBody>
          <a:bodyPr>
            <a:normAutofit lnSpcReduction="10000"/>
          </a:bodyPr>
          <a:lstStyle/>
          <a:p>
            <a:r>
              <a:rPr lang="en-US" sz="2700" dirty="0"/>
              <a:t>We begin by acknowledging that through a history of colonization and brutality, we currently reside on and are connecting from the traditional lands stewarded by generations of indigenous people.</a:t>
            </a:r>
          </a:p>
          <a:p>
            <a:r>
              <a:rPr lang="en-US" sz="2700" dirty="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p>
        </p:txBody>
      </p:sp>
    </p:spTree>
    <p:extLst>
      <p:ext uri="{BB962C8B-B14F-4D97-AF65-F5344CB8AC3E}">
        <p14:creationId xmlns:p14="http://schemas.microsoft.com/office/powerpoint/2010/main" val="3755088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Started</a:t>
            </a:r>
            <a:endParaRPr lang="en-US" dirty="0"/>
          </a:p>
        </p:txBody>
      </p:sp>
      <p:sp>
        <p:nvSpPr>
          <p:cNvPr id="3" name="Content Placeholder 2"/>
          <p:cNvSpPr>
            <a:spLocks noGrp="1"/>
          </p:cNvSpPr>
          <p:nvPr>
            <p:ph idx="1"/>
          </p:nvPr>
        </p:nvSpPr>
        <p:spPr/>
        <p:txBody>
          <a:bodyPr/>
          <a:lstStyle/>
          <a:p>
            <a:r>
              <a:rPr lang="en-US" sz="4400" dirty="0" smtClean="0"/>
              <a:t>Agenda Overview</a:t>
            </a:r>
          </a:p>
          <a:p>
            <a:pPr lvl="1"/>
            <a:r>
              <a:rPr lang="en-US" sz="4000" dirty="0" smtClean="0"/>
              <a:t>Norms</a:t>
            </a:r>
          </a:p>
          <a:p>
            <a:pPr lvl="1"/>
            <a:r>
              <a:rPr lang="en-US" sz="4000" dirty="0" smtClean="0"/>
              <a:t>Principles of the Process</a:t>
            </a:r>
          </a:p>
          <a:p>
            <a:pPr lvl="1"/>
            <a:r>
              <a:rPr lang="en-US" sz="4000" dirty="0" smtClean="0"/>
              <a:t>An Issue</a:t>
            </a:r>
          </a:p>
          <a:p>
            <a:r>
              <a:rPr lang="en-US" sz="4400" dirty="0" smtClean="0"/>
              <a:t>Materials Overview</a:t>
            </a:r>
          </a:p>
          <a:p>
            <a:r>
              <a:rPr lang="en-US" sz="4400" dirty="0" smtClean="0"/>
              <a:t>Remembering Where We Left Off</a:t>
            </a:r>
          </a:p>
          <a:p>
            <a:pPr marL="0" indent="0">
              <a:buNone/>
            </a:pPr>
            <a:endParaRPr lang="en-US" sz="4400" dirty="0" smtClean="0"/>
          </a:p>
          <a:p>
            <a:pPr marL="0" indent="0">
              <a:buNone/>
            </a:pPr>
            <a:endParaRPr lang="en-US" sz="4400" dirty="0" smtClean="0"/>
          </a:p>
          <a:p>
            <a:pPr marL="0" indent="0">
              <a:buNone/>
            </a:pPr>
            <a:endParaRPr lang="en-US" sz="4400" dirty="0" smtClean="0"/>
          </a:p>
          <a:p>
            <a:endParaRPr lang="en-US" dirty="0" smtClean="0"/>
          </a:p>
          <a:p>
            <a:pPr marL="0" indent="0">
              <a:buNone/>
            </a:pPr>
            <a:endParaRPr lang="en-US" dirty="0"/>
          </a:p>
        </p:txBody>
      </p:sp>
    </p:spTree>
    <p:extLst>
      <p:ext uri="{BB962C8B-B14F-4D97-AF65-F5344CB8AC3E}">
        <p14:creationId xmlns:p14="http://schemas.microsoft.com/office/powerpoint/2010/main" val="70806229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85800" y="2514600"/>
            <a:ext cx="8229600" cy="1143000"/>
          </a:xfrm>
        </p:spPr>
        <p:txBody>
          <a:bodyPr/>
          <a:lstStyle/>
          <a:p>
            <a:r>
              <a:rPr lang="en-US" dirty="0" smtClean="0"/>
              <a:t>Let’s Agree to Some Norms </a:t>
            </a:r>
            <a:br>
              <a:rPr lang="en-US" dirty="0" smtClean="0"/>
            </a:br>
            <a:r>
              <a:rPr lang="en-US" dirty="0"/>
              <a:t/>
            </a:r>
            <a:br>
              <a:rPr lang="en-US" dirty="0"/>
            </a:br>
            <a:r>
              <a:rPr lang="en-US" dirty="0" smtClean="0"/>
              <a:t>Pg. 18</a:t>
            </a:r>
            <a:endParaRPr lang="en-US" dirty="0"/>
          </a:p>
        </p:txBody>
      </p:sp>
    </p:spTree>
    <p:extLst>
      <p:ext uri="{BB962C8B-B14F-4D97-AF65-F5344CB8AC3E}">
        <p14:creationId xmlns:p14="http://schemas.microsoft.com/office/powerpoint/2010/main" val="30816533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Recording the Thumbing</a:t>
            </a:r>
            <a:endParaRPr lang="en-US" dirty="0"/>
          </a:p>
        </p:txBody>
      </p:sp>
      <p:graphicFrame>
        <p:nvGraphicFramePr>
          <p:cNvPr id="4" name="Content Placeholder 3"/>
          <p:cNvGraphicFramePr>
            <a:graphicFrameLocks noGrp="1"/>
          </p:cNvGraphicFramePr>
          <p:nvPr>
            <p:ph idx="1"/>
            <p:extLst/>
          </p:nvPr>
        </p:nvGraphicFramePr>
        <p:xfrm>
          <a:off x="381000" y="1752600"/>
          <a:ext cx="8458200" cy="2743200"/>
        </p:xfrm>
        <a:graphic>
          <a:graphicData uri="http://schemas.openxmlformats.org/drawingml/2006/table">
            <a:tbl>
              <a:tblPr firstRow="1" firstCol="1" bandRow="1">
                <a:tableStyleId>{5C22544A-7EE6-4342-B048-85BDC9FD1C3A}</a:tableStyleId>
              </a:tblPr>
              <a:tblGrid>
                <a:gridCol w="6302188">
                  <a:extLst>
                    <a:ext uri="{9D8B030D-6E8A-4147-A177-3AD203B41FA5}">
                      <a16:colId xmlns:a16="http://schemas.microsoft.com/office/drawing/2014/main" val="2207531393"/>
                    </a:ext>
                  </a:extLst>
                </a:gridCol>
                <a:gridCol w="2156012">
                  <a:extLst>
                    <a:ext uri="{9D8B030D-6E8A-4147-A177-3AD203B41FA5}">
                      <a16:colId xmlns:a16="http://schemas.microsoft.com/office/drawing/2014/main" val="3120617177"/>
                    </a:ext>
                  </a:extLst>
                </a:gridCol>
              </a:tblGrid>
              <a:tr h="889000">
                <a:tc>
                  <a:txBody>
                    <a:bodyPr/>
                    <a:lstStyle/>
                    <a:p>
                      <a:pPr marL="0" marR="0" algn="l">
                        <a:spcBef>
                          <a:spcPts val="0"/>
                        </a:spcBef>
                        <a:spcAft>
                          <a:spcPts val="0"/>
                        </a:spcAft>
                      </a:pPr>
                      <a:r>
                        <a:rPr lang="en-US" sz="2000" dirty="0" smtClean="0">
                          <a:solidFill>
                            <a:schemeClr val="tx1"/>
                          </a:solidFill>
                          <a:effectLst/>
                        </a:rPr>
                        <a:t>Interest </a:t>
                      </a:r>
                      <a:r>
                        <a:rPr lang="en-US" sz="2000" dirty="0">
                          <a:solidFill>
                            <a:schemeClr val="tx1"/>
                          </a:solidFill>
                          <a:effectLst/>
                        </a:rPr>
                        <a:t>Statement: Some teachers need additional funds to meet student needs.</a:t>
                      </a:r>
                      <a:endParaRPr lang="en-US" sz="200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2000" dirty="0">
                          <a:solidFill>
                            <a:schemeClr val="tx1"/>
                          </a:solidFill>
                          <a:effectLst/>
                        </a:rPr>
                        <a:t>Thumbing  </a:t>
                      </a:r>
                      <a:r>
                        <a:rPr lang="en-US" sz="2000" dirty="0" smtClean="0">
                          <a:solidFill>
                            <a:schemeClr val="tx1"/>
                          </a:solidFill>
                          <a:effectLst/>
                        </a:rPr>
                        <a:t>1/7/2020</a:t>
                      </a:r>
                    </a:p>
                    <a:p>
                      <a:pPr marL="0" marR="0" algn="l">
                        <a:spcBef>
                          <a:spcPts val="0"/>
                        </a:spcBef>
                        <a:spcAft>
                          <a:spcPts val="0"/>
                        </a:spcAft>
                      </a:pPr>
                      <a:r>
                        <a:rPr lang="en-US" sz="2000" dirty="0" smtClean="0">
                          <a:solidFill>
                            <a:schemeClr val="tx1"/>
                          </a:solidFill>
                          <a:effectLst/>
                        </a:rPr>
                        <a:t>Up Side Down</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21000299"/>
                  </a:ext>
                </a:extLst>
              </a:tr>
              <a:tr h="889000">
                <a:tc>
                  <a:txBody>
                    <a:bodyPr/>
                    <a:lstStyle/>
                    <a:p>
                      <a:pPr marL="0" marR="0" algn="l">
                        <a:spcBef>
                          <a:spcPts val="0"/>
                        </a:spcBef>
                        <a:spcAft>
                          <a:spcPts val="0"/>
                        </a:spcAft>
                      </a:pPr>
                      <a:r>
                        <a:rPr lang="en-US" sz="2000" b="0" dirty="0">
                          <a:solidFill>
                            <a:schemeClr val="tx1"/>
                          </a:solidFill>
                          <a:effectLst/>
                        </a:rPr>
                        <a:t>The establishment of a fund accessible by teachers who work in high needs schools and have a documented need for more supplies.  </a:t>
                      </a:r>
                      <a:endParaRPr lang="en-US" sz="20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2000" b="0" dirty="0">
                          <a:solidFill>
                            <a:schemeClr val="tx1"/>
                          </a:solidFill>
                          <a:effectLst/>
                        </a:rPr>
                        <a:t>20   4   1</a:t>
                      </a:r>
                      <a:endParaRPr lang="en-US" sz="20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1973063"/>
                  </a:ext>
                </a:extLst>
              </a:tr>
              <a:tr h="889000">
                <a:tc>
                  <a:txBody>
                    <a:bodyPr/>
                    <a:lstStyle/>
                    <a:p>
                      <a:pPr marL="0" marR="0" algn="l">
                        <a:spcBef>
                          <a:spcPts val="0"/>
                        </a:spcBef>
                        <a:spcAft>
                          <a:spcPts val="0"/>
                        </a:spcAft>
                      </a:pPr>
                      <a:r>
                        <a:rPr lang="en-US" sz="2000" b="0" dirty="0">
                          <a:solidFill>
                            <a:schemeClr val="tx1"/>
                          </a:solidFill>
                          <a:effectLst/>
                        </a:rPr>
                        <a:t>The development of a grant application system that allows any teacher to apply for small grants in the amount of $250 once a year.  </a:t>
                      </a:r>
                      <a:endParaRPr lang="en-US" sz="20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2000" b="0" dirty="0">
                          <a:solidFill>
                            <a:schemeClr val="tx1"/>
                          </a:solidFill>
                          <a:effectLst/>
                        </a:rPr>
                        <a:t>0  5   20 </a:t>
                      </a:r>
                      <a:endParaRPr lang="en-US" sz="2000" b="0" dirty="0">
                        <a:solidFill>
                          <a:schemeClr val="tx1"/>
                        </a:solidFill>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95462285"/>
                  </a:ext>
                </a:extLst>
              </a:tr>
            </a:tbl>
          </a:graphicData>
        </a:graphic>
      </p:graphicFrame>
    </p:spTree>
    <p:extLst>
      <p:ext uri="{BB962C8B-B14F-4D97-AF65-F5344CB8AC3E}">
        <p14:creationId xmlns:p14="http://schemas.microsoft.com/office/powerpoint/2010/main" val="14190868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algn="ctr"/>
            <a:r>
              <a:rPr lang="en-US" b="1" dirty="0" smtClean="0"/>
              <a:t>Consensus Pg. 38</a:t>
            </a:r>
            <a:endParaRPr lang="en-US" b="1" dirty="0"/>
          </a:p>
        </p:txBody>
      </p:sp>
      <p:sp>
        <p:nvSpPr>
          <p:cNvPr id="45059" name="Rectangle 3"/>
          <p:cNvSpPr>
            <a:spLocks noGrp="1" noChangeArrowheads="1"/>
          </p:cNvSpPr>
          <p:nvPr>
            <p:ph idx="1"/>
          </p:nvPr>
        </p:nvSpPr>
        <p:spPr>
          <a:xfrm>
            <a:off x="381000" y="1371600"/>
            <a:ext cx="8305800" cy="4754563"/>
          </a:xfrm>
        </p:spPr>
        <p:txBody>
          <a:bodyPr>
            <a:normAutofit/>
          </a:bodyPr>
          <a:lstStyle/>
          <a:p>
            <a:pPr marL="0" indent="0">
              <a:buNone/>
            </a:pPr>
            <a:r>
              <a:rPr lang="en-US" sz="3000" b="1" dirty="0"/>
              <a:t>When </a:t>
            </a:r>
            <a:r>
              <a:rPr lang="en-US" sz="3000" b="1" i="1" dirty="0"/>
              <a:t>each</a:t>
            </a:r>
            <a:r>
              <a:rPr lang="en-US" sz="3000" b="1" dirty="0"/>
              <a:t> member of the group can honestly say:</a:t>
            </a:r>
          </a:p>
          <a:p>
            <a:pPr lvl="1"/>
            <a:r>
              <a:rPr lang="en-US" sz="3000" dirty="0"/>
              <a:t>I believe that you understand my point of view</a:t>
            </a:r>
          </a:p>
          <a:p>
            <a:pPr lvl="1"/>
            <a:r>
              <a:rPr lang="en-US" sz="3000" dirty="0"/>
              <a:t>I believe that I understand your point of view</a:t>
            </a:r>
          </a:p>
          <a:p>
            <a:pPr lvl="1"/>
            <a:r>
              <a:rPr lang="en-US" sz="3000" dirty="0"/>
              <a:t>Whether or not I prefer this decision, I support it because …</a:t>
            </a:r>
          </a:p>
          <a:p>
            <a:pPr lvl="2"/>
            <a:r>
              <a:rPr lang="en-US" sz="3000" dirty="0"/>
              <a:t>It was reached openly and fairly</a:t>
            </a:r>
          </a:p>
          <a:p>
            <a:pPr lvl="2"/>
            <a:r>
              <a:rPr lang="en-US" sz="3000" dirty="0"/>
              <a:t>It is the best solution for us at this time</a:t>
            </a:r>
          </a:p>
        </p:txBody>
      </p:sp>
    </p:spTree>
    <p:extLst>
      <p:ext uri="{BB962C8B-B14F-4D97-AF65-F5344CB8AC3E}">
        <p14:creationId xmlns:p14="http://schemas.microsoft.com/office/powerpoint/2010/main" val="2379207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anim calcmode="lin" valueType="num">
                                      <p:cBhvr additive="base">
                                        <p:cTn id="7" dur="500" fill="hold"/>
                                        <p:tgtEl>
                                          <p:spTgt spid="4505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505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5059">
                                            <p:txEl>
                                              <p:pRg st="0" end="0"/>
                                            </p:txEl>
                                          </p:spTgt>
                                        </p:tgtEl>
                                        <p:attrNameLst>
                                          <p:attrName>style.visibility</p:attrName>
                                        </p:attrNameLst>
                                      </p:cBhvr>
                                      <p:to>
                                        <p:strVal val="visible"/>
                                      </p:to>
                                    </p:set>
                                    <p:anim calcmode="lin" valueType="num">
                                      <p:cBhvr additive="base">
                                        <p:cTn id="13" dur="500" fill="hold"/>
                                        <p:tgtEl>
                                          <p:spTgt spid="45059">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50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5059">
                                            <p:txEl>
                                              <p:pRg st="1" end="1"/>
                                            </p:txEl>
                                          </p:spTgt>
                                        </p:tgtEl>
                                        <p:attrNameLst>
                                          <p:attrName>style.visibility</p:attrName>
                                        </p:attrNameLst>
                                      </p:cBhvr>
                                      <p:to>
                                        <p:strVal val="visible"/>
                                      </p:to>
                                    </p:set>
                                    <p:anim calcmode="lin" valueType="num">
                                      <p:cBhvr additive="base">
                                        <p:cTn id="19" dur="500" fill="hold"/>
                                        <p:tgtEl>
                                          <p:spTgt spid="45059">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50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45059">
                                            <p:txEl>
                                              <p:pRg st="2" end="2"/>
                                            </p:txEl>
                                          </p:spTgt>
                                        </p:tgtEl>
                                        <p:attrNameLst>
                                          <p:attrName>style.visibility</p:attrName>
                                        </p:attrNameLst>
                                      </p:cBhvr>
                                      <p:to>
                                        <p:strVal val="visible"/>
                                      </p:to>
                                    </p:set>
                                    <p:anim calcmode="lin" valueType="num">
                                      <p:cBhvr additive="base">
                                        <p:cTn id="25" dur="500" fill="hold"/>
                                        <p:tgtEl>
                                          <p:spTgt spid="45059">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450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5059">
                                            <p:txEl>
                                              <p:pRg st="3" end="3"/>
                                            </p:txEl>
                                          </p:spTgt>
                                        </p:tgtEl>
                                        <p:attrNameLst>
                                          <p:attrName>style.visibility</p:attrName>
                                        </p:attrNameLst>
                                      </p:cBhvr>
                                      <p:to>
                                        <p:strVal val="visible"/>
                                      </p:to>
                                    </p:set>
                                    <p:anim calcmode="lin" valueType="num">
                                      <p:cBhvr additive="base">
                                        <p:cTn id="31" dur="500" fill="hold"/>
                                        <p:tgtEl>
                                          <p:spTgt spid="45059">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450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5059">
                                            <p:txEl>
                                              <p:pRg st="4" end="4"/>
                                            </p:txEl>
                                          </p:spTgt>
                                        </p:tgtEl>
                                        <p:attrNameLst>
                                          <p:attrName>style.visibility</p:attrName>
                                        </p:attrNameLst>
                                      </p:cBhvr>
                                      <p:to>
                                        <p:strVal val="visible"/>
                                      </p:to>
                                    </p:set>
                                    <p:anim calcmode="lin" valueType="num">
                                      <p:cBhvr additive="base">
                                        <p:cTn id="37" dur="500" fill="hold"/>
                                        <p:tgtEl>
                                          <p:spTgt spid="45059">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4505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45059">
                                            <p:txEl>
                                              <p:pRg st="5" end="5"/>
                                            </p:txEl>
                                          </p:spTgt>
                                        </p:tgtEl>
                                        <p:attrNameLst>
                                          <p:attrName>style.visibility</p:attrName>
                                        </p:attrNameLst>
                                      </p:cBhvr>
                                      <p:to>
                                        <p:strVal val="visible"/>
                                      </p:to>
                                    </p:set>
                                    <p:anim calcmode="lin" valueType="num">
                                      <p:cBhvr additive="base">
                                        <p:cTn id="43" dur="500" fill="hold"/>
                                        <p:tgtEl>
                                          <p:spTgt spid="45059">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4505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build="p" autoUpdateAnimBg="0" advAuto="0"/>
      <p:bldP spid="45059" grpId="0" build="p" bldLvl="3"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Thumbing</a:t>
            </a:r>
            <a:endParaRPr lang="en-US" dirty="0"/>
          </a:p>
        </p:txBody>
      </p:sp>
      <p:sp>
        <p:nvSpPr>
          <p:cNvPr id="3" name="Content Placeholder 2"/>
          <p:cNvSpPr>
            <a:spLocks noGrp="1"/>
          </p:cNvSpPr>
          <p:nvPr>
            <p:ph idx="1"/>
          </p:nvPr>
        </p:nvSpPr>
        <p:spPr>
          <a:xfrm>
            <a:off x="2209800" y="1417638"/>
            <a:ext cx="6477000" cy="4708525"/>
          </a:xfrm>
        </p:spPr>
        <p:txBody>
          <a:bodyPr/>
          <a:lstStyle/>
          <a:p>
            <a:pPr marL="0" indent="0">
              <a:buNone/>
            </a:pPr>
            <a:r>
              <a:rPr lang="en-US" b="1" dirty="0" smtClean="0"/>
              <a:t>Up - </a:t>
            </a:r>
            <a:r>
              <a:rPr lang="en-US" dirty="0"/>
              <a:t> </a:t>
            </a:r>
            <a:r>
              <a:rPr lang="en-US" dirty="0" smtClean="0"/>
              <a:t>I </a:t>
            </a:r>
            <a:r>
              <a:rPr lang="en-US" dirty="0"/>
              <a:t>think this option adequately </a:t>
            </a:r>
            <a:r>
              <a:rPr lang="en-US" dirty="0" smtClean="0"/>
              <a:t>meets </a:t>
            </a:r>
            <a:r>
              <a:rPr lang="en-US" dirty="0"/>
              <a:t>all </a:t>
            </a:r>
            <a:r>
              <a:rPr lang="en-US" dirty="0" smtClean="0"/>
              <a:t>interests</a:t>
            </a:r>
            <a:endParaRPr lang="en-US" dirty="0"/>
          </a:p>
          <a:p>
            <a:pPr marL="0" indent="0">
              <a:buNone/>
            </a:pPr>
            <a:endParaRPr lang="en-US" b="1" dirty="0" smtClean="0"/>
          </a:p>
          <a:p>
            <a:pPr marL="0" indent="0">
              <a:buNone/>
            </a:pPr>
            <a:r>
              <a:rPr lang="en-US" b="1" dirty="0" smtClean="0"/>
              <a:t>Side - </a:t>
            </a:r>
            <a:r>
              <a:rPr lang="en-US" dirty="0"/>
              <a:t>I think this option might work because it may meet all interests, but I </a:t>
            </a:r>
            <a:r>
              <a:rPr lang="en-US" dirty="0" smtClean="0"/>
              <a:t>have </a:t>
            </a:r>
            <a:r>
              <a:rPr lang="en-US" dirty="0"/>
              <a:t>concerns I need to discuss</a:t>
            </a:r>
            <a:r>
              <a:rPr lang="en-US" dirty="0" smtClean="0"/>
              <a:t>.</a:t>
            </a:r>
          </a:p>
          <a:p>
            <a:pPr marL="0" indent="0">
              <a:buNone/>
            </a:pPr>
            <a:endParaRPr lang="en-US" dirty="0"/>
          </a:p>
          <a:p>
            <a:pPr marL="0" indent="0">
              <a:buNone/>
            </a:pPr>
            <a:r>
              <a:rPr lang="en-US" b="1" dirty="0" smtClean="0"/>
              <a:t>Down - </a:t>
            </a:r>
            <a:r>
              <a:rPr lang="en-US" dirty="0"/>
              <a:t>I think this option does not meet the interests of the parties.</a:t>
            </a:r>
          </a:p>
          <a:p>
            <a:pPr marL="0" indent="0">
              <a:buNone/>
            </a:pPr>
            <a:endParaRPr lang="en-US" dirty="0"/>
          </a:p>
        </p:txBody>
      </p:sp>
      <p:pic>
        <p:nvPicPr>
          <p:cNvPr id="8200" name="Picture 8" descr="MPj0402585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43200000">
            <a:off x="593724" y="1478757"/>
            <a:ext cx="1235076" cy="1235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9" descr="MPj040258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723" y="3200400"/>
            <a:ext cx="1221259"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Picture 10" descr="MPj0402585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3723" y="5134928"/>
            <a:ext cx="1189672" cy="1189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01369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Tale of Two Thumbs</a:t>
            </a:r>
            <a:endParaRPr lang="en-US" dirty="0"/>
          </a:p>
        </p:txBody>
      </p:sp>
      <p:sp>
        <p:nvSpPr>
          <p:cNvPr id="3" name="Content Placeholder 2"/>
          <p:cNvSpPr>
            <a:spLocks noGrp="1"/>
          </p:cNvSpPr>
          <p:nvPr>
            <p:ph idx="1"/>
          </p:nvPr>
        </p:nvSpPr>
        <p:spPr>
          <a:xfrm>
            <a:off x="457200" y="1600200"/>
            <a:ext cx="6553200" cy="4525963"/>
          </a:xfrm>
        </p:spPr>
        <p:txBody>
          <a:bodyPr/>
          <a:lstStyle/>
          <a:p>
            <a:pPr marL="0" indent="0">
              <a:buNone/>
            </a:pPr>
            <a:r>
              <a:rPr lang="en-US" dirty="0"/>
              <a:t>If you put your thumb sideways or down, explain which interests you think the option does not meet</a:t>
            </a:r>
            <a:r>
              <a:rPr lang="en-US" dirty="0" smtClean="0"/>
              <a:t>.</a:t>
            </a:r>
          </a:p>
          <a:p>
            <a:pPr marL="0" indent="0">
              <a:buNone/>
            </a:pPr>
            <a:endParaRPr lang="en-US" dirty="0" smtClean="0"/>
          </a:p>
          <a:p>
            <a:pPr marL="0" indent="0">
              <a:buNone/>
            </a:pPr>
            <a:r>
              <a:rPr lang="en-US" i="1" dirty="0" smtClean="0"/>
              <a:t>Note</a:t>
            </a:r>
            <a:r>
              <a:rPr lang="en-US" i="1" dirty="0"/>
              <a:t>: When checking for consensus and commitment in the final step, a sideways thumb means, “I can live with the decision or solution.”</a:t>
            </a:r>
            <a:endParaRPr lang="en-US" dirty="0"/>
          </a:p>
        </p:txBody>
      </p:sp>
      <p:pic>
        <p:nvPicPr>
          <p:cNvPr id="9219" name="Picture 3" descr="MPj04025850000[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1340" y="35814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5" descr="MPj040258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1340" y="1766851"/>
            <a:ext cx="1672907" cy="167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728119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3400"/>
            <a:ext cx="8839200" cy="624114"/>
          </a:xfrm>
        </p:spPr>
        <p:txBody>
          <a:bodyPr/>
          <a:lstStyle/>
          <a:p>
            <a:r>
              <a:rPr lang="en-US" dirty="0" smtClean="0"/>
              <a:t>Our Perceptions Matter  pg. 20</a:t>
            </a:r>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6852" t="25162" r="6544" b="10594"/>
          <a:stretch/>
        </p:blipFill>
        <p:spPr bwMode="auto">
          <a:xfrm>
            <a:off x="304800" y="1328068"/>
            <a:ext cx="4267200" cy="4652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7"/>
          <p:cNvPicPr>
            <a:picLocks noChangeAspect="1" noChangeArrowheads="1"/>
          </p:cNvPicPr>
          <p:nvPr/>
        </p:nvPicPr>
        <p:blipFill rotWithShape="1">
          <a:blip r:embed="rId3">
            <a:extLst>
              <a:ext uri="{28A0092B-C50C-407E-A947-70E740481C1C}">
                <a14:useLocalDpi xmlns:a14="http://schemas.microsoft.com/office/drawing/2010/main" val="0"/>
              </a:ext>
            </a:extLst>
          </a:blip>
          <a:srcRect l="9566" t="4972" r="7864" b="6343"/>
          <a:stretch/>
        </p:blipFill>
        <p:spPr bwMode="auto">
          <a:xfrm>
            <a:off x="5029200" y="1157514"/>
            <a:ext cx="3505200" cy="4923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49263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685799" y="1524000"/>
            <a:ext cx="7974169" cy="43735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marL="457200" indent="-457200">
              <a:buFont typeface="Arial" panose="020B0604020202020204" pitchFamily="34" charset="0"/>
              <a:buChar char="•"/>
            </a:pPr>
            <a:r>
              <a:rPr lang="en-US" kern="0" dirty="0" smtClean="0">
                <a:solidFill>
                  <a:schemeClr val="tx1"/>
                </a:solidFill>
              </a:rPr>
              <a:t>Attack the problem not the people</a:t>
            </a:r>
          </a:p>
          <a:p>
            <a:pPr marL="457200" indent="-457200">
              <a:buFont typeface="Arial" panose="020B0604020202020204" pitchFamily="34" charset="0"/>
              <a:buChar char="•"/>
            </a:pPr>
            <a:endParaRPr lang="en-US" kern="0" dirty="0" smtClean="0">
              <a:solidFill>
                <a:schemeClr val="tx1"/>
              </a:solidFill>
            </a:endParaRPr>
          </a:p>
          <a:p>
            <a:pPr marL="457200" indent="-457200">
              <a:buFont typeface="Arial" panose="020B0604020202020204" pitchFamily="34" charset="0"/>
              <a:buChar char="•"/>
            </a:pPr>
            <a:r>
              <a:rPr lang="en-US" kern="0" dirty="0" smtClean="0">
                <a:solidFill>
                  <a:schemeClr val="tx1"/>
                </a:solidFill>
              </a:rPr>
              <a:t>Use reason to make decisions not power</a:t>
            </a:r>
          </a:p>
          <a:p>
            <a:pPr marL="457200" indent="-457200">
              <a:buFont typeface="Arial" panose="020B0604020202020204" pitchFamily="34" charset="0"/>
              <a:buChar char="•"/>
            </a:pPr>
            <a:endParaRPr lang="en-US" kern="0" dirty="0" smtClean="0">
              <a:solidFill>
                <a:schemeClr val="tx1"/>
              </a:solidFill>
            </a:endParaRPr>
          </a:p>
          <a:p>
            <a:pPr marL="457200" indent="-457200">
              <a:buFont typeface="Arial" panose="020B0604020202020204" pitchFamily="34" charset="0"/>
              <a:buChar char="•"/>
            </a:pPr>
            <a:r>
              <a:rPr lang="en-US" kern="0" dirty="0" smtClean="0">
                <a:solidFill>
                  <a:schemeClr val="tx1"/>
                </a:solidFill>
              </a:rPr>
              <a:t>Focus on interests not positions </a:t>
            </a:r>
          </a:p>
        </p:txBody>
      </p:sp>
      <p:sp>
        <p:nvSpPr>
          <p:cNvPr id="8" name="Rectangle 2"/>
          <p:cNvSpPr>
            <a:spLocks noGrp="1" noChangeArrowheads="1"/>
          </p:cNvSpPr>
          <p:nvPr>
            <p:ph type="title"/>
          </p:nvPr>
        </p:nvSpPr>
        <p:spPr>
          <a:xfrm>
            <a:off x="430369" y="0"/>
            <a:ext cx="8229600" cy="990600"/>
          </a:xfrm>
        </p:spPr>
        <p:txBody>
          <a:bodyPr/>
          <a:lstStyle/>
          <a:p>
            <a:pPr algn="ctr"/>
            <a:r>
              <a:rPr lang="en-US" sz="4400" dirty="0" smtClean="0"/>
              <a:t>Principles of this Process</a:t>
            </a:r>
            <a:endParaRPr lang="en-US" sz="4400" dirty="0"/>
          </a:p>
        </p:txBody>
      </p:sp>
    </p:spTree>
    <p:extLst>
      <p:ext uri="{BB962C8B-B14F-4D97-AF65-F5344CB8AC3E}">
        <p14:creationId xmlns:p14="http://schemas.microsoft.com/office/powerpoint/2010/main" val="41900738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0"/>
            <a:ext cx="9144000" cy="1524000"/>
          </a:xfrm>
          <a:prstGeom prst="rect">
            <a:avLst/>
          </a:prstGeom>
        </p:spPr>
        <p:txBody>
          <a:bodyPr/>
          <a:lstStyle>
            <a:lvl1pPr algn="ctr" rtl="0" eaLnBrk="1" fontAlgn="base" hangingPunct="1">
              <a:spcBef>
                <a:spcPct val="0"/>
              </a:spcBef>
              <a:spcAft>
                <a:spcPct val="0"/>
              </a:spcAft>
              <a:defRPr sz="4400">
                <a:solidFill>
                  <a:schemeClr val="accent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en-US" b="1" kern="0" dirty="0" smtClean="0">
                <a:solidFill>
                  <a:schemeClr val="tx1"/>
                </a:solidFill>
              </a:rPr>
              <a:t>Attack the Problem </a:t>
            </a:r>
          </a:p>
          <a:p>
            <a:r>
              <a:rPr lang="en-US" b="1" kern="0" dirty="0" smtClean="0">
                <a:solidFill>
                  <a:schemeClr val="tx1"/>
                </a:solidFill>
              </a:rPr>
              <a:t>Not the People</a:t>
            </a:r>
            <a:endParaRPr lang="en-US" b="1" kern="0" dirty="0">
              <a:solidFill>
                <a:schemeClr val="tx1"/>
              </a:solidFill>
            </a:endParaRPr>
          </a:p>
        </p:txBody>
      </p:sp>
      <p:sp>
        <p:nvSpPr>
          <p:cNvPr id="3" name="Rectangle 3"/>
          <p:cNvSpPr txBox="1">
            <a:spLocks noChangeArrowheads="1"/>
          </p:cNvSpPr>
          <p:nvPr/>
        </p:nvSpPr>
        <p:spPr bwMode="auto">
          <a:xfrm>
            <a:off x="1066800" y="1676400"/>
            <a:ext cx="7010401" cy="4221163"/>
          </a:xfrm>
          <a:prstGeom prst="rect">
            <a:avLst/>
          </a:prstGeom>
          <a:solidFill>
            <a:srgbClr val="FFFFFF">
              <a:alpha val="60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marL="457200" indent="-457200">
              <a:buFont typeface="Arial" panose="020B0604020202020204" pitchFamily="34" charset="0"/>
              <a:buChar char="•"/>
            </a:pPr>
            <a:r>
              <a:rPr lang="en-US" kern="0" dirty="0" smtClean="0">
                <a:solidFill>
                  <a:schemeClr val="tx1"/>
                </a:solidFill>
              </a:rPr>
              <a:t>Focus on issues, not personalities</a:t>
            </a:r>
          </a:p>
          <a:p>
            <a:pPr marL="457200" indent="-457200">
              <a:buFont typeface="Arial" panose="020B0604020202020204" pitchFamily="34" charset="0"/>
              <a:buChar char="•"/>
            </a:pPr>
            <a:endParaRPr lang="en-US" kern="0" dirty="0" smtClean="0">
              <a:solidFill>
                <a:schemeClr val="tx1"/>
              </a:solidFill>
            </a:endParaRPr>
          </a:p>
          <a:p>
            <a:pPr marL="457200" indent="-457200">
              <a:buFont typeface="Arial" panose="020B0604020202020204" pitchFamily="34" charset="0"/>
              <a:buChar char="•"/>
            </a:pPr>
            <a:r>
              <a:rPr lang="en-US" kern="0" dirty="0" smtClean="0">
                <a:solidFill>
                  <a:schemeClr val="tx1"/>
                </a:solidFill>
              </a:rPr>
              <a:t>See the other party as a partner not and opponent</a:t>
            </a:r>
          </a:p>
          <a:p>
            <a:pPr marL="457200" indent="-457200">
              <a:buFont typeface="Arial" panose="020B0604020202020204" pitchFamily="34" charset="0"/>
              <a:buChar char="•"/>
            </a:pPr>
            <a:endParaRPr lang="en-US" kern="0" dirty="0" smtClean="0">
              <a:solidFill>
                <a:schemeClr val="tx1"/>
              </a:solidFill>
            </a:endParaRPr>
          </a:p>
          <a:p>
            <a:pPr marL="457200" indent="-457200">
              <a:buFont typeface="Arial" panose="020B0604020202020204" pitchFamily="34" charset="0"/>
              <a:buChar char="•"/>
            </a:pPr>
            <a:r>
              <a:rPr lang="en-US" kern="0" dirty="0" smtClean="0">
                <a:solidFill>
                  <a:schemeClr val="tx1"/>
                </a:solidFill>
              </a:rPr>
              <a:t>Devote time to explaining, exploring and understanding the problem = TELL THE STORY</a:t>
            </a:r>
          </a:p>
        </p:txBody>
      </p:sp>
    </p:spTree>
    <p:extLst>
      <p:ext uri="{BB962C8B-B14F-4D97-AF65-F5344CB8AC3E}">
        <p14:creationId xmlns:p14="http://schemas.microsoft.com/office/powerpoint/2010/main" val="10537214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0"/>
            <a:ext cx="8763000" cy="990600"/>
          </a:xfrm>
          <a:prstGeom prst="rect">
            <a:avLst/>
          </a:prstGeom>
        </p:spPr>
        <p:txBody>
          <a:bodyPr/>
          <a:lstStyle>
            <a:lvl1pPr algn="ctr" rtl="0" eaLnBrk="1" fontAlgn="base" hangingPunct="1">
              <a:spcBef>
                <a:spcPct val="0"/>
              </a:spcBef>
              <a:spcAft>
                <a:spcPct val="0"/>
              </a:spcAft>
              <a:defRPr sz="4400">
                <a:solidFill>
                  <a:schemeClr val="accent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en-US" b="1" kern="0" dirty="0" smtClean="0">
                <a:solidFill>
                  <a:schemeClr val="tx1"/>
                </a:solidFill>
              </a:rPr>
              <a:t>Reason and Principles, </a:t>
            </a:r>
          </a:p>
          <a:p>
            <a:r>
              <a:rPr lang="en-US" b="1" kern="0" dirty="0" smtClean="0">
                <a:solidFill>
                  <a:schemeClr val="tx1"/>
                </a:solidFill>
              </a:rPr>
              <a:t>not Power</a:t>
            </a:r>
            <a:endParaRPr lang="en-US" b="1" kern="0" dirty="0">
              <a:solidFill>
                <a:schemeClr val="tx1"/>
              </a:solidFill>
            </a:endParaRPr>
          </a:p>
        </p:txBody>
      </p:sp>
      <p:sp>
        <p:nvSpPr>
          <p:cNvPr id="3" name="Rectangle 3"/>
          <p:cNvSpPr txBox="1">
            <a:spLocks noChangeArrowheads="1"/>
          </p:cNvSpPr>
          <p:nvPr/>
        </p:nvSpPr>
        <p:spPr bwMode="auto">
          <a:xfrm>
            <a:off x="914400" y="1676400"/>
            <a:ext cx="7239000" cy="4906963"/>
          </a:xfrm>
          <a:prstGeom prst="rect">
            <a:avLst/>
          </a:prstGeom>
          <a:solidFill>
            <a:srgbClr val="FFFFFF">
              <a:alpha val="60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marL="457200" indent="-457200">
              <a:buFont typeface="Arial" panose="020B0604020202020204" pitchFamily="34" charset="0"/>
              <a:buChar char="•"/>
            </a:pPr>
            <a:r>
              <a:rPr lang="en-US" kern="0" dirty="0" smtClean="0">
                <a:solidFill>
                  <a:schemeClr val="tx1"/>
                </a:solidFill>
              </a:rPr>
              <a:t>Be guided by values and principles rather than position or power </a:t>
            </a:r>
          </a:p>
          <a:p>
            <a:pPr marL="457200" indent="-457200">
              <a:buFont typeface="Arial" panose="020B0604020202020204" pitchFamily="34" charset="0"/>
              <a:buChar char="•"/>
            </a:pPr>
            <a:endParaRPr lang="en-US" kern="0" dirty="0" smtClean="0">
              <a:solidFill>
                <a:schemeClr val="tx1"/>
              </a:solidFill>
            </a:endParaRPr>
          </a:p>
          <a:p>
            <a:pPr marL="457200" indent="-457200">
              <a:buFont typeface="Arial" panose="020B0604020202020204" pitchFamily="34" charset="0"/>
              <a:buChar char="•"/>
            </a:pPr>
            <a:r>
              <a:rPr lang="en-US" kern="0" dirty="0" smtClean="0">
                <a:solidFill>
                  <a:schemeClr val="tx1"/>
                </a:solidFill>
              </a:rPr>
              <a:t>It is not about maximizing individual gain or securing personal advantage</a:t>
            </a:r>
          </a:p>
          <a:p>
            <a:pPr marL="457200" indent="-457200">
              <a:buFont typeface="Arial" panose="020B0604020202020204" pitchFamily="34" charset="0"/>
              <a:buChar char="•"/>
            </a:pPr>
            <a:endParaRPr lang="en-US" kern="0" dirty="0" smtClean="0">
              <a:solidFill>
                <a:schemeClr val="tx1"/>
              </a:solidFill>
            </a:endParaRPr>
          </a:p>
          <a:p>
            <a:pPr marL="457200" indent="-457200">
              <a:buFont typeface="Arial" panose="020B0604020202020204" pitchFamily="34" charset="0"/>
              <a:buChar char="•"/>
            </a:pPr>
            <a:r>
              <a:rPr lang="en-US" kern="0" dirty="0" smtClean="0">
                <a:solidFill>
                  <a:schemeClr val="tx1"/>
                </a:solidFill>
              </a:rPr>
              <a:t>Recognize that all parties have certain interests in common</a:t>
            </a:r>
          </a:p>
        </p:txBody>
      </p:sp>
    </p:spTree>
    <p:extLst>
      <p:ext uri="{BB962C8B-B14F-4D97-AF65-F5344CB8AC3E}">
        <p14:creationId xmlns:p14="http://schemas.microsoft.com/office/powerpoint/2010/main" val="19616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0" y="228600"/>
            <a:ext cx="9144000" cy="990600"/>
          </a:xfrm>
          <a:prstGeom prst="rect">
            <a:avLst/>
          </a:prstGeom>
        </p:spPr>
        <p:txBody>
          <a:bodyPr/>
          <a:lstStyle>
            <a:lvl1pPr algn="ctr" rtl="0" eaLnBrk="1" fontAlgn="base" hangingPunct="1">
              <a:spcBef>
                <a:spcPct val="0"/>
              </a:spcBef>
              <a:spcAft>
                <a:spcPct val="0"/>
              </a:spcAft>
              <a:defRPr sz="4400">
                <a:solidFill>
                  <a:schemeClr val="accent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en-US" b="1" kern="0" dirty="0" smtClean="0">
                <a:solidFill>
                  <a:schemeClr val="tx1"/>
                </a:solidFill>
              </a:rPr>
              <a:t>Focus on Interests not Positions</a:t>
            </a:r>
            <a:endParaRPr lang="en-US" b="1" kern="0" dirty="0">
              <a:solidFill>
                <a:schemeClr val="tx1"/>
              </a:solidFill>
            </a:endParaRPr>
          </a:p>
        </p:txBody>
      </p:sp>
      <p:sp>
        <p:nvSpPr>
          <p:cNvPr id="3" name="Rectangle 3"/>
          <p:cNvSpPr txBox="1">
            <a:spLocks noChangeArrowheads="1"/>
          </p:cNvSpPr>
          <p:nvPr/>
        </p:nvSpPr>
        <p:spPr bwMode="auto">
          <a:xfrm>
            <a:off x="952500" y="1981200"/>
            <a:ext cx="7239000" cy="3124200"/>
          </a:xfrm>
          <a:prstGeom prst="rect">
            <a:avLst/>
          </a:prstGeom>
          <a:solidFill>
            <a:srgbClr val="FFFFFF">
              <a:alpha val="60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marL="457200" indent="-457200">
              <a:buFont typeface="Arial" panose="020B0604020202020204" pitchFamily="34" charset="0"/>
              <a:buChar char="•"/>
            </a:pPr>
            <a:r>
              <a:rPr lang="en-US" kern="0" dirty="0" smtClean="0">
                <a:solidFill>
                  <a:schemeClr val="tx1"/>
                </a:solidFill>
              </a:rPr>
              <a:t>Interests are our concerns, needs, reasons for taking certain positions.</a:t>
            </a:r>
          </a:p>
          <a:p>
            <a:pPr marL="457200" indent="-457200">
              <a:buFont typeface="Arial" panose="020B0604020202020204" pitchFamily="34" charset="0"/>
              <a:buChar char="•"/>
            </a:pPr>
            <a:endParaRPr lang="en-US" kern="0" dirty="0" smtClean="0">
              <a:solidFill>
                <a:schemeClr val="tx1"/>
              </a:solidFill>
            </a:endParaRPr>
          </a:p>
          <a:p>
            <a:pPr marL="457200" indent="-457200">
              <a:buFont typeface="Arial" panose="020B0604020202020204" pitchFamily="34" charset="0"/>
              <a:buChar char="•"/>
            </a:pPr>
            <a:r>
              <a:rPr lang="en-US" kern="0" dirty="0" smtClean="0">
                <a:solidFill>
                  <a:schemeClr val="tx1"/>
                </a:solidFill>
              </a:rPr>
              <a:t> Positions are our demands, postures and pre-formed solutions</a:t>
            </a:r>
          </a:p>
        </p:txBody>
      </p:sp>
    </p:spTree>
    <p:extLst>
      <p:ext uri="{BB962C8B-B14F-4D97-AF65-F5344CB8AC3E}">
        <p14:creationId xmlns:p14="http://schemas.microsoft.com/office/powerpoint/2010/main" val="2229276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ChangeArrowheads="1"/>
          </p:cNvSpPr>
          <p:nvPr/>
        </p:nvSpPr>
        <p:spPr bwMode="auto">
          <a:xfrm>
            <a:off x="914400" y="0"/>
            <a:ext cx="7391400" cy="1143000"/>
          </a:xfrm>
          <a:prstGeom prst="rect">
            <a:avLst/>
          </a:prstGeom>
          <a:noFill/>
          <a:ln w="12700" cap="sq">
            <a:noFill/>
            <a:miter lim="800000"/>
            <a:headEnd type="none" w="sm" len="sm"/>
            <a:tailEnd type="none" w="sm" len="sm"/>
          </a:ln>
          <a:effectLst/>
        </p:spPr>
        <p:txBody>
          <a:bodyPr anchor="ctr"/>
          <a:lstStyle/>
          <a:p>
            <a:pPr algn="ctr" eaLnBrk="1" hangingPunct="1"/>
            <a:r>
              <a:rPr lang="en-US" sz="4400" b="1" dirty="0">
                <a:latin typeface="Calibri" panose="020F0502020204030204" pitchFamily="34" charset="0"/>
                <a:cs typeface="Calibri" panose="020F0502020204030204" pitchFamily="34" charset="0"/>
              </a:rPr>
              <a:t>BLUE/GREEN </a:t>
            </a:r>
            <a:r>
              <a:rPr lang="en-US" sz="4400" b="1" dirty="0" smtClean="0">
                <a:latin typeface="Calibri" panose="020F0502020204030204" pitchFamily="34" charset="0"/>
                <a:cs typeface="Calibri" panose="020F0502020204030204" pitchFamily="34" charset="0"/>
              </a:rPr>
              <a:t>Game  Pg. 22</a:t>
            </a:r>
            <a:endParaRPr lang="en-US" sz="4400" b="1" dirty="0">
              <a:latin typeface="Calibri" panose="020F0502020204030204" pitchFamily="34" charset="0"/>
              <a:cs typeface="Calibri" panose="020F0502020204030204" pitchFamily="34" charset="0"/>
            </a:endParaRPr>
          </a:p>
        </p:txBody>
      </p:sp>
      <p:sp>
        <p:nvSpPr>
          <p:cNvPr id="130051" name="Rectangle 3"/>
          <p:cNvSpPr>
            <a:spLocks noChangeArrowheads="1"/>
          </p:cNvSpPr>
          <p:nvPr/>
        </p:nvSpPr>
        <p:spPr bwMode="auto">
          <a:xfrm>
            <a:off x="381000" y="914400"/>
            <a:ext cx="8610600" cy="5303520"/>
          </a:xfrm>
          <a:prstGeom prst="rect">
            <a:avLst/>
          </a:prstGeom>
          <a:noFill/>
          <a:ln w="12700" cap="sq">
            <a:noFill/>
            <a:miter lim="800000"/>
            <a:headEnd type="none" w="sm" len="sm"/>
            <a:tailEnd type="none" w="sm" len="sm"/>
          </a:ln>
          <a:effectLst/>
        </p:spPr>
        <p:txBody>
          <a:bodyPr/>
          <a:lstStyle/>
          <a:p>
            <a:pPr marL="342900" indent="-342900">
              <a:spcBef>
                <a:spcPct val="20000"/>
              </a:spcBef>
              <a:buClr>
                <a:schemeClr val="hlink"/>
              </a:buClr>
              <a:buSzPct val="120000"/>
            </a:pPr>
            <a:r>
              <a:rPr lang="en-US" sz="4000" dirty="0" smtClean="0">
                <a:solidFill>
                  <a:schemeClr val="tx2">
                    <a:lumMod val="50000"/>
                  </a:schemeClr>
                </a:solidFill>
                <a:latin typeface="Calibri" panose="020F0502020204030204" pitchFamily="34" charset="0"/>
                <a:cs typeface="Times New Roman" charset="0"/>
              </a:rPr>
              <a:t>Find </a:t>
            </a:r>
            <a:r>
              <a:rPr lang="en-US" sz="4000" dirty="0">
                <a:solidFill>
                  <a:schemeClr val="tx2">
                    <a:lumMod val="50000"/>
                  </a:schemeClr>
                </a:solidFill>
                <a:latin typeface="Calibri" panose="020F0502020204030204" pitchFamily="34" charset="0"/>
                <a:cs typeface="Times New Roman" charset="0"/>
              </a:rPr>
              <a:t>a </a:t>
            </a:r>
            <a:r>
              <a:rPr lang="en-US" sz="4000" dirty="0" smtClean="0">
                <a:solidFill>
                  <a:schemeClr val="tx2">
                    <a:lumMod val="50000"/>
                  </a:schemeClr>
                </a:solidFill>
                <a:latin typeface="Calibri" panose="020F0502020204030204" pitchFamily="34" charset="0"/>
                <a:cs typeface="Times New Roman" charset="0"/>
              </a:rPr>
              <a:t>Partner </a:t>
            </a:r>
          </a:p>
          <a:p>
            <a:pPr marL="342900" indent="-342900">
              <a:spcBef>
                <a:spcPct val="20000"/>
              </a:spcBef>
              <a:buClr>
                <a:schemeClr val="hlink"/>
              </a:buClr>
              <a:buSzPct val="120000"/>
            </a:pPr>
            <a:r>
              <a:rPr lang="en-US" sz="4000" dirty="0">
                <a:solidFill>
                  <a:schemeClr val="tx2">
                    <a:lumMod val="50000"/>
                  </a:schemeClr>
                </a:solidFill>
                <a:latin typeface="Calibri" panose="020F0502020204030204" pitchFamily="34" charset="0"/>
                <a:cs typeface="Times New Roman" charset="0"/>
              </a:rPr>
              <a:t> </a:t>
            </a:r>
            <a:r>
              <a:rPr lang="en-US" sz="4000" dirty="0" smtClean="0">
                <a:solidFill>
                  <a:schemeClr val="tx2">
                    <a:lumMod val="50000"/>
                  </a:schemeClr>
                </a:solidFill>
                <a:latin typeface="Calibri" panose="020F0502020204030204" pitchFamily="34" charset="0"/>
                <a:cs typeface="Times New Roman" charset="0"/>
              </a:rPr>
              <a:t>  </a:t>
            </a:r>
            <a:r>
              <a:rPr lang="en-US" sz="4000" b="1" dirty="0" smtClean="0">
                <a:solidFill>
                  <a:schemeClr val="tx2">
                    <a:lumMod val="50000"/>
                  </a:schemeClr>
                </a:solidFill>
                <a:latin typeface="Calibri" panose="020F0502020204030204" pitchFamily="34" charset="0"/>
                <a:cs typeface="Times New Roman" charset="0"/>
              </a:rPr>
              <a:t>Decide </a:t>
            </a:r>
            <a:r>
              <a:rPr lang="en-US" sz="4000" b="1" dirty="0">
                <a:solidFill>
                  <a:schemeClr val="tx2">
                    <a:lumMod val="50000"/>
                  </a:schemeClr>
                </a:solidFill>
                <a:latin typeface="Calibri" panose="020F0502020204030204" pitchFamily="34" charset="0"/>
                <a:cs typeface="Times New Roman" charset="0"/>
              </a:rPr>
              <a:t>who is blue and who is </a:t>
            </a:r>
            <a:r>
              <a:rPr lang="en-US" sz="4000" b="1" dirty="0" smtClean="0">
                <a:solidFill>
                  <a:schemeClr val="tx2">
                    <a:lumMod val="50000"/>
                  </a:schemeClr>
                </a:solidFill>
                <a:latin typeface="Calibri" panose="020F0502020204030204" pitchFamily="34" charset="0"/>
                <a:cs typeface="Times New Roman" charset="0"/>
              </a:rPr>
              <a:t>green</a:t>
            </a:r>
          </a:p>
          <a:p>
            <a:pPr marL="342900" indent="-342900">
              <a:spcBef>
                <a:spcPct val="20000"/>
              </a:spcBef>
              <a:buClr>
                <a:schemeClr val="hlink"/>
              </a:buClr>
              <a:buSzPct val="120000"/>
            </a:pPr>
            <a:endParaRPr lang="en-US" sz="4000" dirty="0" smtClean="0">
              <a:solidFill>
                <a:schemeClr val="tx2">
                  <a:lumMod val="50000"/>
                </a:schemeClr>
              </a:solidFill>
              <a:latin typeface="Calibri" panose="020F0502020204030204" pitchFamily="34" charset="0"/>
              <a:cs typeface="Times New Roman" charset="0"/>
            </a:endParaRPr>
          </a:p>
          <a:p>
            <a:pPr marL="342900" indent="-342900">
              <a:spcBef>
                <a:spcPct val="20000"/>
              </a:spcBef>
              <a:buClr>
                <a:schemeClr val="hlink"/>
              </a:buClr>
              <a:buSzPct val="120000"/>
            </a:pPr>
            <a:r>
              <a:rPr lang="en-US" sz="4000" dirty="0" smtClean="0">
                <a:solidFill>
                  <a:schemeClr val="tx2">
                    <a:lumMod val="50000"/>
                  </a:schemeClr>
                </a:solidFill>
                <a:latin typeface="Calibri" panose="020F0502020204030204" pitchFamily="34" charset="0"/>
                <a:cs typeface="Times New Roman" charset="0"/>
              </a:rPr>
              <a:t>Objective</a:t>
            </a:r>
            <a:r>
              <a:rPr lang="en-US" sz="4000" dirty="0">
                <a:solidFill>
                  <a:schemeClr val="tx2">
                    <a:lumMod val="50000"/>
                  </a:schemeClr>
                </a:solidFill>
                <a:latin typeface="Calibri" panose="020F0502020204030204" pitchFamily="34" charset="0"/>
                <a:cs typeface="Times New Roman" charset="0"/>
              </a:rPr>
              <a:t>:</a:t>
            </a:r>
          </a:p>
          <a:p>
            <a:pPr marL="342900" indent="-342900">
              <a:spcBef>
                <a:spcPct val="20000"/>
              </a:spcBef>
              <a:buClr>
                <a:schemeClr val="hlink"/>
              </a:buClr>
              <a:buSzPct val="120000"/>
            </a:pPr>
            <a:r>
              <a:rPr lang="en-US" sz="4000" dirty="0">
                <a:solidFill>
                  <a:schemeClr val="tx2">
                    <a:lumMod val="50000"/>
                  </a:schemeClr>
                </a:solidFill>
                <a:latin typeface="Calibri" panose="020F0502020204030204" pitchFamily="34" charset="0"/>
                <a:cs typeface="Times New Roman" charset="0"/>
              </a:rPr>
              <a:t>	</a:t>
            </a:r>
            <a:r>
              <a:rPr lang="en-US" sz="4000" b="1" dirty="0" smtClean="0">
                <a:solidFill>
                  <a:schemeClr val="tx2">
                    <a:lumMod val="50000"/>
                  </a:schemeClr>
                </a:solidFill>
                <a:latin typeface="Calibri" panose="020F0502020204030204" pitchFamily="34" charset="0"/>
                <a:cs typeface="Times New Roman" charset="0"/>
              </a:rPr>
              <a:t>Win as </a:t>
            </a:r>
            <a:r>
              <a:rPr lang="en-US" sz="4000" b="1" dirty="0">
                <a:solidFill>
                  <a:schemeClr val="tx2">
                    <a:lumMod val="50000"/>
                  </a:schemeClr>
                </a:solidFill>
                <a:latin typeface="Calibri" panose="020F0502020204030204" pitchFamily="34" charset="0"/>
                <a:cs typeface="Times New Roman" charset="0"/>
              </a:rPr>
              <a:t>many points as </a:t>
            </a:r>
            <a:r>
              <a:rPr lang="en-US" sz="4000" b="1" dirty="0" smtClean="0">
                <a:solidFill>
                  <a:schemeClr val="tx2">
                    <a:lumMod val="50000"/>
                  </a:schemeClr>
                </a:solidFill>
                <a:latin typeface="Calibri" panose="020F0502020204030204" pitchFamily="34" charset="0"/>
                <a:cs typeface="Times New Roman" charset="0"/>
              </a:rPr>
              <a:t>you can.</a:t>
            </a:r>
          </a:p>
          <a:p>
            <a:pPr marL="342900" indent="-342900">
              <a:spcBef>
                <a:spcPct val="20000"/>
              </a:spcBef>
              <a:buClr>
                <a:schemeClr val="hlink"/>
              </a:buClr>
              <a:buSzPct val="120000"/>
            </a:pPr>
            <a:endParaRPr lang="en-US" sz="3600" dirty="0">
              <a:solidFill>
                <a:schemeClr val="tx2">
                  <a:lumMod val="50000"/>
                </a:schemeClr>
              </a:solidFill>
              <a:latin typeface="Bookman Old Style" pitchFamily="18" charset="0"/>
              <a:cs typeface="Times New Roman" charset="0"/>
            </a:endParaRPr>
          </a:p>
        </p:txBody>
      </p:sp>
    </p:spTree>
    <p:extLst>
      <p:ext uri="{BB962C8B-B14F-4D97-AF65-F5344CB8AC3E}">
        <p14:creationId xmlns:p14="http://schemas.microsoft.com/office/powerpoint/2010/main" val="25963879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89183122"/>
              </p:ext>
            </p:extLst>
          </p:nvPr>
        </p:nvGraphicFramePr>
        <p:xfrm>
          <a:off x="1524000" y="1905000"/>
          <a:ext cx="5105400" cy="4267200"/>
        </p:xfrm>
        <a:graphic>
          <a:graphicData uri="http://schemas.openxmlformats.org/drawingml/2006/table">
            <a:tbl>
              <a:tblPr>
                <a:tableStyleId>{5C22544A-7EE6-4342-B048-85BDC9FD1C3A}</a:tableStyleId>
              </a:tblPr>
              <a:tblGrid>
                <a:gridCol w="2552700">
                  <a:extLst>
                    <a:ext uri="{9D8B030D-6E8A-4147-A177-3AD203B41FA5}">
                      <a16:colId xmlns:a16="http://schemas.microsoft.com/office/drawing/2014/main" val="1234619797"/>
                    </a:ext>
                  </a:extLst>
                </a:gridCol>
                <a:gridCol w="2552700">
                  <a:extLst>
                    <a:ext uri="{9D8B030D-6E8A-4147-A177-3AD203B41FA5}">
                      <a16:colId xmlns:a16="http://schemas.microsoft.com/office/drawing/2014/main" val="113714951"/>
                    </a:ext>
                  </a:extLst>
                </a:gridCol>
              </a:tblGrid>
              <a:tr h="1066800">
                <a:tc gridSpan="2">
                  <a:txBody>
                    <a:bodyPr/>
                    <a:lstStyle/>
                    <a:p>
                      <a:pPr marL="0" marR="0">
                        <a:spcBef>
                          <a:spcPts val="0"/>
                        </a:spcBef>
                        <a:spcAft>
                          <a:spcPts val="0"/>
                        </a:spcAft>
                      </a:pPr>
                      <a:r>
                        <a:rPr lang="en-US" sz="3200" dirty="0">
                          <a:effectLst/>
                        </a:rPr>
                        <a:t>BLUE      EXCHANGE #1</a:t>
                      </a:r>
                    </a:p>
                    <a:p>
                      <a:pPr marL="0" marR="0">
                        <a:spcBef>
                          <a:spcPts val="0"/>
                        </a:spcBef>
                        <a:spcAft>
                          <a:spcPts val="0"/>
                        </a:spcAft>
                      </a:pPr>
                      <a:r>
                        <a:rPr lang="en-US" sz="3200" dirty="0">
                          <a:effectLst/>
                        </a:rPr>
                        <a:t> </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3377417921"/>
                  </a:ext>
                </a:extLst>
              </a:tr>
              <a:tr h="1600200">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+9         +9</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+10        -10</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32999842"/>
                  </a:ext>
                </a:extLst>
              </a:tr>
              <a:tr h="1600200">
                <a:tc>
                  <a:txBody>
                    <a:bodyPr/>
                    <a:lstStyle/>
                    <a:p>
                      <a:pPr marL="0" marR="0">
                        <a:spcBef>
                          <a:spcPts val="0"/>
                        </a:spcBef>
                        <a:spcAft>
                          <a:spcPts val="0"/>
                        </a:spcAft>
                      </a:pPr>
                      <a:r>
                        <a:rPr lang="en-US" sz="3200">
                          <a:effectLst/>
                        </a:rPr>
                        <a:t> B            G</a:t>
                      </a:r>
                    </a:p>
                    <a:p>
                      <a:pPr marL="0" marR="0">
                        <a:spcBef>
                          <a:spcPts val="0"/>
                        </a:spcBef>
                        <a:spcAft>
                          <a:spcPts val="0"/>
                        </a:spcAft>
                      </a:pPr>
                      <a:r>
                        <a:rPr lang="en-US" sz="3200">
                          <a:effectLst/>
                        </a:rPr>
                        <a:t> </a:t>
                      </a:r>
                    </a:p>
                    <a:p>
                      <a:pPr marL="0" marR="0">
                        <a:spcBef>
                          <a:spcPts val="0"/>
                        </a:spcBef>
                        <a:spcAft>
                          <a:spcPts val="0"/>
                        </a:spcAft>
                      </a:pPr>
                      <a:r>
                        <a:rPr lang="en-US" sz="3200">
                          <a:effectLst/>
                        </a:rPr>
                        <a:t>-10        +10</a:t>
                      </a:r>
                      <a:endParaRPr lang="en-US" sz="3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-9            -9</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22437569"/>
                  </a:ext>
                </a:extLst>
              </a:tr>
            </a:tbl>
          </a:graphicData>
        </a:graphic>
      </p:graphicFrame>
      <p:cxnSp>
        <p:nvCxnSpPr>
          <p:cNvPr id="6" name="Straight Connector 5"/>
          <p:cNvCxnSpPr/>
          <p:nvPr/>
        </p:nvCxnSpPr>
        <p:spPr>
          <a:xfrm>
            <a:off x="1295400" y="2819400"/>
            <a:ext cx="2819400" cy="35814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1219200" y="2819400"/>
            <a:ext cx="2819400" cy="3429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1"/>
          <p:cNvSpPr txBox="1">
            <a:spLocks/>
          </p:cNvSpPr>
          <p:nvPr/>
        </p:nvSpPr>
        <p:spPr bwMode="auto">
          <a:xfrm>
            <a:off x="381000" y="5334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b="1">
                <a:solidFill>
                  <a:schemeClr val="tx1">
                    <a:lumMod val="95000"/>
                    <a:lumOff val="5000"/>
                  </a:schemeClr>
                </a:solidFill>
                <a:latin typeface="Calibri" panose="020F0502020204030204" pitchFamily="34" charset="0"/>
                <a:ea typeface="+mj-ea"/>
                <a:cs typeface="Calibri" panose="020F0502020204030204" pitchFamily="34" charset="0"/>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a:lstStyle>
          <a:p>
            <a:r>
              <a:rPr lang="en-US" kern="0" dirty="0" smtClean="0"/>
              <a:t>Step 1 – Blue Makes an X on one half or the other </a:t>
            </a:r>
            <a:endParaRPr lang="en-US" kern="0" dirty="0"/>
          </a:p>
        </p:txBody>
      </p:sp>
    </p:spTree>
    <p:extLst>
      <p:ext uri="{BB962C8B-B14F-4D97-AF65-F5344CB8AC3E}">
        <p14:creationId xmlns:p14="http://schemas.microsoft.com/office/powerpoint/2010/main" val="36396750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 Green Makes an X on what is left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18072377"/>
              </p:ext>
            </p:extLst>
          </p:nvPr>
        </p:nvGraphicFramePr>
        <p:xfrm>
          <a:off x="1524000" y="1905000"/>
          <a:ext cx="5105400" cy="4267200"/>
        </p:xfrm>
        <a:graphic>
          <a:graphicData uri="http://schemas.openxmlformats.org/drawingml/2006/table">
            <a:tbl>
              <a:tblPr>
                <a:tableStyleId>{5C22544A-7EE6-4342-B048-85BDC9FD1C3A}</a:tableStyleId>
              </a:tblPr>
              <a:tblGrid>
                <a:gridCol w="2552700">
                  <a:extLst>
                    <a:ext uri="{9D8B030D-6E8A-4147-A177-3AD203B41FA5}">
                      <a16:colId xmlns:a16="http://schemas.microsoft.com/office/drawing/2014/main" val="1234619797"/>
                    </a:ext>
                  </a:extLst>
                </a:gridCol>
                <a:gridCol w="2552700">
                  <a:extLst>
                    <a:ext uri="{9D8B030D-6E8A-4147-A177-3AD203B41FA5}">
                      <a16:colId xmlns:a16="http://schemas.microsoft.com/office/drawing/2014/main" val="113714951"/>
                    </a:ext>
                  </a:extLst>
                </a:gridCol>
              </a:tblGrid>
              <a:tr h="1066800">
                <a:tc gridSpan="2">
                  <a:txBody>
                    <a:bodyPr/>
                    <a:lstStyle/>
                    <a:p>
                      <a:pPr marL="0" marR="0">
                        <a:spcBef>
                          <a:spcPts val="0"/>
                        </a:spcBef>
                        <a:spcAft>
                          <a:spcPts val="0"/>
                        </a:spcAft>
                      </a:pPr>
                      <a:r>
                        <a:rPr lang="en-US" sz="3200" dirty="0">
                          <a:effectLst/>
                        </a:rPr>
                        <a:t>BLUE      EXCHANGE #1</a:t>
                      </a:r>
                    </a:p>
                    <a:p>
                      <a:pPr marL="0" marR="0">
                        <a:spcBef>
                          <a:spcPts val="0"/>
                        </a:spcBef>
                        <a:spcAft>
                          <a:spcPts val="0"/>
                        </a:spcAft>
                      </a:pPr>
                      <a:r>
                        <a:rPr lang="en-US" sz="3200" dirty="0">
                          <a:effectLst/>
                        </a:rPr>
                        <a:t> </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3377417921"/>
                  </a:ext>
                </a:extLst>
              </a:tr>
              <a:tr h="1600200">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+9         +9</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+10        -10</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32999842"/>
                  </a:ext>
                </a:extLst>
              </a:tr>
              <a:tr h="1600200">
                <a:tc>
                  <a:txBody>
                    <a:bodyPr/>
                    <a:lstStyle/>
                    <a:p>
                      <a:pPr marL="0" marR="0">
                        <a:spcBef>
                          <a:spcPts val="0"/>
                        </a:spcBef>
                        <a:spcAft>
                          <a:spcPts val="0"/>
                        </a:spcAft>
                      </a:pPr>
                      <a:r>
                        <a:rPr lang="en-US" sz="3200">
                          <a:effectLst/>
                        </a:rPr>
                        <a:t> B            G</a:t>
                      </a:r>
                    </a:p>
                    <a:p>
                      <a:pPr marL="0" marR="0">
                        <a:spcBef>
                          <a:spcPts val="0"/>
                        </a:spcBef>
                        <a:spcAft>
                          <a:spcPts val="0"/>
                        </a:spcAft>
                      </a:pPr>
                      <a:r>
                        <a:rPr lang="en-US" sz="3200">
                          <a:effectLst/>
                        </a:rPr>
                        <a:t> </a:t>
                      </a:r>
                    </a:p>
                    <a:p>
                      <a:pPr marL="0" marR="0">
                        <a:spcBef>
                          <a:spcPts val="0"/>
                        </a:spcBef>
                        <a:spcAft>
                          <a:spcPts val="0"/>
                        </a:spcAft>
                      </a:pPr>
                      <a:r>
                        <a:rPr lang="en-US" sz="3200">
                          <a:effectLst/>
                        </a:rPr>
                        <a:t>-10        +10</a:t>
                      </a:r>
                      <a:endParaRPr lang="en-US" sz="3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-9            -9</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22437569"/>
                  </a:ext>
                </a:extLst>
              </a:tr>
            </a:tbl>
          </a:graphicData>
        </a:graphic>
      </p:graphicFrame>
      <p:cxnSp>
        <p:nvCxnSpPr>
          <p:cNvPr id="6" name="Straight Connector 5"/>
          <p:cNvCxnSpPr/>
          <p:nvPr/>
        </p:nvCxnSpPr>
        <p:spPr>
          <a:xfrm>
            <a:off x="1295400" y="2819400"/>
            <a:ext cx="2819400" cy="35814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1219200" y="2819400"/>
            <a:ext cx="2819400" cy="3429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4076700" y="4724400"/>
            <a:ext cx="2400300" cy="1371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191000" y="4648200"/>
            <a:ext cx="2438400" cy="16002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79369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3 – Record the Points that are Left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14029434"/>
              </p:ext>
            </p:extLst>
          </p:nvPr>
        </p:nvGraphicFramePr>
        <p:xfrm>
          <a:off x="457200" y="1806099"/>
          <a:ext cx="5105400" cy="4267200"/>
        </p:xfrm>
        <a:graphic>
          <a:graphicData uri="http://schemas.openxmlformats.org/drawingml/2006/table">
            <a:tbl>
              <a:tblPr>
                <a:tableStyleId>{5C22544A-7EE6-4342-B048-85BDC9FD1C3A}</a:tableStyleId>
              </a:tblPr>
              <a:tblGrid>
                <a:gridCol w="2552700">
                  <a:extLst>
                    <a:ext uri="{9D8B030D-6E8A-4147-A177-3AD203B41FA5}">
                      <a16:colId xmlns:a16="http://schemas.microsoft.com/office/drawing/2014/main" val="1234619797"/>
                    </a:ext>
                  </a:extLst>
                </a:gridCol>
                <a:gridCol w="2552700">
                  <a:extLst>
                    <a:ext uri="{9D8B030D-6E8A-4147-A177-3AD203B41FA5}">
                      <a16:colId xmlns:a16="http://schemas.microsoft.com/office/drawing/2014/main" val="113714951"/>
                    </a:ext>
                  </a:extLst>
                </a:gridCol>
              </a:tblGrid>
              <a:tr h="1066800">
                <a:tc gridSpan="2">
                  <a:txBody>
                    <a:bodyPr/>
                    <a:lstStyle/>
                    <a:p>
                      <a:pPr marL="0" marR="0">
                        <a:spcBef>
                          <a:spcPts val="0"/>
                        </a:spcBef>
                        <a:spcAft>
                          <a:spcPts val="0"/>
                        </a:spcAft>
                      </a:pPr>
                      <a:r>
                        <a:rPr lang="en-US" sz="3200" dirty="0">
                          <a:effectLst/>
                        </a:rPr>
                        <a:t>BLUE      EXCHANGE #1</a:t>
                      </a:r>
                    </a:p>
                    <a:p>
                      <a:pPr marL="0" marR="0">
                        <a:spcBef>
                          <a:spcPts val="0"/>
                        </a:spcBef>
                        <a:spcAft>
                          <a:spcPts val="0"/>
                        </a:spcAft>
                      </a:pPr>
                      <a:r>
                        <a:rPr lang="en-US" sz="3200" dirty="0">
                          <a:effectLst/>
                        </a:rPr>
                        <a:t> </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extLst>
                  <a:ext uri="{0D108BD9-81ED-4DB2-BD59-A6C34878D82A}">
                    <a16:rowId xmlns:a16="http://schemas.microsoft.com/office/drawing/2014/main" val="3377417921"/>
                  </a:ext>
                </a:extLst>
              </a:tr>
              <a:tr h="1600200">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+9         +9</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+10        -10</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32999842"/>
                  </a:ext>
                </a:extLst>
              </a:tr>
              <a:tr h="1600200">
                <a:tc>
                  <a:txBody>
                    <a:bodyPr/>
                    <a:lstStyle/>
                    <a:p>
                      <a:pPr marL="0" marR="0">
                        <a:spcBef>
                          <a:spcPts val="0"/>
                        </a:spcBef>
                        <a:spcAft>
                          <a:spcPts val="0"/>
                        </a:spcAft>
                      </a:pPr>
                      <a:r>
                        <a:rPr lang="en-US" sz="3200">
                          <a:effectLst/>
                        </a:rPr>
                        <a:t> B            G</a:t>
                      </a:r>
                    </a:p>
                    <a:p>
                      <a:pPr marL="0" marR="0">
                        <a:spcBef>
                          <a:spcPts val="0"/>
                        </a:spcBef>
                        <a:spcAft>
                          <a:spcPts val="0"/>
                        </a:spcAft>
                      </a:pPr>
                      <a:r>
                        <a:rPr lang="en-US" sz="3200">
                          <a:effectLst/>
                        </a:rPr>
                        <a:t> </a:t>
                      </a:r>
                    </a:p>
                    <a:p>
                      <a:pPr marL="0" marR="0">
                        <a:spcBef>
                          <a:spcPts val="0"/>
                        </a:spcBef>
                        <a:spcAft>
                          <a:spcPts val="0"/>
                        </a:spcAft>
                      </a:pPr>
                      <a:r>
                        <a:rPr lang="en-US" sz="3200">
                          <a:effectLst/>
                        </a:rPr>
                        <a:t>-10        +10</a:t>
                      </a:r>
                      <a:endParaRPr lang="en-US" sz="3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spcBef>
                          <a:spcPts val="0"/>
                        </a:spcBef>
                        <a:spcAft>
                          <a:spcPts val="0"/>
                        </a:spcAft>
                      </a:pPr>
                      <a:r>
                        <a:rPr lang="en-US" sz="3200" dirty="0">
                          <a:effectLst/>
                        </a:rPr>
                        <a:t> B            G</a:t>
                      </a:r>
                    </a:p>
                    <a:p>
                      <a:pPr marL="0" marR="0">
                        <a:spcBef>
                          <a:spcPts val="0"/>
                        </a:spcBef>
                        <a:spcAft>
                          <a:spcPts val="0"/>
                        </a:spcAft>
                      </a:pPr>
                      <a:r>
                        <a:rPr lang="en-US" sz="3200" dirty="0">
                          <a:effectLst/>
                        </a:rPr>
                        <a:t> </a:t>
                      </a:r>
                    </a:p>
                    <a:p>
                      <a:pPr marL="0" marR="0">
                        <a:spcBef>
                          <a:spcPts val="0"/>
                        </a:spcBef>
                        <a:spcAft>
                          <a:spcPts val="0"/>
                        </a:spcAft>
                      </a:pPr>
                      <a:r>
                        <a:rPr lang="en-US" sz="3200" dirty="0">
                          <a:effectLst/>
                        </a:rPr>
                        <a:t>-9            -9</a:t>
                      </a:r>
                      <a:endParaRPr lang="en-US" sz="3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22437569"/>
                  </a:ext>
                </a:extLst>
              </a:tr>
            </a:tbl>
          </a:graphicData>
        </a:graphic>
      </p:graphicFrame>
      <p:cxnSp>
        <p:nvCxnSpPr>
          <p:cNvPr id="6" name="Straight Connector 5"/>
          <p:cNvCxnSpPr/>
          <p:nvPr/>
        </p:nvCxnSpPr>
        <p:spPr>
          <a:xfrm>
            <a:off x="342900" y="2743200"/>
            <a:ext cx="2819400" cy="35814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228600" y="2743200"/>
            <a:ext cx="2819400" cy="34290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a:off x="3139440" y="4720829"/>
            <a:ext cx="2400300" cy="13716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994660" y="4484450"/>
            <a:ext cx="2438400" cy="160020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2358965949"/>
              </p:ext>
            </p:extLst>
          </p:nvPr>
        </p:nvGraphicFramePr>
        <p:xfrm>
          <a:off x="5814059" y="1981200"/>
          <a:ext cx="3177541" cy="2667000"/>
        </p:xfrm>
        <a:graphic>
          <a:graphicData uri="http://schemas.openxmlformats.org/drawingml/2006/table">
            <a:tbl>
              <a:tblPr>
                <a:tableStyleId>{5C22544A-7EE6-4342-B048-85BDC9FD1C3A}</a:tableStyleId>
              </a:tblPr>
              <a:tblGrid>
                <a:gridCol w="612491">
                  <a:extLst>
                    <a:ext uri="{9D8B030D-6E8A-4147-A177-3AD203B41FA5}">
                      <a16:colId xmlns:a16="http://schemas.microsoft.com/office/drawing/2014/main" val="2778913283"/>
                    </a:ext>
                  </a:extLst>
                </a:gridCol>
                <a:gridCol w="1150859">
                  <a:extLst>
                    <a:ext uri="{9D8B030D-6E8A-4147-A177-3AD203B41FA5}">
                      <a16:colId xmlns:a16="http://schemas.microsoft.com/office/drawing/2014/main" val="3716560812"/>
                    </a:ext>
                  </a:extLst>
                </a:gridCol>
                <a:gridCol w="1414191">
                  <a:extLst>
                    <a:ext uri="{9D8B030D-6E8A-4147-A177-3AD203B41FA5}">
                      <a16:colId xmlns:a16="http://schemas.microsoft.com/office/drawing/2014/main" val="1386863365"/>
                    </a:ext>
                  </a:extLst>
                </a:gridCol>
              </a:tblGrid>
              <a:tr h="666750">
                <a:tc gridSpan="3">
                  <a:txBody>
                    <a:bodyPr/>
                    <a:lstStyle/>
                    <a:p>
                      <a:pPr marL="0" marR="0" algn="ctr">
                        <a:spcBef>
                          <a:spcPts val="0"/>
                        </a:spcBef>
                        <a:spcAft>
                          <a:spcPts val="0"/>
                        </a:spcAft>
                      </a:pPr>
                      <a:r>
                        <a:rPr lang="en-US" sz="2400" dirty="0">
                          <a:effectLst/>
                        </a:rPr>
                        <a:t>SCORECARD</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59532895"/>
                  </a:ext>
                </a:extLst>
              </a:tr>
              <a:tr h="666750">
                <a:tc>
                  <a:txBody>
                    <a:bodyPr/>
                    <a:lstStyle/>
                    <a:p>
                      <a:pPr marL="0" marR="0" algn="ctr">
                        <a:spcBef>
                          <a:spcPts val="0"/>
                        </a:spcBef>
                        <a:spcAft>
                          <a:spcPts val="0"/>
                        </a:spcAft>
                      </a:pPr>
                      <a:r>
                        <a:rPr lang="en-US"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n-US" sz="2400">
                          <a:effectLst/>
                        </a:rPr>
                        <a:t>BLUE</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400">
                          <a:effectLst/>
                        </a:rPr>
                        <a:t>GREEN</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7E1B9"/>
                    </a:solidFill>
                  </a:tcPr>
                </a:tc>
                <a:extLst>
                  <a:ext uri="{0D108BD9-81ED-4DB2-BD59-A6C34878D82A}">
                    <a16:rowId xmlns:a16="http://schemas.microsoft.com/office/drawing/2014/main" val="1120437642"/>
                  </a:ext>
                </a:extLst>
              </a:tr>
              <a:tr h="666750">
                <a:tc>
                  <a:txBody>
                    <a:bodyPr/>
                    <a:lstStyle/>
                    <a:p>
                      <a:pPr marL="0" marR="0" algn="l">
                        <a:spcBef>
                          <a:spcPts val="0"/>
                        </a:spcBef>
                        <a:spcAft>
                          <a:spcPts val="0"/>
                        </a:spcAft>
                      </a:pPr>
                      <a:r>
                        <a:rPr lang="en-US" sz="2400">
                          <a:effectLst/>
                        </a:rPr>
                        <a:t>#1</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2400" dirty="0">
                          <a:effectLst/>
                        </a:rPr>
                        <a:t> </a:t>
                      </a:r>
                      <a:r>
                        <a:rPr lang="en-US" sz="2400" dirty="0" smtClean="0">
                          <a:effectLst/>
                        </a:rPr>
                        <a:t>+10</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2400" dirty="0">
                          <a:effectLst/>
                        </a:rPr>
                        <a:t> </a:t>
                      </a:r>
                      <a:r>
                        <a:rPr lang="en-US" sz="2400" dirty="0" smtClean="0">
                          <a:effectLst/>
                        </a:rPr>
                        <a:t>-10</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7E1B9"/>
                    </a:solidFill>
                  </a:tcPr>
                </a:tc>
                <a:extLst>
                  <a:ext uri="{0D108BD9-81ED-4DB2-BD59-A6C34878D82A}">
                    <a16:rowId xmlns:a16="http://schemas.microsoft.com/office/drawing/2014/main" val="4042926260"/>
                  </a:ext>
                </a:extLst>
              </a:tr>
              <a:tr h="666750">
                <a:tc>
                  <a:txBody>
                    <a:bodyPr/>
                    <a:lstStyle/>
                    <a:p>
                      <a:pPr marL="0" marR="0" algn="l">
                        <a:spcBef>
                          <a:spcPts val="0"/>
                        </a:spcBef>
                        <a:spcAft>
                          <a:spcPts val="0"/>
                        </a:spcAft>
                      </a:pPr>
                      <a:r>
                        <a:rPr lang="en-US" sz="2400" dirty="0">
                          <a:effectLst/>
                        </a:rPr>
                        <a:t>#2</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l">
                        <a:spcBef>
                          <a:spcPts val="0"/>
                        </a:spcBef>
                        <a:spcAft>
                          <a:spcPts val="0"/>
                        </a:spcAft>
                      </a:pPr>
                      <a:r>
                        <a:rPr lang="en-US" sz="2400">
                          <a:effectLst/>
                        </a:rPr>
                        <a:t> </a:t>
                      </a:r>
                      <a:endParaRPr lang="en-US" sz="2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2400" dirty="0">
                          <a:effectLst/>
                        </a:rPr>
                        <a:t> </a:t>
                      </a:r>
                      <a:endParaRPr lang="en-US" sz="2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7E1B9"/>
                    </a:solidFill>
                  </a:tcPr>
                </a:tc>
                <a:extLst>
                  <a:ext uri="{0D108BD9-81ED-4DB2-BD59-A6C34878D82A}">
                    <a16:rowId xmlns:a16="http://schemas.microsoft.com/office/drawing/2014/main" val="235784255"/>
                  </a:ext>
                </a:extLst>
              </a:tr>
            </a:tbl>
          </a:graphicData>
        </a:graphic>
      </p:graphicFrame>
    </p:spTree>
    <p:extLst>
      <p:ext uri="{BB962C8B-B14F-4D97-AF65-F5344CB8AC3E}">
        <p14:creationId xmlns:p14="http://schemas.microsoft.com/office/powerpoint/2010/main" val="338724595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Blue Green Game</a:t>
            </a:r>
            <a:endParaRPr lang="en-US" dirty="0"/>
          </a:p>
        </p:txBody>
      </p:sp>
      <p:sp>
        <p:nvSpPr>
          <p:cNvPr id="3" name="Content Placeholder 2"/>
          <p:cNvSpPr>
            <a:spLocks noGrp="1"/>
          </p:cNvSpPr>
          <p:nvPr>
            <p:ph idx="1"/>
          </p:nvPr>
        </p:nvSpPr>
        <p:spPr/>
        <p:txBody>
          <a:bodyPr/>
          <a:lstStyle/>
          <a:p>
            <a:pPr marL="0" indent="0">
              <a:buNone/>
            </a:pPr>
            <a:r>
              <a:rPr lang="en-US" dirty="0">
                <a:solidFill>
                  <a:schemeClr val="tx2">
                    <a:lumMod val="50000"/>
                  </a:schemeClr>
                </a:solidFill>
                <a:cs typeface="Times New Roman" charset="0"/>
              </a:rPr>
              <a:t>Rules: </a:t>
            </a:r>
            <a:endParaRPr lang="en-US" dirty="0" smtClean="0">
              <a:solidFill>
                <a:schemeClr val="tx2">
                  <a:lumMod val="50000"/>
                </a:schemeClr>
              </a:solidFill>
              <a:cs typeface="Times New Roman" charset="0"/>
            </a:endParaRPr>
          </a:p>
          <a:p>
            <a:pPr marL="0" indent="0">
              <a:buNone/>
            </a:pPr>
            <a:r>
              <a:rPr lang="en-US" dirty="0" smtClean="0">
                <a:solidFill>
                  <a:schemeClr val="tx2">
                    <a:lumMod val="50000"/>
                  </a:schemeClr>
                </a:solidFill>
                <a:cs typeface="Times New Roman" charset="0"/>
              </a:rPr>
              <a:t>Take </a:t>
            </a:r>
            <a:r>
              <a:rPr lang="en-US" dirty="0">
                <a:solidFill>
                  <a:schemeClr val="tx2">
                    <a:lumMod val="50000"/>
                  </a:schemeClr>
                </a:solidFill>
                <a:cs typeface="Times New Roman" charset="0"/>
              </a:rPr>
              <a:t>two minutes to read the rules. </a:t>
            </a:r>
            <a:endParaRPr lang="en-US" dirty="0" smtClean="0">
              <a:solidFill>
                <a:schemeClr val="tx2">
                  <a:lumMod val="50000"/>
                </a:schemeClr>
              </a:solidFill>
              <a:cs typeface="Times New Roman" charset="0"/>
            </a:endParaRPr>
          </a:p>
          <a:p>
            <a:pPr marL="0" indent="0">
              <a:buNone/>
            </a:pPr>
            <a:r>
              <a:rPr lang="en-US" dirty="0" smtClean="0">
                <a:solidFill>
                  <a:schemeClr val="tx2">
                    <a:lumMod val="50000"/>
                  </a:schemeClr>
                </a:solidFill>
                <a:cs typeface="Times New Roman" charset="0"/>
              </a:rPr>
              <a:t>Blue </a:t>
            </a:r>
            <a:r>
              <a:rPr lang="en-US" dirty="0">
                <a:solidFill>
                  <a:schemeClr val="tx2">
                    <a:lumMod val="50000"/>
                  </a:schemeClr>
                </a:solidFill>
                <a:cs typeface="Times New Roman" charset="0"/>
              </a:rPr>
              <a:t>goes first in the first box, then take turns going first. </a:t>
            </a:r>
            <a:r>
              <a:rPr lang="en-US" dirty="0" smtClean="0">
                <a:solidFill>
                  <a:schemeClr val="tx2">
                    <a:lumMod val="50000"/>
                  </a:schemeClr>
                </a:solidFill>
                <a:cs typeface="Times New Roman" charset="0"/>
              </a:rPr>
              <a:t> After </a:t>
            </a:r>
            <a:r>
              <a:rPr lang="en-US" dirty="0">
                <a:solidFill>
                  <a:schemeClr val="tx2">
                    <a:lumMod val="50000"/>
                  </a:schemeClr>
                </a:solidFill>
                <a:cs typeface="Times New Roman" charset="0"/>
              </a:rPr>
              <a:t>crossing off </a:t>
            </a:r>
            <a:r>
              <a:rPr lang="en-US" dirty="0" smtClean="0">
                <a:solidFill>
                  <a:schemeClr val="tx2">
                    <a:lumMod val="50000"/>
                  </a:schemeClr>
                </a:solidFill>
                <a:cs typeface="Times New Roman" charset="0"/>
              </a:rPr>
              <a:t>your </a:t>
            </a:r>
            <a:r>
              <a:rPr lang="en-US" dirty="0">
                <a:solidFill>
                  <a:schemeClr val="tx2">
                    <a:lumMod val="50000"/>
                  </a:schemeClr>
                </a:solidFill>
                <a:cs typeface="Times New Roman" charset="0"/>
              </a:rPr>
              <a:t>boxes, </a:t>
            </a:r>
            <a:r>
              <a:rPr lang="en-US" dirty="0" smtClean="0">
                <a:solidFill>
                  <a:schemeClr val="tx2">
                    <a:lumMod val="50000"/>
                  </a:schemeClr>
                </a:solidFill>
                <a:cs typeface="Times New Roman" charset="0"/>
              </a:rPr>
              <a:t>remember to record </a:t>
            </a:r>
            <a:r>
              <a:rPr lang="en-US" dirty="0">
                <a:solidFill>
                  <a:schemeClr val="tx2">
                    <a:lumMod val="50000"/>
                  </a:schemeClr>
                </a:solidFill>
                <a:cs typeface="Times New Roman" charset="0"/>
              </a:rPr>
              <a:t>your </a:t>
            </a:r>
            <a:r>
              <a:rPr lang="en-US" dirty="0" smtClean="0">
                <a:solidFill>
                  <a:schemeClr val="tx2">
                    <a:lumMod val="50000"/>
                  </a:schemeClr>
                </a:solidFill>
                <a:cs typeface="Times New Roman" charset="0"/>
              </a:rPr>
              <a:t>scores</a:t>
            </a:r>
          </a:p>
          <a:p>
            <a:pPr marL="0" indent="0">
              <a:buNone/>
            </a:pPr>
            <a:endParaRPr lang="en-US" dirty="0">
              <a:solidFill>
                <a:schemeClr val="tx2">
                  <a:lumMod val="50000"/>
                </a:schemeClr>
              </a:solidFill>
              <a:cs typeface="Times New Roman" charset="0"/>
            </a:endParaRPr>
          </a:p>
          <a:p>
            <a:pPr marL="0" indent="0">
              <a:buNone/>
            </a:pPr>
            <a:r>
              <a:rPr lang="en-US" sz="5400" b="1" dirty="0" smtClean="0">
                <a:solidFill>
                  <a:schemeClr val="tx2">
                    <a:lumMod val="50000"/>
                  </a:schemeClr>
                </a:solidFill>
                <a:cs typeface="Times New Roman" charset="0"/>
              </a:rPr>
              <a:t>        There </a:t>
            </a:r>
            <a:r>
              <a:rPr lang="en-US" sz="5400" b="1" dirty="0">
                <a:solidFill>
                  <a:schemeClr val="tx2">
                    <a:lumMod val="50000"/>
                  </a:schemeClr>
                </a:solidFill>
                <a:cs typeface="Times New Roman" charset="0"/>
              </a:rPr>
              <a:t>is no talking.</a:t>
            </a:r>
            <a:endParaRPr lang="en-US" sz="5400" dirty="0">
              <a:solidFill>
                <a:schemeClr val="tx2">
                  <a:lumMod val="50000"/>
                </a:schemeClr>
              </a:solidFill>
              <a:cs typeface="Times New Roman" charset="0"/>
            </a:endParaRPr>
          </a:p>
          <a:p>
            <a:endParaRPr lang="en-US" dirty="0"/>
          </a:p>
        </p:txBody>
      </p:sp>
    </p:spTree>
    <p:extLst>
      <p:ext uri="{BB962C8B-B14F-4D97-AF65-F5344CB8AC3E}">
        <p14:creationId xmlns:p14="http://schemas.microsoft.com/office/powerpoint/2010/main" val="50132316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eaLnBrk="0" hangingPunct="0">
              <a:tabLst>
                <a:tab pos="571500" algn="l"/>
              </a:tabLst>
            </a:pPr>
            <a:r>
              <a:rPr lang="en-US" altLang="en-US" dirty="0">
                <a:solidFill>
                  <a:schemeClr val="tx1"/>
                </a:solidFill>
                <a:ea typeface="Times New Roman" panose="02020603050405020304" pitchFamily="18" charset="0"/>
              </a:rPr>
              <a:t>Two Views of </a:t>
            </a:r>
            <a:r>
              <a:rPr lang="en-US" altLang="en-US" dirty="0" smtClean="0">
                <a:solidFill>
                  <a:schemeClr val="tx1"/>
                </a:solidFill>
                <a:ea typeface="Times New Roman" panose="02020603050405020304" pitchFamily="18" charset="0"/>
              </a:rPr>
              <a:t>Self-Interest Pg. 24</a:t>
            </a:r>
            <a:endParaRPr lang="en-US" altLang="en-US" sz="800" b="0" dirty="0">
              <a:solidFill>
                <a:schemeClr val="tx1"/>
              </a:solidFill>
            </a:endParaRPr>
          </a:p>
        </p:txBody>
      </p:sp>
      <p:grpSp>
        <p:nvGrpSpPr>
          <p:cNvPr id="5" name="Group 1"/>
          <p:cNvGrpSpPr>
            <a:grpSpLocks noChangeAspect="1"/>
          </p:cNvGrpSpPr>
          <p:nvPr/>
        </p:nvGrpSpPr>
        <p:grpSpPr bwMode="auto">
          <a:xfrm>
            <a:off x="457200" y="1309685"/>
            <a:ext cx="8153399" cy="2948118"/>
            <a:chOff x="4689" y="3596"/>
            <a:chExt cx="5707" cy="2240"/>
          </a:xfrm>
        </p:grpSpPr>
        <p:sp>
          <p:nvSpPr>
            <p:cNvPr id="6" name="AutoShape 9"/>
            <p:cNvSpPr>
              <a:spLocks noChangeAspect="1" noChangeArrowheads="1"/>
            </p:cNvSpPr>
            <p:nvPr/>
          </p:nvSpPr>
          <p:spPr bwMode="auto">
            <a:xfrm>
              <a:off x="4689" y="3596"/>
              <a:ext cx="5707" cy="2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Rectangle 8"/>
            <p:cNvSpPr>
              <a:spLocks noChangeArrowheads="1"/>
            </p:cNvSpPr>
            <p:nvPr/>
          </p:nvSpPr>
          <p:spPr bwMode="auto">
            <a:xfrm>
              <a:off x="6720" y="3643"/>
              <a:ext cx="2200" cy="822"/>
            </a:xfrm>
            <a:prstGeom prst="rect">
              <a:avLst/>
            </a:prstGeom>
            <a:noFill/>
            <a:ln>
              <a:noFill/>
            </a:ln>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rgbClr val="808080"/>
                  </a:solidFill>
                  <a:miter lim="800000"/>
                  <a:headEnd/>
                  <a:tailEnd/>
                </a14:hiddenLine>
              </a:ext>
            </a:extLst>
          </p:spPr>
          <p:txBody>
            <a:bodyPr vert="horz" wrap="square" lIns="77724" tIns="38862" rIns="77724" bIns="38862"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3300"/>
                  </a:solidFill>
                  <a:effectLst/>
                  <a:latin typeface="Tahoma" panose="020B0604030504040204" pitchFamily="34" charset="0"/>
                  <a:ea typeface="Times New Roman" panose="02020603050405020304" pitchFamily="18" charset="0"/>
                  <a:cs typeface="Tahoma" panose="020B0604030504040204" pitchFamily="34" charset="0"/>
                </a:rPr>
                <a:t>2 Views of Self-Interest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8" name="Rectangle 7"/>
            <p:cNvSpPr>
              <a:spLocks noChangeArrowheads="1"/>
            </p:cNvSpPr>
            <p:nvPr/>
          </p:nvSpPr>
          <p:spPr bwMode="auto">
            <a:xfrm>
              <a:off x="4726" y="5137"/>
              <a:ext cx="2099" cy="603"/>
            </a:xfrm>
            <a:prstGeom prst="rect">
              <a:avLst/>
            </a:prstGeom>
            <a:noFill/>
            <a:ln>
              <a:noFill/>
            </a:ln>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rgbClr val="808080"/>
                  </a:solidFill>
                  <a:miter lim="800000"/>
                  <a:headEnd/>
                  <a:tailEnd/>
                </a14:hiddenLine>
              </a:ext>
            </a:extLst>
          </p:spPr>
          <p:txBody>
            <a:bodyPr vert="horz" wrap="square" lIns="77724" tIns="38862" rIns="77724" bIns="38862"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smtClean="0">
                  <a:ln>
                    <a:noFill/>
                  </a:ln>
                  <a:solidFill>
                    <a:srgbClr val="003300"/>
                  </a:solidFill>
                  <a:effectLst/>
                  <a:latin typeface="Tahoma" panose="020B0604030504040204" pitchFamily="34" charset="0"/>
                  <a:ea typeface="Times New Roman" panose="02020603050405020304" pitchFamily="18" charset="0"/>
                  <a:cs typeface="Tahoma" panose="020B0604030504040204" pitchFamily="34" charset="0"/>
                </a:rPr>
                <a:t>Independent</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9" name="Rectangle 6"/>
            <p:cNvSpPr>
              <a:spLocks noChangeArrowheads="1"/>
            </p:cNvSpPr>
            <p:nvPr/>
          </p:nvSpPr>
          <p:spPr bwMode="auto">
            <a:xfrm>
              <a:off x="7973" y="5179"/>
              <a:ext cx="2301" cy="603"/>
            </a:xfrm>
            <a:prstGeom prst="rect">
              <a:avLst/>
            </a:prstGeom>
            <a:noFill/>
            <a:ln>
              <a:noFill/>
            </a:ln>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rgbClr val="808080"/>
                  </a:solidFill>
                  <a:miter lim="800000"/>
                  <a:headEnd/>
                  <a:tailEnd/>
                </a14:hiddenLine>
              </a:ext>
            </a:extLst>
          </p:spPr>
          <p:txBody>
            <a:bodyPr vert="horz" wrap="square" lIns="77724" tIns="38862" rIns="77724" bIns="38862"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3300"/>
                  </a:solidFill>
                  <a:effectLst/>
                  <a:latin typeface="Tahoma" panose="020B0604030504040204" pitchFamily="34" charset="0"/>
                  <a:ea typeface="Times New Roman" panose="02020603050405020304" pitchFamily="18" charset="0"/>
                  <a:cs typeface="Tahoma" panose="020B0604030504040204" pitchFamily="34" charset="0"/>
                </a:rPr>
                <a:t>Interdependent</a:t>
              </a: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0" name="AutoShape 5"/>
            <p:cNvSpPr>
              <a:spLocks noChangeShapeType="1"/>
            </p:cNvSpPr>
            <p:nvPr/>
          </p:nvSpPr>
          <p:spPr bwMode="auto">
            <a:xfrm flipH="1">
              <a:off x="5776" y="4332"/>
              <a:ext cx="950" cy="805"/>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808080"/>
                  </a:solidFill>
                  <a:round/>
                  <a:headEnd/>
                  <a:tailEnd type="triangle" w="med" len="me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AutoShape 4"/>
            <p:cNvSpPr>
              <a:spLocks noChangeShapeType="1"/>
            </p:cNvSpPr>
            <p:nvPr/>
          </p:nvSpPr>
          <p:spPr bwMode="auto">
            <a:xfrm>
              <a:off x="8920" y="4648"/>
              <a:ext cx="1100" cy="804"/>
            </a:xfrm>
            <a:prstGeom prst="straightConnector1">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808080"/>
                  </a:solidFill>
                  <a:round/>
                  <a:headEnd/>
                  <a:tailEnd type="triangle" w="med" len="me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Line 3"/>
            <p:cNvSpPr>
              <a:spLocks noChangeShapeType="1"/>
            </p:cNvSpPr>
            <p:nvPr/>
          </p:nvSpPr>
          <p:spPr bwMode="auto">
            <a:xfrm flipH="1">
              <a:off x="6118" y="4437"/>
              <a:ext cx="825" cy="708"/>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Line 2"/>
            <p:cNvSpPr>
              <a:spLocks noChangeShapeType="1"/>
            </p:cNvSpPr>
            <p:nvPr/>
          </p:nvSpPr>
          <p:spPr bwMode="auto">
            <a:xfrm>
              <a:off x="8594" y="4477"/>
              <a:ext cx="943" cy="711"/>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4" name="Rectangle 14"/>
          <p:cNvSpPr>
            <a:spLocks noChangeArrowheads="1"/>
          </p:cNvSpPr>
          <p:nvPr/>
        </p:nvSpPr>
        <p:spPr bwMode="auto">
          <a:xfrm>
            <a:off x="699767" y="4180329"/>
            <a:ext cx="6767833"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r>
            <a:br>
              <a:rPr kumimoji="0" lang="en-US" altLang="en-US" sz="1200" b="1" i="0" u="none" strike="noStrike" cap="none" normalizeH="0" baseline="0" dirty="0" smtClean="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br>
            <a:endParaRPr kumimoji="0" lang="en-US" altLang="en-US" sz="5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15" name="TextBox 14"/>
          <p:cNvSpPr txBox="1"/>
          <p:nvPr/>
        </p:nvSpPr>
        <p:spPr>
          <a:xfrm>
            <a:off x="1524000" y="3720738"/>
            <a:ext cx="6625620" cy="1477328"/>
          </a:xfrm>
          <a:prstGeom prst="rect">
            <a:avLst/>
          </a:prstGeom>
          <a:noFill/>
        </p:spPr>
        <p:txBody>
          <a:bodyPr wrap="square" rtlCol="0">
            <a:spAutoFit/>
          </a:bodyPr>
          <a:lstStyle/>
          <a:p>
            <a:pPr lvl="0" eaLnBrk="0" hangingPunct="0"/>
            <a:endParaRPr lang="en-US" altLang="en-US" dirty="0">
              <a:latin typeface="Calibri" panose="020F0502020204030204" pitchFamily="34" charset="0"/>
              <a:ea typeface="Times New Roman" panose="02020603050405020304" pitchFamily="18" charset="0"/>
              <a:cs typeface="Calibri" panose="020F0502020204030204" pitchFamily="34" charset="0"/>
            </a:endParaRPr>
          </a:p>
          <a:p>
            <a:pPr lvl="0" eaLnBrk="0" hangingPunct="0"/>
            <a:r>
              <a:rPr lang="en-US" altLang="en-US" dirty="0">
                <a:latin typeface="Calibri" panose="020F0502020204030204" pitchFamily="34" charset="0"/>
                <a:ea typeface="Times New Roman" panose="02020603050405020304" pitchFamily="18" charset="0"/>
                <a:cs typeface="Calibri" panose="020F0502020204030204" pitchFamily="34" charset="0"/>
              </a:rPr>
              <a:t>In each relationship, we need to realistically assess whether we are inherently interdependent or not.</a:t>
            </a:r>
            <a:endParaRPr lang="en-US" altLang="en-US" sz="800" dirty="0"/>
          </a:p>
          <a:p>
            <a:pPr lvl="0" eaLnBrk="0" hangingPunct="0"/>
            <a:r>
              <a:rPr lang="en-US" altLang="en-US" b="1" dirty="0">
                <a:latin typeface="Calibri" panose="020F0502020204030204" pitchFamily="34" charset="0"/>
                <a:ea typeface="Times New Roman" panose="02020603050405020304" pitchFamily="18" charset="0"/>
                <a:cs typeface="Calibri" panose="020F0502020204030204" pitchFamily="34" charset="0"/>
              </a:rPr>
              <a:t>If we are, we should act like it.</a:t>
            </a:r>
          </a:p>
          <a:p>
            <a:endParaRPr lang="en-US" dirty="0"/>
          </a:p>
        </p:txBody>
      </p:sp>
    </p:spTree>
    <p:extLst>
      <p:ext uri="{BB962C8B-B14F-4D97-AF65-F5344CB8AC3E}">
        <p14:creationId xmlns:p14="http://schemas.microsoft.com/office/powerpoint/2010/main" val="31479862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715962"/>
          </a:xfrm>
        </p:spPr>
        <p:txBody>
          <a:bodyPr>
            <a:normAutofit fontScale="90000"/>
          </a:bodyPr>
          <a:lstStyle/>
          <a:p>
            <a:r>
              <a:rPr lang="en-US" sz="4800" dirty="0" smtClean="0">
                <a:latin typeface="Rockwell Light"/>
              </a:rPr>
              <a:t>Trusting Positive Intent</a:t>
            </a:r>
            <a:endParaRPr lang="en-US" sz="4800" dirty="0">
              <a:latin typeface="Rockwell Light"/>
            </a:endParaRPr>
          </a:p>
        </p:txBody>
      </p:sp>
      <p:sp>
        <p:nvSpPr>
          <p:cNvPr id="4" name="Content Placeholder 3"/>
          <p:cNvSpPr>
            <a:spLocks noGrp="1"/>
          </p:cNvSpPr>
          <p:nvPr>
            <p:ph idx="1"/>
          </p:nvPr>
        </p:nvSpPr>
        <p:spPr>
          <a:xfrm>
            <a:off x="457200" y="838200"/>
            <a:ext cx="8229600" cy="5287963"/>
          </a:xfrm>
          <a:prstGeom prst="rect">
            <a:avLst/>
          </a:prstGeom>
        </p:spPr>
        <p:txBody>
          <a:bodyPr/>
          <a:lstStyle/>
          <a:p>
            <a:r>
              <a:rPr lang="en-US" sz="2400" cap="none" dirty="0" smtClean="0">
                <a:solidFill>
                  <a:schemeClr val="tx2">
                    <a:lumMod val="50000"/>
                  </a:schemeClr>
                </a:solidFill>
              </a:rPr>
              <a:t>Whether between </a:t>
            </a:r>
            <a:r>
              <a:rPr lang="en-US" sz="2400" cap="none" dirty="0">
                <a:solidFill>
                  <a:schemeClr val="tx2">
                    <a:lumMod val="50000"/>
                  </a:schemeClr>
                </a:solidFill>
              </a:rPr>
              <a:t>or among individuals or organizations </a:t>
            </a:r>
            <a:r>
              <a:rPr lang="en-US" sz="2400" cap="none" dirty="0" smtClean="0">
                <a:solidFill>
                  <a:schemeClr val="tx2">
                    <a:lumMod val="50000"/>
                  </a:schemeClr>
                </a:solidFill>
              </a:rPr>
              <a:t>TRUST is </a:t>
            </a:r>
            <a:r>
              <a:rPr lang="en-US" sz="2400" cap="none" dirty="0">
                <a:solidFill>
                  <a:schemeClr val="tx2">
                    <a:lumMod val="50000"/>
                  </a:schemeClr>
                </a:solidFill>
              </a:rPr>
              <a:t>a dependent variable.  The level of trust depends on four aspects of the relationships between and among individuals.</a:t>
            </a:r>
          </a:p>
          <a:p>
            <a:endParaRPr lang="en-US" sz="2400" dirty="0"/>
          </a:p>
        </p:txBody>
      </p:sp>
      <p:graphicFrame>
        <p:nvGraphicFramePr>
          <p:cNvPr id="5" name="Table 4"/>
          <p:cNvGraphicFramePr>
            <a:graphicFrameLocks noGrp="1"/>
          </p:cNvGraphicFramePr>
          <p:nvPr>
            <p:extLst>
              <p:ext uri="{D42A27DB-BD31-4B8C-83A1-F6EECF244321}">
                <p14:modId xmlns:p14="http://schemas.microsoft.com/office/powerpoint/2010/main" val="4193504322"/>
              </p:ext>
            </p:extLst>
          </p:nvPr>
        </p:nvGraphicFramePr>
        <p:xfrm>
          <a:off x="762000" y="2514600"/>
          <a:ext cx="7696200" cy="3840480"/>
        </p:xfrm>
        <a:graphic>
          <a:graphicData uri="http://schemas.openxmlformats.org/drawingml/2006/table">
            <a:tbl>
              <a:tblPr firstRow="1" bandRow="1">
                <a:tableStyleId>{5C22544A-7EE6-4342-B048-85BDC9FD1C3A}</a:tableStyleId>
              </a:tblPr>
              <a:tblGrid>
                <a:gridCol w="3848100">
                  <a:extLst>
                    <a:ext uri="{9D8B030D-6E8A-4147-A177-3AD203B41FA5}">
                      <a16:colId xmlns:a16="http://schemas.microsoft.com/office/drawing/2014/main" val="20000"/>
                    </a:ext>
                  </a:extLst>
                </a:gridCol>
                <a:gridCol w="3848100">
                  <a:extLst>
                    <a:ext uri="{9D8B030D-6E8A-4147-A177-3AD203B41FA5}">
                      <a16:colId xmlns:a16="http://schemas.microsoft.com/office/drawing/2014/main" val="20001"/>
                    </a:ext>
                  </a:extLst>
                </a:gridCol>
              </a:tblGrid>
              <a:tr h="1625929">
                <a:tc>
                  <a:txBody>
                    <a:bodyPr/>
                    <a:lstStyle/>
                    <a:p>
                      <a:pPr algn="ctr"/>
                      <a:endParaRPr lang="en-US" sz="2400" dirty="0" smtClean="0">
                        <a:solidFill>
                          <a:schemeClr val="tx1"/>
                        </a:solidFill>
                      </a:endParaRPr>
                    </a:p>
                    <a:p>
                      <a:pPr algn="ctr"/>
                      <a:r>
                        <a:rPr lang="en-US" sz="2400" dirty="0" smtClean="0">
                          <a:solidFill>
                            <a:schemeClr val="tx1"/>
                          </a:solidFill>
                        </a:rPr>
                        <a:t>Predictability</a:t>
                      </a:r>
                    </a:p>
                    <a:p>
                      <a:r>
                        <a:rPr lang="en-US" sz="2400" b="0" dirty="0" smtClean="0">
                          <a:solidFill>
                            <a:schemeClr val="tx1"/>
                          </a:solidFill>
                        </a:rPr>
                        <a:t>Can</a:t>
                      </a:r>
                      <a:r>
                        <a:rPr lang="en-US" sz="2400" b="0" baseline="0" dirty="0" smtClean="0">
                          <a:solidFill>
                            <a:schemeClr val="tx1"/>
                          </a:solidFill>
                        </a:rPr>
                        <a:t> we predict what they will do in similar situations?</a:t>
                      </a:r>
                      <a:endParaRPr lang="en-US" sz="2400" b="0" dirty="0" smtClean="0">
                        <a:solidFill>
                          <a:schemeClr val="tx1"/>
                        </a:solidFill>
                      </a:endParaRPr>
                    </a:p>
                    <a:p>
                      <a:endParaRPr lang="en-US" sz="2400" b="0" dirty="0" smtClean="0">
                        <a:solidFill>
                          <a:schemeClr val="tx1"/>
                        </a:solidFill>
                      </a:endParaRPr>
                    </a:p>
                  </a:txBody>
                  <a:tcPr marL="68580" marR="68580" anchor="ctr">
                    <a:solidFill>
                      <a:schemeClr val="accent1">
                        <a:lumMod val="20000"/>
                        <a:lumOff val="80000"/>
                      </a:schemeClr>
                    </a:solidFill>
                  </a:tcPr>
                </a:tc>
                <a:tc>
                  <a:txBody>
                    <a:bodyPr/>
                    <a:lstStyle/>
                    <a:p>
                      <a:pPr algn="ctr"/>
                      <a:r>
                        <a:rPr lang="en-US" sz="2400" dirty="0" smtClean="0">
                          <a:solidFill>
                            <a:schemeClr val="tx1"/>
                          </a:solidFill>
                        </a:rPr>
                        <a:t>Reliability</a:t>
                      </a:r>
                    </a:p>
                    <a:p>
                      <a:pPr algn="l"/>
                      <a:r>
                        <a:rPr lang="en-US" sz="2400" b="0" dirty="0" smtClean="0">
                          <a:solidFill>
                            <a:schemeClr val="tx1"/>
                          </a:solidFill>
                        </a:rPr>
                        <a:t>Do they do what they say they will do?</a:t>
                      </a:r>
                      <a:endParaRPr lang="en-US" sz="2400" b="0" dirty="0">
                        <a:solidFill>
                          <a:schemeClr val="tx1"/>
                        </a:solidFill>
                      </a:endParaRPr>
                    </a:p>
                  </a:txBody>
                  <a:tcPr marL="68580" marR="68580" anchor="ctr">
                    <a:solidFill>
                      <a:schemeClr val="accent1">
                        <a:lumMod val="20000"/>
                        <a:lumOff val="80000"/>
                      </a:schemeClr>
                    </a:solidFill>
                  </a:tcPr>
                </a:tc>
                <a:extLst>
                  <a:ext uri="{0D108BD9-81ED-4DB2-BD59-A6C34878D82A}">
                    <a16:rowId xmlns:a16="http://schemas.microsoft.com/office/drawing/2014/main" val="10000"/>
                  </a:ext>
                </a:extLst>
              </a:tr>
              <a:tr h="1817592">
                <a:tc>
                  <a:txBody>
                    <a:bodyPr/>
                    <a:lstStyle/>
                    <a:p>
                      <a:pPr algn="ctr"/>
                      <a:r>
                        <a:rPr lang="en-US" sz="2400" b="1" dirty="0" smtClean="0">
                          <a:solidFill>
                            <a:schemeClr val="tx1"/>
                          </a:solidFill>
                        </a:rPr>
                        <a:t>Accountability</a:t>
                      </a:r>
                    </a:p>
                    <a:p>
                      <a:r>
                        <a:rPr lang="en-US" sz="2400" dirty="0" smtClean="0">
                          <a:solidFill>
                            <a:schemeClr val="tx1"/>
                          </a:solidFill>
                        </a:rPr>
                        <a:t>Do they take responsibility for what they do?</a:t>
                      </a:r>
                      <a:endParaRPr lang="en-US" sz="2400" dirty="0">
                        <a:solidFill>
                          <a:schemeClr val="tx1"/>
                        </a:solidFill>
                      </a:endParaRPr>
                    </a:p>
                  </a:txBody>
                  <a:tcPr marL="68580" marR="68580" anchor="ctr">
                    <a:solidFill>
                      <a:schemeClr val="accent1">
                        <a:lumMod val="20000"/>
                        <a:lumOff val="80000"/>
                      </a:schemeClr>
                    </a:solidFill>
                  </a:tcPr>
                </a:tc>
                <a:tc>
                  <a:txBody>
                    <a:bodyPr/>
                    <a:lstStyle/>
                    <a:p>
                      <a:pPr algn="ctr"/>
                      <a:r>
                        <a:rPr lang="en-US" sz="2400" b="1" dirty="0" smtClean="0">
                          <a:solidFill>
                            <a:schemeClr val="tx1"/>
                          </a:solidFill>
                        </a:rPr>
                        <a:t>Honesty</a:t>
                      </a:r>
                    </a:p>
                    <a:p>
                      <a:r>
                        <a:rPr lang="en-US" sz="2400" dirty="0" smtClean="0">
                          <a:solidFill>
                            <a:schemeClr val="tx1"/>
                          </a:solidFill>
                        </a:rPr>
                        <a:t>Do they have the same values about trust that we do?</a:t>
                      </a:r>
                    </a:p>
                    <a:p>
                      <a:endParaRPr lang="en-US" sz="2400" dirty="0">
                        <a:solidFill>
                          <a:schemeClr val="tx1"/>
                        </a:solidFill>
                      </a:endParaRPr>
                    </a:p>
                  </a:txBody>
                  <a:tcPr marL="68580" marR="68580" anchor="ctr">
                    <a:solidFill>
                      <a:schemeClr val="accent1">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71635612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you reading into this? Pg. 25</a:t>
            </a:r>
            <a:endParaRPr lang="en-US" dirty="0"/>
          </a:p>
        </p:txBody>
      </p:sp>
      <p:sp>
        <p:nvSpPr>
          <p:cNvPr id="3" name="Content Placeholder 2"/>
          <p:cNvSpPr>
            <a:spLocks noGrp="1"/>
          </p:cNvSpPr>
          <p:nvPr>
            <p:ph idx="1"/>
          </p:nvPr>
        </p:nvSpPr>
        <p:spPr/>
        <p:txBody>
          <a:bodyPr/>
          <a:lstStyle/>
          <a:p>
            <a:pPr marL="0" indent="0">
              <a:buNone/>
            </a:pPr>
            <a:r>
              <a:rPr lang="en-US" dirty="0"/>
              <a:t>The message at the top of the screen is yours.  </a:t>
            </a:r>
          </a:p>
          <a:p>
            <a:r>
              <a:rPr lang="en-US" b="1" dirty="0"/>
              <a:t>Scenario 1:</a:t>
            </a:r>
            <a:r>
              <a:rPr lang="en-US" dirty="0"/>
              <a:t> You sent it to someone who you don’t trust very well.  The response on the bottom is from them. How do you feel? </a:t>
            </a:r>
          </a:p>
          <a:p>
            <a:pPr marL="0" indent="0">
              <a:buNone/>
            </a:pPr>
            <a:r>
              <a:rPr lang="en-US" dirty="0" smtClean="0"/>
              <a:t>  </a:t>
            </a:r>
            <a:endParaRPr lang="en-US" dirty="0"/>
          </a:p>
          <a:p>
            <a:endParaRPr lang="en-US" dirty="0"/>
          </a:p>
        </p:txBody>
      </p:sp>
    </p:spTree>
    <p:extLst>
      <p:ext uri="{BB962C8B-B14F-4D97-AF65-F5344CB8AC3E}">
        <p14:creationId xmlns:p14="http://schemas.microsoft.com/office/powerpoint/2010/main" val="27892672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encrypted-tbn1.gstatic.com/images?q=tbn:ANd9GcStIqOg75YT_nL6xLKnwm87jrOXwk8o_O0dVJK8MJ7IYDWkKVF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9757"/>
            <a:ext cx="7010400" cy="649891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751333" y="1523999"/>
            <a:ext cx="2454585" cy="2514599"/>
          </a:xfrm>
          <a:prstGeom prst="rect">
            <a:avLst/>
          </a:prstGeom>
          <a:solidFill>
            <a:srgbClr val="99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751333" y="1614520"/>
            <a:ext cx="2513251" cy="2246769"/>
          </a:xfrm>
          <a:prstGeom prst="rect">
            <a:avLst/>
          </a:prstGeom>
          <a:noFill/>
        </p:spPr>
        <p:txBody>
          <a:bodyPr wrap="square" rtlCol="0">
            <a:spAutoFit/>
          </a:bodyPr>
          <a:lstStyle/>
          <a:p>
            <a:r>
              <a:rPr lang="en-US" sz="2000" dirty="0" smtClean="0"/>
              <a:t>Thank you for your feedback on my meeting. I am sorry you did not get to see the whole thing. Let’s talk more about this.</a:t>
            </a:r>
            <a:endParaRPr lang="en-US" sz="2000" dirty="0"/>
          </a:p>
        </p:txBody>
      </p:sp>
      <p:sp>
        <p:nvSpPr>
          <p:cNvPr id="6" name="Rectangle 5"/>
          <p:cNvSpPr/>
          <p:nvPr/>
        </p:nvSpPr>
        <p:spPr>
          <a:xfrm>
            <a:off x="3657600" y="4267200"/>
            <a:ext cx="2438400" cy="533400"/>
          </a:xfrm>
          <a:prstGeom prst="rect">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751332" y="4333845"/>
            <a:ext cx="2513251" cy="400110"/>
          </a:xfrm>
          <a:prstGeom prst="rect">
            <a:avLst/>
          </a:prstGeom>
          <a:noFill/>
        </p:spPr>
        <p:txBody>
          <a:bodyPr wrap="square" rtlCol="0">
            <a:spAutoFit/>
          </a:bodyPr>
          <a:lstStyle/>
          <a:p>
            <a:r>
              <a:rPr lang="en-US" sz="2000" dirty="0" smtClean="0"/>
              <a:t>Sure. I saw enough.</a:t>
            </a:r>
            <a:endParaRPr lang="en-US" sz="2000" dirty="0"/>
          </a:p>
        </p:txBody>
      </p:sp>
      <p:sp>
        <p:nvSpPr>
          <p:cNvPr id="7" name="Rectangle 6"/>
          <p:cNvSpPr/>
          <p:nvPr/>
        </p:nvSpPr>
        <p:spPr>
          <a:xfrm>
            <a:off x="3657600" y="4058436"/>
            <a:ext cx="2548318" cy="1889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239593530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you reading into this?</a:t>
            </a:r>
            <a:endParaRPr lang="en-US" dirty="0"/>
          </a:p>
        </p:txBody>
      </p:sp>
      <p:sp>
        <p:nvSpPr>
          <p:cNvPr id="3" name="Content Placeholder 2"/>
          <p:cNvSpPr>
            <a:spLocks noGrp="1"/>
          </p:cNvSpPr>
          <p:nvPr>
            <p:ph idx="1"/>
          </p:nvPr>
        </p:nvSpPr>
        <p:spPr/>
        <p:txBody>
          <a:bodyPr/>
          <a:lstStyle/>
          <a:p>
            <a:pPr marL="0" indent="0">
              <a:buNone/>
            </a:pPr>
            <a:r>
              <a:rPr lang="en-US" dirty="0"/>
              <a:t>The message at the top of the screen is yours.  </a:t>
            </a:r>
          </a:p>
          <a:p>
            <a:r>
              <a:rPr lang="en-US" b="1" dirty="0" smtClean="0"/>
              <a:t>Scenario </a:t>
            </a:r>
            <a:r>
              <a:rPr lang="en-US" b="1" dirty="0"/>
              <a:t>2:</a:t>
            </a:r>
            <a:r>
              <a:rPr lang="en-US" dirty="0"/>
              <a:t> You sent the same message to someone you know well and trust. The response on the bottom of the screen is from them. How do you feel?  </a:t>
            </a:r>
          </a:p>
          <a:p>
            <a:endParaRPr lang="en-US" dirty="0"/>
          </a:p>
        </p:txBody>
      </p:sp>
    </p:spTree>
    <p:extLst>
      <p:ext uri="{BB962C8B-B14F-4D97-AF65-F5344CB8AC3E}">
        <p14:creationId xmlns:p14="http://schemas.microsoft.com/office/powerpoint/2010/main" val="165860867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encrypted-tbn1.gstatic.com/images?q=tbn:ANd9GcStIqOg75YT_nL6xLKnwm87jrOXwk8o_O0dVJK8MJ7IYDWkKVF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9757"/>
            <a:ext cx="7010400" cy="649891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751333" y="1523999"/>
            <a:ext cx="2454585" cy="2514599"/>
          </a:xfrm>
          <a:prstGeom prst="rect">
            <a:avLst/>
          </a:prstGeom>
          <a:solidFill>
            <a:srgbClr val="99FF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751333" y="1614520"/>
            <a:ext cx="2513251" cy="2246769"/>
          </a:xfrm>
          <a:prstGeom prst="rect">
            <a:avLst/>
          </a:prstGeom>
          <a:noFill/>
        </p:spPr>
        <p:txBody>
          <a:bodyPr wrap="square" rtlCol="0">
            <a:spAutoFit/>
          </a:bodyPr>
          <a:lstStyle/>
          <a:p>
            <a:r>
              <a:rPr lang="en-US" sz="2000" dirty="0" smtClean="0"/>
              <a:t>Thank you for your feedback on my meeting. I am sorry you did not get to see the whole thing. Let’s talk more about this.</a:t>
            </a:r>
            <a:endParaRPr lang="en-US" sz="2000" dirty="0"/>
          </a:p>
        </p:txBody>
      </p:sp>
      <p:sp>
        <p:nvSpPr>
          <p:cNvPr id="6" name="Rectangle 5"/>
          <p:cNvSpPr/>
          <p:nvPr/>
        </p:nvSpPr>
        <p:spPr>
          <a:xfrm>
            <a:off x="3657600" y="4267200"/>
            <a:ext cx="2438400" cy="533400"/>
          </a:xfrm>
          <a:prstGeom prst="rect">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751332" y="4333845"/>
            <a:ext cx="2513251" cy="400110"/>
          </a:xfrm>
          <a:prstGeom prst="rect">
            <a:avLst/>
          </a:prstGeom>
          <a:noFill/>
        </p:spPr>
        <p:txBody>
          <a:bodyPr wrap="square" rtlCol="0">
            <a:spAutoFit/>
          </a:bodyPr>
          <a:lstStyle/>
          <a:p>
            <a:r>
              <a:rPr lang="en-US" sz="2000" dirty="0" smtClean="0"/>
              <a:t>Sure. I saw enough.</a:t>
            </a:r>
            <a:endParaRPr lang="en-US" sz="2000" dirty="0"/>
          </a:p>
        </p:txBody>
      </p:sp>
      <p:sp>
        <p:nvSpPr>
          <p:cNvPr id="7" name="Rectangle 6"/>
          <p:cNvSpPr/>
          <p:nvPr/>
        </p:nvSpPr>
        <p:spPr>
          <a:xfrm>
            <a:off x="3657600" y="4058436"/>
            <a:ext cx="2548318" cy="1889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10"/>
          <p:cNvSpPr>
            <a:spLocks noGrp="1"/>
          </p:cNvSpPr>
          <p:nvPr>
            <p:ph idx="1"/>
          </p:nvPr>
        </p:nvSpPr>
        <p:spPr/>
        <p:txBody>
          <a:bodyPr/>
          <a:lstStyle/>
          <a:p>
            <a:endParaRPr lang="en-US" dirty="0"/>
          </a:p>
        </p:txBody>
      </p:sp>
      <p:sp>
        <p:nvSpPr>
          <p:cNvPr id="2" name="Title 1"/>
          <p:cNvSpPr>
            <a:spLocks noGrp="1"/>
          </p:cNvSpPr>
          <p:nvPr>
            <p:ph type="title"/>
          </p:nvPr>
        </p:nvSpPr>
        <p:spPr/>
        <p:txBody>
          <a:bodyPr/>
          <a:lstStyle/>
          <a:p>
            <a:endParaRPr lang="en-US" dirty="0"/>
          </a:p>
        </p:txBody>
      </p:sp>
    </p:spTree>
    <p:extLst>
      <p:ext uri="{BB962C8B-B14F-4D97-AF65-F5344CB8AC3E}">
        <p14:creationId xmlns:p14="http://schemas.microsoft.com/office/powerpoint/2010/main" val="422380424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1524000" y="1134308"/>
          <a:ext cx="6553200" cy="5266491"/>
        </p:xfrm>
        <a:graphic>
          <a:graphicData uri="http://schemas.openxmlformats.org/drawingml/2006/table">
            <a:tbl>
              <a:tblPr/>
              <a:tblGrid>
                <a:gridCol w="613945">
                  <a:extLst>
                    <a:ext uri="{9D8B030D-6E8A-4147-A177-3AD203B41FA5}">
                      <a16:colId xmlns:a16="http://schemas.microsoft.com/office/drawing/2014/main" val="20000"/>
                    </a:ext>
                  </a:extLst>
                </a:gridCol>
                <a:gridCol w="2001996">
                  <a:extLst>
                    <a:ext uri="{9D8B030D-6E8A-4147-A177-3AD203B41FA5}">
                      <a16:colId xmlns:a16="http://schemas.microsoft.com/office/drawing/2014/main" val="20001"/>
                    </a:ext>
                  </a:extLst>
                </a:gridCol>
                <a:gridCol w="213547">
                  <a:extLst>
                    <a:ext uri="{9D8B030D-6E8A-4147-A177-3AD203B41FA5}">
                      <a16:colId xmlns:a16="http://schemas.microsoft.com/office/drawing/2014/main" val="20002"/>
                    </a:ext>
                  </a:extLst>
                </a:gridCol>
                <a:gridCol w="3723712">
                  <a:extLst>
                    <a:ext uri="{9D8B030D-6E8A-4147-A177-3AD203B41FA5}">
                      <a16:colId xmlns:a16="http://schemas.microsoft.com/office/drawing/2014/main" val="20003"/>
                    </a:ext>
                  </a:extLst>
                </a:gridCol>
              </a:tblGrid>
              <a:tr h="789705">
                <a:tc>
                  <a:txBody>
                    <a:bodyPr/>
                    <a:lstStyle/>
                    <a:p>
                      <a:pPr marL="0" marR="0">
                        <a:spcBef>
                          <a:spcPts val="0"/>
                        </a:spcBef>
                        <a:spcAft>
                          <a:spcPts val="0"/>
                        </a:spcAft>
                        <a:tabLst>
                          <a:tab pos="228600" algn="l"/>
                          <a:tab pos="457200" algn="l"/>
                          <a:tab pos="5943600" algn="r"/>
                        </a:tabLst>
                      </a:pPr>
                      <a:endParaRPr lang="en-US" sz="1300" dirty="0">
                        <a:latin typeface="Rockwell Light"/>
                        <a:ea typeface="Times New Roman"/>
                        <a:cs typeface="Times New Roman"/>
                      </a:endParaRPr>
                    </a:p>
                  </a:txBody>
                  <a:tcPr marL="62204" marR="62204"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800"/>
                        </a:spcBef>
                        <a:spcAft>
                          <a:spcPts val="0"/>
                        </a:spcAft>
                        <a:tabLst>
                          <a:tab pos="228600" algn="l"/>
                          <a:tab pos="457200" algn="l"/>
                          <a:tab pos="5943600" algn="r"/>
                        </a:tabLst>
                      </a:pPr>
                      <a:r>
                        <a:rPr lang="en-US" sz="1300" dirty="0" smtClean="0">
                          <a:latin typeface="Rockwell"/>
                          <a:ea typeface="Times New Roman"/>
                          <a:cs typeface="Times New Roman"/>
                        </a:rPr>
                        <a:t>Take </a:t>
                      </a:r>
                      <a:r>
                        <a:rPr lang="en-US" sz="1300" dirty="0">
                          <a:latin typeface="Rockwell"/>
                          <a:ea typeface="Times New Roman"/>
                          <a:cs typeface="Times New Roman"/>
                        </a:rPr>
                        <a:t>action</a:t>
                      </a:r>
                      <a:endParaRPr lang="en-US" sz="1000" dirty="0">
                        <a:latin typeface="Arial"/>
                        <a:ea typeface="Times New Roman"/>
                        <a:cs typeface="Times New Roman"/>
                      </a:endParaRPr>
                    </a:p>
                  </a:txBody>
                  <a:tcPr marL="62204" marR="62204"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a:noFill/>
                    </a:lnT>
                    <a:lnB w="85725" cap="flat" cmpd="dbl" algn="ctr">
                      <a:solidFill>
                        <a:srgbClr val="000000"/>
                      </a:solidFill>
                      <a:prstDash val="solid"/>
                      <a:round/>
                      <a:headEnd type="none" w="med" len="med"/>
                      <a:tailEnd type="none" w="med" len="med"/>
                    </a:lnB>
                  </a:tcPr>
                </a:tc>
                <a:tc>
                  <a:txBody>
                    <a:bodyPr/>
                    <a:lstStyle/>
                    <a:p>
                      <a:pPr marL="0" marR="0">
                        <a:spcBef>
                          <a:spcPts val="600"/>
                        </a:spcBef>
                        <a:spcAft>
                          <a:spcPts val="600"/>
                        </a:spcAft>
                        <a:tabLst>
                          <a:tab pos="228600" algn="l"/>
                          <a:tab pos="457200" algn="l"/>
                          <a:tab pos="5943600" algn="r"/>
                        </a:tabLst>
                      </a:pPr>
                      <a:endParaRPr lang="en-US" sz="1300">
                        <a:latin typeface="Rockwell Light"/>
                        <a:ea typeface="Times New Roman"/>
                        <a:cs typeface="Times New Roman"/>
                      </a:endParaRPr>
                    </a:p>
                  </a:txBody>
                  <a:tcPr marL="62204" marR="62204"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400"/>
                        </a:spcBef>
                        <a:spcAft>
                          <a:spcPts val="400"/>
                        </a:spcAft>
                        <a:tabLst>
                          <a:tab pos="228600" algn="l"/>
                          <a:tab pos="457200" algn="l"/>
                          <a:tab pos="5943600" algn="r"/>
                        </a:tabLst>
                      </a:pPr>
                      <a:r>
                        <a:rPr lang="en-US" sz="1000" dirty="0" smtClean="0">
                          <a:latin typeface="Rockwell Light"/>
                          <a:ea typeface="Times New Roman"/>
                          <a:cs typeface="Times New Roman"/>
                        </a:rPr>
                        <a:t>We </a:t>
                      </a:r>
                      <a:r>
                        <a:rPr lang="en-US" sz="1000" dirty="0">
                          <a:latin typeface="Rockwell Light"/>
                          <a:ea typeface="Times New Roman"/>
                          <a:cs typeface="Times New Roman"/>
                        </a:rPr>
                        <a:t>make decisions and take actions based on the rapid, unconscious reasoning process that just occurred. Our actions are visible to others — our reasoning behind them is not.</a:t>
                      </a:r>
                      <a:endParaRPr lang="en-US" sz="1000" dirty="0">
                        <a:latin typeface="Arial"/>
                        <a:ea typeface="Times New Roman"/>
                        <a:cs typeface="Times New Roman"/>
                      </a:endParaRPr>
                    </a:p>
                  </a:txBody>
                  <a:tcPr marL="62204" marR="62204" marT="0" marB="0" anchor="ctr">
                    <a:lnL>
                      <a:noFill/>
                    </a:lnL>
                    <a:lnR>
                      <a:noFill/>
                    </a:lnR>
                    <a:lnT>
                      <a:noFill/>
                    </a:lnT>
                    <a:lnB>
                      <a:noFill/>
                    </a:lnB>
                  </a:tcPr>
                </a:tc>
                <a:extLst>
                  <a:ext uri="{0D108BD9-81ED-4DB2-BD59-A6C34878D82A}">
                    <a16:rowId xmlns:a16="http://schemas.microsoft.com/office/drawing/2014/main" val="10000"/>
                  </a:ext>
                </a:extLst>
              </a:tr>
              <a:tr h="746131">
                <a:tc>
                  <a:txBody>
                    <a:bodyPr/>
                    <a:lstStyle/>
                    <a:p>
                      <a:pPr marL="0" marR="0">
                        <a:spcBef>
                          <a:spcPts val="0"/>
                        </a:spcBef>
                        <a:spcAft>
                          <a:spcPts val="0"/>
                        </a:spcAft>
                        <a:tabLst>
                          <a:tab pos="228600" algn="l"/>
                          <a:tab pos="457200" algn="l"/>
                          <a:tab pos="5943600" algn="r"/>
                        </a:tabLst>
                      </a:pPr>
                      <a:endParaRPr lang="en-US" sz="1300">
                        <a:latin typeface="Rockwell Light"/>
                        <a:ea typeface="Times New Roman"/>
                        <a:cs typeface="Times New Roman"/>
                      </a:endParaRPr>
                    </a:p>
                  </a:txBody>
                  <a:tcPr marL="62204" marR="62204"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smtClean="0">
                          <a:latin typeface="Rockwell"/>
                          <a:ea typeface="Times New Roman"/>
                          <a:cs typeface="Times New Roman"/>
                        </a:rPr>
                        <a:t>Adopt </a:t>
                      </a:r>
                      <a:r>
                        <a:rPr lang="en-US" sz="1300" dirty="0">
                          <a:latin typeface="Rockwell"/>
                          <a:ea typeface="Times New Roman"/>
                          <a:cs typeface="Times New Roman"/>
                        </a:rPr>
                        <a:t>or support beliefs</a:t>
                      </a:r>
                      <a:endParaRPr lang="en-US" sz="1000" dirty="0">
                        <a:latin typeface="Arial"/>
                        <a:ea typeface="Times New Roman"/>
                        <a:cs typeface="Times New Roman"/>
                      </a:endParaRPr>
                    </a:p>
                  </a:txBody>
                  <a:tcPr marL="62204" marR="62204"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tcPr>
                </a:tc>
                <a:tc>
                  <a:txBody>
                    <a:bodyPr/>
                    <a:lstStyle/>
                    <a:p>
                      <a:pPr marL="0" marR="0">
                        <a:spcBef>
                          <a:spcPts val="600"/>
                        </a:spcBef>
                        <a:spcAft>
                          <a:spcPts val="600"/>
                        </a:spcAft>
                        <a:tabLst>
                          <a:tab pos="228600" algn="l"/>
                          <a:tab pos="457200" algn="l"/>
                          <a:tab pos="5943600" algn="r"/>
                        </a:tabLst>
                      </a:pPr>
                      <a:endParaRPr lang="en-US" sz="1300">
                        <a:latin typeface="Rockwell Light"/>
                        <a:ea typeface="Times New Roman"/>
                        <a:cs typeface="Times New Roman"/>
                      </a:endParaRPr>
                    </a:p>
                  </a:txBody>
                  <a:tcPr marL="62204" marR="62204"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400"/>
                        </a:spcBef>
                        <a:spcAft>
                          <a:spcPts val="400"/>
                        </a:spcAft>
                        <a:tabLst>
                          <a:tab pos="228600" algn="l"/>
                          <a:tab pos="457200" algn="l"/>
                          <a:tab pos="5943600" algn="r"/>
                        </a:tabLst>
                      </a:pPr>
                      <a:r>
                        <a:rPr lang="en-US" sz="1000" dirty="0" smtClean="0">
                          <a:latin typeface="Rockwell Light"/>
                          <a:ea typeface="Times New Roman"/>
                          <a:cs typeface="Times New Roman"/>
                        </a:rPr>
                        <a:t>We </a:t>
                      </a:r>
                      <a:r>
                        <a:rPr lang="en-US" sz="1000" dirty="0">
                          <a:latin typeface="Rockwell Light"/>
                          <a:ea typeface="Times New Roman"/>
                          <a:cs typeface="Times New Roman"/>
                        </a:rPr>
                        <a:t>adopt beliefs based on our generalizations. These beliefs influence </a:t>
                      </a:r>
                      <a:r>
                        <a:rPr lang="en-US" sz="1000" dirty="0" err="1" smtClean="0">
                          <a:latin typeface="Rockwell Light"/>
                          <a:ea typeface="Times New Roman"/>
                          <a:cs typeface="Times New Roman"/>
                        </a:rPr>
                        <a:t>influence</a:t>
                      </a:r>
                      <a:r>
                        <a:rPr lang="en-US" sz="1000" baseline="0" dirty="0" smtClean="0">
                          <a:latin typeface="Rockwell Light"/>
                          <a:ea typeface="Times New Roman"/>
                          <a:cs typeface="Times New Roman"/>
                        </a:rPr>
                        <a:t> </a:t>
                      </a:r>
                      <a:r>
                        <a:rPr lang="en-US" sz="1000" dirty="0" smtClean="0">
                          <a:latin typeface="Rockwell Light"/>
                          <a:ea typeface="Times New Roman"/>
                          <a:cs typeface="Times New Roman"/>
                        </a:rPr>
                        <a:t>the </a:t>
                      </a:r>
                      <a:r>
                        <a:rPr lang="en-US" sz="1000" dirty="0">
                          <a:latin typeface="Rockwell Light"/>
                          <a:ea typeface="Times New Roman"/>
                          <a:cs typeface="Times New Roman"/>
                        </a:rPr>
                        <a:t>data we select. We tend to select data to support our beliefs and ignore other data.</a:t>
                      </a:r>
                      <a:endParaRPr lang="en-US" sz="1000" dirty="0">
                        <a:latin typeface="Arial"/>
                        <a:ea typeface="Times New Roman"/>
                        <a:cs typeface="Times New Roman"/>
                      </a:endParaRPr>
                    </a:p>
                  </a:txBody>
                  <a:tcPr marL="62204" marR="62204" marT="0" marB="0" anchor="ctr">
                    <a:lnL>
                      <a:noFill/>
                    </a:lnL>
                    <a:lnR>
                      <a:noFill/>
                    </a:lnR>
                    <a:lnT>
                      <a:noFill/>
                    </a:lnT>
                    <a:lnB>
                      <a:noFill/>
                    </a:lnB>
                  </a:tcPr>
                </a:tc>
                <a:extLst>
                  <a:ext uri="{0D108BD9-81ED-4DB2-BD59-A6C34878D82A}">
                    <a16:rowId xmlns:a16="http://schemas.microsoft.com/office/drawing/2014/main" val="10001"/>
                  </a:ext>
                </a:extLst>
              </a:tr>
              <a:tr h="746131">
                <a:tc>
                  <a:txBody>
                    <a:bodyPr/>
                    <a:lstStyle/>
                    <a:p>
                      <a:pPr marL="0" marR="0">
                        <a:spcBef>
                          <a:spcPts val="0"/>
                        </a:spcBef>
                        <a:spcAft>
                          <a:spcPts val="0"/>
                        </a:spcAft>
                        <a:tabLst>
                          <a:tab pos="228600" algn="l"/>
                          <a:tab pos="457200" algn="l"/>
                          <a:tab pos="5943600" algn="r"/>
                        </a:tabLst>
                      </a:pPr>
                      <a:endParaRPr lang="en-US" sz="1300">
                        <a:latin typeface="Rockwell Light"/>
                        <a:ea typeface="Times New Roman"/>
                        <a:cs typeface="Times New Roman"/>
                      </a:endParaRPr>
                    </a:p>
                  </a:txBody>
                  <a:tcPr marL="62204" marR="62204"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smtClean="0">
                          <a:latin typeface="Rockwell"/>
                          <a:ea typeface="Times New Roman"/>
                          <a:cs typeface="Times New Roman"/>
                        </a:rPr>
                        <a:t>Make </a:t>
                      </a:r>
                      <a:r>
                        <a:rPr lang="en-US" sz="1300" dirty="0">
                          <a:latin typeface="Rockwell"/>
                          <a:ea typeface="Times New Roman"/>
                          <a:cs typeface="Times New Roman"/>
                        </a:rPr>
                        <a:t>generalizations</a:t>
                      </a:r>
                      <a:endParaRPr lang="en-US" sz="1000" dirty="0">
                        <a:latin typeface="Arial"/>
                        <a:ea typeface="Times New Roman"/>
                        <a:cs typeface="Times New Roman"/>
                      </a:endParaRPr>
                    </a:p>
                  </a:txBody>
                  <a:tcPr marL="62204" marR="62204"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tcPr>
                </a:tc>
                <a:tc>
                  <a:txBody>
                    <a:bodyPr/>
                    <a:lstStyle/>
                    <a:p>
                      <a:pPr marL="0" marR="0">
                        <a:spcBef>
                          <a:spcPts val="1200"/>
                        </a:spcBef>
                        <a:spcAft>
                          <a:spcPts val="1200"/>
                        </a:spcAft>
                        <a:tabLst>
                          <a:tab pos="228600" algn="l"/>
                          <a:tab pos="457200" algn="l"/>
                          <a:tab pos="5943600" algn="r"/>
                        </a:tabLst>
                      </a:pPr>
                      <a:endParaRPr lang="en-US" sz="1300">
                        <a:latin typeface="Rockwell Light"/>
                        <a:ea typeface="Times New Roman"/>
                        <a:cs typeface="Times New Roman"/>
                      </a:endParaRPr>
                    </a:p>
                  </a:txBody>
                  <a:tcPr marL="62204" marR="62204"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1000"/>
                        </a:spcBef>
                        <a:spcAft>
                          <a:spcPts val="1000"/>
                        </a:spcAft>
                        <a:tabLst>
                          <a:tab pos="228600" algn="l"/>
                          <a:tab pos="457200" algn="l"/>
                          <a:tab pos="5943600" algn="r"/>
                        </a:tabLst>
                      </a:pPr>
                      <a:r>
                        <a:rPr lang="en-US" sz="1000" dirty="0" smtClean="0">
                          <a:latin typeface="Rockwell Light"/>
                          <a:ea typeface="Times New Roman"/>
                          <a:cs typeface="Times New Roman"/>
                        </a:rPr>
                        <a:t>We </a:t>
                      </a:r>
                      <a:r>
                        <a:rPr lang="en-US" sz="1000" dirty="0">
                          <a:latin typeface="Rockwell Light"/>
                          <a:ea typeface="Times New Roman"/>
                          <a:cs typeface="Times New Roman"/>
                        </a:rPr>
                        <a:t>make </a:t>
                      </a:r>
                      <a:r>
                        <a:rPr lang="en-US" sz="1000" dirty="0" smtClean="0">
                          <a:latin typeface="Rockwell Light"/>
                          <a:ea typeface="Times New Roman"/>
                          <a:cs typeface="Times New Roman"/>
                        </a:rPr>
                        <a:t>generalizations </a:t>
                      </a:r>
                      <a:r>
                        <a:rPr lang="en-US" sz="1000" dirty="0">
                          <a:latin typeface="Rockwell Light"/>
                          <a:ea typeface="Times New Roman"/>
                          <a:cs typeface="Times New Roman"/>
                        </a:rPr>
                        <a:t>about things we have not directly observed based on our conclusions about the person or event.</a:t>
                      </a:r>
                      <a:endParaRPr lang="en-US" sz="1000" dirty="0">
                        <a:latin typeface="Arial"/>
                        <a:ea typeface="Times New Roman"/>
                        <a:cs typeface="Times New Roman"/>
                      </a:endParaRPr>
                    </a:p>
                  </a:txBody>
                  <a:tcPr marL="62204" marR="62204" marT="0" marB="0" anchor="ctr">
                    <a:lnL>
                      <a:noFill/>
                    </a:lnL>
                    <a:lnR>
                      <a:noFill/>
                    </a:lnR>
                    <a:lnT>
                      <a:noFill/>
                    </a:lnT>
                    <a:lnB>
                      <a:noFill/>
                    </a:lnB>
                  </a:tcPr>
                </a:tc>
                <a:extLst>
                  <a:ext uri="{0D108BD9-81ED-4DB2-BD59-A6C34878D82A}">
                    <a16:rowId xmlns:a16="http://schemas.microsoft.com/office/drawing/2014/main" val="10002"/>
                  </a:ext>
                </a:extLst>
              </a:tr>
              <a:tr h="746131">
                <a:tc>
                  <a:txBody>
                    <a:bodyPr/>
                    <a:lstStyle/>
                    <a:p>
                      <a:pPr marL="0" marR="0">
                        <a:spcBef>
                          <a:spcPts val="0"/>
                        </a:spcBef>
                        <a:spcAft>
                          <a:spcPts val="0"/>
                        </a:spcAft>
                        <a:tabLst>
                          <a:tab pos="228600" algn="l"/>
                          <a:tab pos="457200" algn="l"/>
                          <a:tab pos="5943600" algn="r"/>
                        </a:tabLst>
                      </a:pPr>
                      <a:endParaRPr lang="en-US" sz="1300">
                        <a:latin typeface="Rockwell Light"/>
                        <a:ea typeface="Times New Roman"/>
                        <a:cs typeface="Times New Roman"/>
                      </a:endParaRPr>
                    </a:p>
                  </a:txBody>
                  <a:tcPr marL="62204" marR="62204"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smtClean="0">
                          <a:latin typeface="Rockwell"/>
                          <a:ea typeface="Times New Roman"/>
                          <a:cs typeface="Times New Roman"/>
                        </a:rPr>
                        <a:t>Draw </a:t>
                      </a:r>
                      <a:r>
                        <a:rPr lang="en-US" sz="1300" dirty="0">
                          <a:latin typeface="Rockwell"/>
                          <a:ea typeface="Times New Roman"/>
                          <a:cs typeface="Times New Roman"/>
                        </a:rPr>
                        <a:t>conclusions</a:t>
                      </a:r>
                      <a:endParaRPr lang="en-US" sz="1000" dirty="0">
                        <a:latin typeface="Arial"/>
                        <a:ea typeface="Times New Roman"/>
                        <a:cs typeface="Times New Roman"/>
                      </a:endParaRPr>
                    </a:p>
                  </a:txBody>
                  <a:tcPr marL="62204" marR="62204"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tcPr>
                </a:tc>
                <a:tc>
                  <a:txBody>
                    <a:bodyPr/>
                    <a:lstStyle/>
                    <a:p>
                      <a:pPr marL="0" marR="0">
                        <a:spcBef>
                          <a:spcPts val="1200"/>
                        </a:spcBef>
                        <a:spcAft>
                          <a:spcPts val="1200"/>
                        </a:spcAft>
                        <a:tabLst>
                          <a:tab pos="228600" algn="l"/>
                          <a:tab pos="457200" algn="l"/>
                          <a:tab pos="5943600" algn="r"/>
                        </a:tabLst>
                      </a:pPr>
                      <a:endParaRPr lang="en-US" sz="1300">
                        <a:latin typeface="Rockwell Light"/>
                        <a:ea typeface="Times New Roman"/>
                        <a:cs typeface="Times New Roman"/>
                      </a:endParaRPr>
                    </a:p>
                  </a:txBody>
                  <a:tcPr marL="62204" marR="62204"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1000"/>
                        </a:spcBef>
                        <a:spcAft>
                          <a:spcPts val="1000"/>
                        </a:spcAft>
                        <a:tabLst>
                          <a:tab pos="228600" algn="l"/>
                          <a:tab pos="457200" algn="l"/>
                          <a:tab pos="5943600" algn="r"/>
                        </a:tabLst>
                      </a:pPr>
                      <a:r>
                        <a:rPr lang="en-US" sz="1000" dirty="0" smtClean="0">
                          <a:latin typeface="Rockwell Light"/>
                          <a:ea typeface="Times New Roman"/>
                          <a:cs typeface="Times New Roman"/>
                        </a:rPr>
                        <a:t>We </a:t>
                      </a:r>
                      <a:r>
                        <a:rPr lang="en-US" sz="1000" dirty="0">
                          <a:latin typeface="Rockwell Light"/>
                          <a:ea typeface="Times New Roman"/>
                          <a:cs typeface="Times New Roman"/>
                        </a:rPr>
                        <a:t>reach conclusions based on the meanings we have added.</a:t>
                      </a:r>
                      <a:br>
                        <a:rPr lang="en-US" sz="1000" dirty="0">
                          <a:latin typeface="Rockwell Light"/>
                          <a:ea typeface="Times New Roman"/>
                          <a:cs typeface="Times New Roman"/>
                        </a:rPr>
                      </a:br>
                      <a:endParaRPr lang="en-US" sz="1000" dirty="0">
                        <a:latin typeface="Arial"/>
                        <a:ea typeface="Times New Roman"/>
                        <a:cs typeface="Times New Roman"/>
                      </a:endParaRPr>
                    </a:p>
                  </a:txBody>
                  <a:tcPr marL="62204" marR="62204" marT="0" marB="0" anchor="ctr">
                    <a:lnL>
                      <a:noFill/>
                    </a:lnL>
                    <a:lnR>
                      <a:noFill/>
                    </a:lnR>
                    <a:lnT>
                      <a:noFill/>
                    </a:lnT>
                    <a:lnB>
                      <a:noFill/>
                    </a:lnB>
                  </a:tcPr>
                </a:tc>
                <a:extLst>
                  <a:ext uri="{0D108BD9-81ED-4DB2-BD59-A6C34878D82A}">
                    <a16:rowId xmlns:a16="http://schemas.microsoft.com/office/drawing/2014/main" val="10003"/>
                  </a:ext>
                </a:extLst>
              </a:tr>
              <a:tr h="746131">
                <a:tc>
                  <a:txBody>
                    <a:bodyPr/>
                    <a:lstStyle/>
                    <a:p>
                      <a:pPr marL="0" marR="0">
                        <a:spcBef>
                          <a:spcPts val="0"/>
                        </a:spcBef>
                        <a:spcAft>
                          <a:spcPts val="0"/>
                        </a:spcAft>
                        <a:tabLst>
                          <a:tab pos="228600" algn="l"/>
                          <a:tab pos="457200" algn="l"/>
                          <a:tab pos="5943600" algn="r"/>
                        </a:tabLst>
                      </a:pPr>
                      <a:endParaRPr lang="en-US" sz="1300">
                        <a:latin typeface="Rockwell Light"/>
                        <a:ea typeface="Times New Roman"/>
                        <a:cs typeface="Times New Roman"/>
                      </a:endParaRPr>
                    </a:p>
                  </a:txBody>
                  <a:tcPr marL="62204" marR="62204"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smtClean="0">
                          <a:latin typeface="Rockwell"/>
                          <a:ea typeface="Times New Roman"/>
                          <a:cs typeface="Times New Roman"/>
                        </a:rPr>
                        <a:t>Add </a:t>
                      </a:r>
                      <a:r>
                        <a:rPr lang="en-US" sz="1300" dirty="0">
                          <a:latin typeface="Rockwell"/>
                          <a:ea typeface="Times New Roman"/>
                          <a:cs typeface="Times New Roman"/>
                        </a:rPr>
                        <a:t>meaning</a:t>
                      </a:r>
                      <a:endParaRPr lang="en-US" sz="1000" dirty="0">
                        <a:latin typeface="Arial"/>
                        <a:ea typeface="Times New Roman"/>
                        <a:cs typeface="Times New Roman"/>
                      </a:endParaRPr>
                    </a:p>
                  </a:txBody>
                  <a:tcPr marL="62204" marR="62204"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tcPr>
                </a:tc>
                <a:tc>
                  <a:txBody>
                    <a:bodyPr/>
                    <a:lstStyle/>
                    <a:p>
                      <a:pPr marL="0" marR="0">
                        <a:spcBef>
                          <a:spcPts val="1200"/>
                        </a:spcBef>
                        <a:spcAft>
                          <a:spcPts val="1200"/>
                        </a:spcAft>
                        <a:tabLst>
                          <a:tab pos="228600" algn="l"/>
                          <a:tab pos="457200" algn="l"/>
                          <a:tab pos="5943600" algn="r"/>
                        </a:tabLst>
                      </a:pPr>
                      <a:endParaRPr lang="en-US" sz="1300">
                        <a:latin typeface="Rockwell Light"/>
                        <a:ea typeface="Times New Roman"/>
                        <a:cs typeface="Times New Roman"/>
                      </a:endParaRPr>
                    </a:p>
                  </a:txBody>
                  <a:tcPr marL="62204" marR="62204"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1000"/>
                        </a:spcBef>
                        <a:spcAft>
                          <a:spcPts val="1000"/>
                        </a:spcAft>
                        <a:tabLst>
                          <a:tab pos="228600" algn="l"/>
                          <a:tab pos="457200" algn="l"/>
                          <a:tab pos="5943600" algn="r"/>
                        </a:tabLst>
                      </a:pPr>
                      <a:r>
                        <a:rPr lang="en-US" sz="1000" dirty="0" smtClean="0">
                          <a:latin typeface="Rockwell Light"/>
                          <a:ea typeface="Times New Roman"/>
                          <a:cs typeface="Times New Roman"/>
                        </a:rPr>
                        <a:t>We </a:t>
                      </a:r>
                      <a:r>
                        <a:rPr lang="en-US" sz="1000" dirty="0">
                          <a:latin typeface="Rockwell Light"/>
                          <a:ea typeface="Times New Roman"/>
                          <a:cs typeface="Times New Roman"/>
                        </a:rPr>
                        <a:t>attach meaning to the data we have selected based on our cultural and personal history.</a:t>
                      </a:r>
                      <a:endParaRPr lang="en-US" sz="1000" dirty="0">
                        <a:latin typeface="Arial"/>
                        <a:ea typeface="Times New Roman"/>
                        <a:cs typeface="Times New Roman"/>
                      </a:endParaRPr>
                    </a:p>
                  </a:txBody>
                  <a:tcPr marL="62204" marR="62204" marT="0" marB="0" anchor="ctr">
                    <a:lnL>
                      <a:noFill/>
                    </a:lnL>
                    <a:lnR>
                      <a:noFill/>
                    </a:lnR>
                    <a:lnT>
                      <a:noFill/>
                    </a:lnT>
                    <a:lnB>
                      <a:noFill/>
                    </a:lnB>
                  </a:tcPr>
                </a:tc>
                <a:extLst>
                  <a:ext uri="{0D108BD9-81ED-4DB2-BD59-A6C34878D82A}">
                    <a16:rowId xmlns:a16="http://schemas.microsoft.com/office/drawing/2014/main" val="10004"/>
                  </a:ext>
                </a:extLst>
              </a:tr>
              <a:tr h="746131">
                <a:tc>
                  <a:txBody>
                    <a:bodyPr/>
                    <a:lstStyle/>
                    <a:p>
                      <a:pPr marL="0" marR="0">
                        <a:spcBef>
                          <a:spcPts val="0"/>
                        </a:spcBef>
                        <a:spcAft>
                          <a:spcPts val="0"/>
                        </a:spcAft>
                        <a:tabLst>
                          <a:tab pos="228600" algn="l"/>
                          <a:tab pos="457200" algn="l"/>
                          <a:tab pos="5943600" algn="r"/>
                        </a:tabLst>
                      </a:pPr>
                      <a:endParaRPr lang="en-US" sz="1300">
                        <a:latin typeface="Rockwell Light"/>
                        <a:ea typeface="Times New Roman"/>
                        <a:cs typeface="Times New Roman"/>
                      </a:endParaRPr>
                    </a:p>
                  </a:txBody>
                  <a:tcPr marL="62204" marR="62204"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smtClean="0">
                          <a:latin typeface="Rockwell"/>
                          <a:ea typeface="Times New Roman"/>
                          <a:cs typeface="Times New Roman"/>
                        </a:rPr>
                        <a:t>Select </a:t>
                      </a:r>
                      <a:r>
                        <a:rPr lang="en-US" sz="1300" dirty="0">
                          <a:latin typeface="Rockwell"/>
                          <a:ea typeface="Times New Roman"/>
                          <a:cs typeface="Times New Roman"/>
                        </a:rPr>
                        <a:t>data</a:t>
                      </a:r>
                      <a:endParaRPr lang="en-US" sz="1000" dirty="0">
                        <a:latin typeface="Arial"/>
                        <a:ea typeface="Times New Roman"/>
                        <a:cs typeface="Times New Roman"/>
                      </a:endParaRPr>
                    </a:p>
                  </a:txBody>
                  <a:tcPr marL="62204" marR="62204"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w="85725" cap="flat" cmpd="dbl" algn="ctr">
                      <a:solidFill>
                        <a:srgbClr val="000000"/>
                      </a:solidFill>
                      <a:prstDash val="solid"/>
                      <a:round/>
                      <a:headEnd type="none" w="med" len="med"/>
                      <a:tailEnd type="none" w="med" len="med"/>
                    </a:lnB>
                  </a:tcPr>
                </a:tc>
                <a:tc>
                  <a:txBody>
                    <a:bodyPr/>
                    <a:lstStyle/>
                    <a:p>
                      <a:pPr marL="0" marR="0">
                        <a:spcBef>
                          <a:spcPts val="1200"/>
                        </a:spcBef>
                        <a:spcAft>
                          <a:spcPts val="1200"/>
                        </a:spcAft>
                        <a:tabLst>
                          <a:tab pos="228600" algn="l"/>
                          <a:tab pos="457200" algn="l"/>
                          <a:tab pos="5943600" algn="r"/>
                        </a:tabLst>
                      </a:pPr>
                      <a:endParaRPr lang="en-US" sz="1300">
                        <a:latin typeface="Rockwell Light"/>
                        <a:ea typeface="Times New Roman"/>
                        <a:cs typeface="Times New Roman"/>
                      </a:endParaRPr>
                    </a:p>
                  </a:txBody>
                  <a:tcPr marL="62204" marR="62204"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1000"/>
                        </a:spcBef>
                        <a:spcAft>
                          <a:spcPts val="1000"/>
                        </a:spcAft>
                        <a:tabLst>
                          <a:tab pos="228600" algn="l"/>
                          <a:tab pos="457200" algn="l"/>
                          <a:tab pos="5943600" algn="r"/>
                        </a:tabLst>
                      </a:pPr>
                      <a:r>
                        <a:rPr lang="en-US" sz="1000" dirty="0" smtClean="0">
                          <a:latin typeface="Rockwell Light"/>
                          <a:ea typeface="Times New Roman"/>
                          <a:cs typeface="Times New Roman"/>
                        </a:rPr>
                        <a:t>We </a:t>
                      </a:r>
                      <a:r>
                        <a:rPr lang="en-US" sz="1000" dirty="0">
                          <a:latin typeface="Rockwell Light"/>
                          <a:ea typeface="Times New Roman"/>
                          <a:cs typeface="Times New Roman"/>
                        </a:rPr>
                        <a:t>selectively acknowledge only certain data. This selection is influenced by our belief systems.</a:t>
                      </a:r>
                      <a:endParaRPr lang="en-US" sz="1000" dirty="0">
                        <a:latin typeface="Arial"/>
                        <a:ea typeface="Times New Roman"/>
                        <a:cs typeface="Times New Roman"/>
                      </a:endParaRPr>
                    </a:p>
                  </a:txBody>
                  <a:tcPr marL="62204" marR="62204" marT="0" marB="0" anchor="ctr">
                    <a:lnL>
                      <a:noFill/>
                    </a:lnL>
                    <a:lnR>
                      <a:noFill/>
                    </a:lnR>
                    <a:lnT>
                      <a:noFill/>
                    </a:lnT>
                    <a:lnB>
                      <a:noFill/>
                    </a:lnB>
                  </a:tcPr>
                </a:tc>
                <a:extLst>
                  <a:ext uri="{0D108BD9-81ED-4DB2-BD59-A6C34878D82A}">
                    <a16:rowId xmlns:a16="http://schemas.microsoft.com/office/drawing/2014/main" val="10005"/>
                  </a:ext>
                </a:extLst>
              </a:tr>
              <a:tr h="746131">
                <a:tc>
                  <a:txBody>
                    <a:bodyPr/>
                    <a:lstStyle/>
                    <a:p>
                      <a:pPr marL="0" marR="0">
                        <a:spcBef>
                          <a:spcPts val="0"/>
                        </a:spcBef>
                        <a:spcAft>
                          <a:spcPts val="0"/>
                        </a:spcAft>
                        <a:tabLst>
                          <a:tab pos="228600" algn="l"/>
                          <a:tab pos="457200" algn="l"/>
                          <a:tab pos="5943600" algn="r"/>
                        </a:tabLst>
                      </a:pPr>
                      <a:endParaRPr lang="en-US" sz="1300" dirty="0">
                        <a:latin typeface="Rockwell Light"/>
                        <a:ea typeface="Times New Roman"/>
                        <a:cs typeface="Times New Roman"/>
                      </a:endParaRPr>
                    </a:p>
                  </a:txBody>
                  <a:tcPr marL="62204" marR="62204" marT="0" marB="0">
                    <a:lnL>
                      <a:noFill/>
                    </a:lnL>
                    <a:lnR w="85725" cap="flat" cmpd="dbl" algn="ctr">
                      <a:solidFill>
                        <a:srgbClr val="000000"/>
                      </a:solidFill>
                      <a:prstDash val="solid"/>
                      <a:round/>
                      <a:headEnd type="none" w="med" len="med"/>
                      <a:tailEnd type="none" w="med" len="med"/>
                    </a:lnR>
                    <a:lnT>
                      <a:noFill/>
                    </a:lnT>
                    <a:lnB>
                      <a:noFill/>
                    </a:lnB>
                  </a:tcPr>
                </a:tc>
                <a:tc>
                  <a:txBody>
                    <a:bodyPr/>
                    <a:lstStyle/>
                    <a:p>
                      <a:pPr marL="0" marR="0" algn="ctr">
                        <a:spcBef>
                          <a:spcPts val="1200"/>
                        </a:spcBef>
                        <a:spcAft>
                          <a:spcPts val="0"/>
                        </a:spcAft>
                        <a:tabLst>
                          <a:tab pos="228600" algn="l"/>
                          <a:tab pos="457200" algn="l"/>
                          <a:tab pos="5943600" algn="r"/>
                        </a:tabLst>
                      </a:pPr>
                      <a:r>
                        <a:rPr lang="en-US" sz="1300" dirty="0" smtClean="0">
                          <a:latin typeface="Rockwell"/>
                          <a:ea typeface="Times New Roman"/>
                          <a:cs typeface="Times New Roman"/>
                        </a:rPr>
                        <a:t>Observe </a:t>
                      </a:r>
                      <a:r>
                        <a:rPr lang="en-US" sz="1300" dirty="0">
                          <a:latin typeface="Rockwell"/>
                          <a:ea typeface="Times New Roman"/>
                          <a:cs typeface="Times New Roman"/>
                        </a:rPr>
                        <a:t>event</a:t>
                      </a:r>
                      <a:endParaRPr lang="en-US" sz="1000" dirty="0">
                        <a:latin typeface="Arial"/>
                        <a:ea typeface="Times New Roman"/>
                        <a:cs typeface="Times New Roman"/>
                      </a:endParaRPr>
                    </a:p>
                  </a:txBody>
                  <a:tcPr marL="62204" marR="62204" marT="0" marB="0" anchor="ctr">
                    <a:lnL w="85725" cap="flat" cmpd="dbl" algn="ctr">
                      <a:solidFill>
                        <a:srgbClr val="000000"/>
                      </a:solidFill>
                      <a:prstDash val="solid"/>
                      <a:round/>
                      <a:headEnd type="none" w="med" len="med"/>
                      <a:tailEnd type="none" w="med" len="med"/>
                    </a:lnL>
                    <a:lnR w="85725" cap="flat" cmpd="dbl" algn="ctr">
                      <a:solidFill>
                        <a:srgbClr val="000000"/>
                      </a:solidFill>
                      <a:prstDash val="solid"/>
                      <a:round/>
                      <a:headEnd type="none" w="med" len="med"/>
                      <a:tailEnd type="none" w="med" len="med"/>
                    </a:lnR>
                    <a:lnT w="85725" cap="flat" cmpd="dbl" algn="ctr">
                      <a:solidFill>
                        <a:srgbClr val="000000"/>
                      </a:solidFill>
                      <a:prstDash val="solid"/>
                      <a:round/>
                      <a:headEnd type="none" w="med" len="med"/>
                      <a:tailEnd type="none" w="med" len="med"/>
                    </a:lnT>
                    <a:lnB>
                      <a:noFill/>
                    </a:lnB>
                  </a:tcPr>
                </a:tc>
                <a:tc>
                  <a:txBody>
                    <a:bodyPr/>
                    <a:lstStyle/>
                    <a:p>
                      <a:pPr marL="0" marR="0">
                        <a:spcBef>
                          <a:spcPts val="1200"/>
                        </a:spcBef>
                        <a:spcAft>
                          <a:spcPts val="600"/>
                        </a:spcAft>
                        <a:tabLst>
                          <a:tab pos="228600" algn="l"/>
                          <a:tab pos="457200" algn="l"/>
                          <a:tab pos="5943600" algn="r"/>
                        </a:tabLst>
                      </a:pPr>
                      <a:endParaRPr lang="en-US" sz="1300">
                        <a:latin typeface="Rockwell Light"/>
                        <a:ea typeface="Times New Roman"/>
                        <a:cs typeface="Times New Roman"/>
                      </a:endParaRPr>
                    </a:p>
                  </a:txBody>
                  <a:tcPr marL="62204" marR="62204" marT="0" marB="0">
                    <a:lnL w="85725" cap="flat" cmpd="dbl" algn="ctr">
                      <a:solidFill>
                        <a:srgbClr val="000000"/>
                      </a:solidFill>
                      <a:prstDash val="solid"/>
                      <a:round/>
                      <a:headEnd type="none" w="med" len="med"/>
                      <a:tailEnd type="none" w="med" len="med"/>
                    </a:lnL>
                    <a:lnR>
                      <a:noFill/>
                    </a:lnR>
                    <a:lnT>
                      <a:noFill/>
                    </a:lnT>
                    <a:lnB>
                      <a:noFill/>
                    </a:lnB>
                  </a:tcPr>
                </a:tc>
                <a:tc>
                  <a:txBody>
                    <a:bodyPr/>
                    <a:lstStyle/>
                    <a:p>
                      <a:pPr marL="0" marR="0">
                        <a:spcBef>
                          <a:spcPts val="1200"/>
                        </a:spcBef>
                        <a:spcAft>
                          <a:spcPts val="1000"/>
                        </a:spcAft>
                        <a:tabLst>
                          <a:tab pos="228600" algn="l"/>
                          <a:tab pos="457200" algn="l"/>
                          <a:tab pos="5943600" algn="r"/>
                        </a:tabLst>
                      </a:pPr>
                      <a:r>
                        <a:rPr lang="en-US" sz="1000" dirty="0" smtClean="0">
                          <a:latin typeface="Rockwell Light"/>
                          <a:ea typeface="Times New Roman"/>
                          <a:cs typeface="Times New Roman"/>
                        </a:rPr>
                        <a:t>The </a:t>
                      </a:r>
                      <a:r>
                        <a:rPr lang="en-US" sz="1000" dirty="0">
                          <a:latin typeface="Rockwell Light"/>
                          <a:ea typeface="Times New Roman"/>
                          <a:cs typeface="Times New Roman"/>
                        </a:rPr>
                        <a:t>actual event — visible to any observer.</a:t>
                      </a:r>
                      <a:endParaRPr lang="en-US" sz="1000" dirty="0">
                        <a:latin typeface="Arial"/>
                        <a:ea typeface="Times New Roman"/>
                        <a:cs typeface="Times New Roman"/>
                      </a:endParaRPr>
                    </a:p>
                  </a:txBody>
                  <a:tcPr marL="62204" marR="62204" marT="0" marB="0" anchor="ctr">
                    <a:lnL>
                      <a:noFill/>
                    </a:lnL>
                    <a:lnR>
                      <a:noFill/>
                    </a:lnR>
                    <a:lnT>
                      <a:noFill/>
                    </a:lnT>
                    <a:lnB>
                      <a:noFill/>
                    </a:lnB>
                  </a:tcPr>
                </a:tc>
                <a:extLst>
                  <a:ext uri="{0D108BD9-81ED-4DB2-BD59-A6C34878D82A}">
                    <a16:rowId xmlns:a16="http://schemas.microsoft.com/office/drawing/2014/main" val="10006"/>
                  </a:ext>
                </a:extLst>
              </a:tr>
            </a:tbl>
          </a:graphicData>
        </a:graphic>
      </p:graphicFrame>
      <p:sp>
        <p:nvSpPr>
          <p:cNvPr id="2052" name="Arc 4"/>
          <p:cNvSpPr>
            <a:spLocks/>
          </p:cNvSpPr>
          <p:nvPr/>
        </p:nvSpPr>
        <p:spPr bwMode="auto">
          <a:xfrm flipH="1">
            <a:off x="1371600" y="1905000"/>
            <a:ext cx="476251" cy="339725"/>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50" name="Arc 2"/>
          <p:cNvSpPr>
            <a:spLocks/>
          </p:cNvSpPr>
          <p:nvPr/>
        </p:nvSpPr>
        <p:spPr bwMode="auto">
          <a:xfrm flipH="1" flipV="1">
            <a:off x="1371600" y="4876800"/>
            <a:ext cx="242888" cy="368300"/>
          </a:xfrm>
          <a:custGeom>
            <a:avLst/>
            <a:gdLst>
              <a:gd name="G0" fmla="+- 0 0 0"/>
              <a:gd name="G1" fmla="+- 21600 0 0"/>
              <a:gd name="G2" fmla="+- 21600 0 0"/>
              <a:gd name="T0" fmla="*/ 0 w 21587"/>
              <a:gd name="T1" fmla="*/ 0 h 21600"/>
              <a:gd name="T2" fmla="*/ 21587 w 21587"/>
              <a:gd name="T3" fmla="*/ 20857 h 21600"/>
              <a:gd name="T4" fmla="*/ 0 w 21587"/>
              <a:gd name="T5" fmla="*/ 21600 h 21600"/>
            </a:gdLst>
            <a:ahLst/>
            <a:cxnLst>
              <a:cxn ang="0">
                <a:pos x="T0" y="T1"/>
              </a:cxn>
              <a:cxn ang="0">
                <a:pos x="T2" y="T3"/>
              </a:cxn>
              <a:cxn ang="0">
                <a:pos x="T4" y="T5"/>
              </a:cxn>
            </a:cxnLst>
            <a:rect l="0" t="0" r="r" b="b"/>
            <a:pathLst>
              <a:path w="21587" h="21600" fill="none" extrusionOk="0">
                <a:moveTo>
                  <a:pt x="-1" y="0"/>
                </a:moveTo>
                <a:cubicBezTo>
                  <a:pt x="11640" y="0"/>
                  <a:pt x="21186" y="9223"/>
                  <a:pt x="21587" y="20856"/>
                </a:cubicBezTo>
              </a:path>
              <a:path w="21587" h="21600" stroke="0" extrusionOk="0">
                <a:moveTo>
                  <a:pt x="-1" y="0"/>
                </a:moveTo>
                <a:cubicBezTo>
                  <a:pt x="11640" y="0"/>
                  <a:pt x="21186" y="9223"/>
                  <a:pt x="21587" y="20856"/>
                </a:cubicBezTo>
                <a:lnTo>
                  <a:pt x="0" y="21600"/>
                </a:lnTo>
                <a:close/>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9" name="Line 1"/>
          <p:cNvSpPr>
            <a:spLocks noChangeShapeType="1"/>
          </p:cNvSpPr>
          <p:nvPr/>
        </p:nvSpPr>
        <p:spPr bwMode="auto">
          <a:xfrm>
            <a:off x="1600200" y="5257800"/>
            <a:ext cx="304800" cy="76200"/>
          </a:xfrm>
          <a:prstGeom prst="line">
            <a:avLst/>
          </a:prstGeom>
          <a:noFill/>
          <a:ln w="9525">
            <a:solidFill>
              <a:srgbClr val="000000"/>
            </a:solidFill>
            <a:round/>
            <a:headEnd type="none" w="sm" len="sm"/>
            <a:tailEnd type="triangle" w="sm" len="sm"/>
          </a:ln>
        </p:spPr>
        <p:txBody>
          <a:bodyPr vert="horz" wrap="square" lIns="91440" tIns="45720" rIns="91440" bIns="45720" numCol="1" anchor="t" anchorCtr="0" compatLnSpc="1">
            <a:prstTxWarp prst="textNoShape">
              <a:avLst/>
            </a:prstTxWarp>
          </a:bodyPr>
          <a:lstStyle/>
          <a:p>
            <a:endParaRPr lang="en-US"/>
          </a:p>
        </p:txBody>
      </p:sp>
      <p:sp>
        <p:nvSpPr>
          <p:cNvPr id="2051" name="Line 3"/>
          <p:cNvSpPr>
            <a:spLocks noChangeShapeType="1"/>
          </p:cNvSpPr>
          <p:nvPr/>
        </p:nvSpPr>
        <p:spPr bwMode="auto">
          <a:xfrm flipV="1">
            <a:off x="1371600" y="2209800"/>
            <a:ext cx="1588" cy="2659062"/>
          </a:xfrm>
          <a:prstGeom prst="line">
            <a:avLst/>
          </a:prstGeom>
          <a:noFill/>
          <a:ln w="9525">
            <a:solidFill>
              <a:srgbClr val="000000"/>
            </a:solidFill>
            <a:round/>
            <a:headEnd type="none" w="sm" len="sm"/>
            <a:tailEnd type="none" w="sm" len="sm"/>
          </a:ln>
        </p:spPr>
        <p:txBody>
          <a:bodyPr vert="horz" wrap="square" lIns="91440" tIns="45720" rIns="91440" bIns="45720" numCol="1" anchor="t" anchorCtr="0" compatLnSpc="1">
            <a:prstTxWarp prst="textNoShape">
              <a:avLst/>
            </a:prstTxWarp>
          </a:bodyPr>
          <a:lstStyle/>
          <a:p>
            <a:endParaRPr lang="en-US"/>
          </a:p>
        </p:txBody>
      </p:sp>
      <p:sp>
        <p:nvSpPr>
          <p:cNvPr id="2053" name="Rectangle 5"/>
          <p:cNvSpPr>
            <a:spLocks noChangeArrowheads="1"/>
          </p:cNvSpPr>
          <p:nvPr/>
        </p:nvSpPr>
        <p:spPr bwMode="auto">
          <a:xfrm>
            <a:off x="0" y="-4755"/>
            <a:ext cx="9144000" cy="13542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228600" algn="l"/>
                <a:tab pos="457200" algn="l"/>
                <a:tab pos="5943600" algn="r"/>
              </a:tabLst>
            </a:pPr>
            <a:r>
              <a:rPr kumimoji="0" lang="en-US" sz="4000" b="1" i="0" u="none" strike="noStrike" cap="none" normalizeH="0" baseline="0" dirty="0" smtClean="0">
                <a:ln>
                  <a:noFill/>
                </a:ln>
                <a:solidFill>
                  <a:schemeClr val="tx1"/>
                </a:solidFill>
                <a:effectLst/>
                <a:latin typeface="Swis721 Lt BT"/>
                <a:ea typeface="Times New Roman" pitchFamily="18" charset="0"/>
                <a:cs typeface="Times New Roman" pitchFamily="18" charset="0"/>
              </a:rPr>
              <a:t>Ladder of Inference Pg. 26</a:t>
            </a:r>
            <a:endParaRPr kumimoji="0" lang="en-US" sz="4000" b="1"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28600" algn="l"/>
                <a:tab pos="457200" algn="l"/>
                <a:tab pos="5943600" algn="r"/>
              </a:tabLst>
            </a:pPr>
            <a:r>
              <a:rPr kumimoji="0" lang="en-US" sz="2400" b="0" i="1" u="none" strike="noStrike" cap="none" normalizeH="0" baseline="0" dirty="0" smtClean="0">
                <a:ln>
                  <a:noFill/>
                </a:ln>
                <a:solidFill>
                  <a:schemeClr val="tx1"/>
                </a:solidFill>
                <a:effectLst/>
                <a:latin typeface="Rockwell Light"/>
                <a:ea typeface="Times New Roman" pitchFamily="18" charset="0"/>
                <a:cs typeface="Times New Roman" pitchFamily="18" charset="0"/>
              </a:rPr>
              <a:t>The automatic and unconscious process of forming beliefs</a:t>
            </a:r>
            <a:endParaRPr kumimoji="0" lang="en-US" sz="24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28600" algn="l"/>
                <a:tab pos="457200" algn="l"/>
                <a:tab pos="5943600" algn="r"/>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054" name="Rectangle 6"/>
          <p:cNvSpPr>
            <a:spLocks noChangeArrowheads="1"/>
          </p:cNvSpPr>
          <p:nvPr/>
        </p:nvSpPr>
        <p:spPr bwMode="auto">
          <a:xfrm>
            <a:off x="-838200" y="6408737"/>
            <a:ext cx="8458200" cy="2462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tab pos="228600" algn="l"/>
                <a:tab pos="457200" algn="l"/>
                <a:tab pos="5943600" algn="r"/>
              </a:tabLst>
            </a:pPr>
            <a:r>
              <a:rPr kumimoji="0" lang="en-US" sz="1000" b="0" i="1" u="none" strike="noStrike" cap="none" normalizeH="0" baseline="0" dirty="0" smtClean="0">
                <a:ln>
                  <a:noFill/>
                </a:ln>
                <a:solidFill>
                  <a:schemeClr val="tx1"/>
                </a:solidFill>
                <a:effectLst/>
                <a:latin typeface="Rockwell Light"/>
                <a:ea typeface="Times New Roman" pitchFamily="18" charset="0"/>
                <a:cs typeface="Times New Roman" pitchFamily="18" charset="0"/>
              </a:rPr>
              <a:t>Based on original work by Chris </a:t>
            </a:r>
            <a:r>
              <a:rPr kumimoji="0" lang="en-US" sz="1000" b="0" i="1" u="none" strike="noStrike" cap="none" normalizeH="0" baseline="0" dirty="0" err="1" smtClean="0">
                <a:ln>
                  <a:noFill/>
                </a:ln>
                <a:solidFill>
                  <a:schemeClr val="tx1"/>
                </a:solidFill>
                <a:effectLst/>
                <a:latin typeface="Rockwell Light"/>
                <a:ea typeface="Times New Roman" pitchFamily="18" charset="0"/>
                <a:cs typeface="Times New Roman" pitchFamily="18" charset="0"/>
              </a:rPr>
              <a:t>Argyris</a:t>
            </a:r>
            <a:r>
              <a:rPr kumimoji="0" lang="en-US" sz="1000" b="0" i="1" u="none" strike="noStrike" cap="none" normalizeH="0" baseline="0" dirty="0" smtClean="0">
                <a:ln>
                  <a:noFill/>
                </a:ln>
                <a:solidFill>
                  <a:schemeClr val="tx1"/>
                </a:solidFill>
                <a:effectLst/>
                <a:latin typeface="Rockwell Light"/>
                <a:ea typeface="Times New Roman" pitchFamily="18" charset="0"/>
                <a:cs typeface="Times New Roman" pitchFamily="18" charset="0"/>
              </a:rPr>
              <a:t>, Robert Putnam and Peter </a:t>
            </a:r>
            <a:r>
              <a:rPr kumimoji="0" lang="en-US" sz="1000" b="0" i="1" u="none" strike="noStrike" cap="none" normalizeH="0" baseline="0" dirty="0" err="1" smtClean="0">
                <a:ln>
                  <a:noFill/>
                </a:ln>
                <a:solidFill>
                  <a:schemeClr val="tx1"/>
                </a:solidFill>
                <a:effectLst/>
                <a:latin typeface="Rockwell Light"/>
                <a:ea typeface="Times New Roman" pitchFamily="18" charset="0"/>
                <a:cs typeface="Times New Roman" pitchFamily="18" charset="0"/>
              </a:rPr>
              <a:t>Senge</a:t>
            </a:r>
            <a:endParaRPr kumimoji="0" lang="en-US"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101072493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Tools for the Ladder Pg. 27</a:t>
            </a:r>
            <a:endParaRPr lang="en-US" dirty="0"/>
          </a:p>
        </p:txBody>
      </p:sp>
      <p:sp>
        <p:nvSpPr>
          <p:cNvPr id="3" name="Content Placeholder 2"/>
          <p:cNvSpPr>
            <a:spLocks noGrp="1"/>
          </p:cNvSpPr>
          <p:nvPr>
            <p:ph idx="1"/>
          </p:nvPr>
        </p:nvSpPr>
        <p:spPr/>
        <p:txBody>
          <a:bodyPr/>
          <a:lstStyle/>
          <a:p>
            <a:r>
              <a:rPr lang="en-US" sz="6000" dirty="0" smtClean="0"/>
              <a:t>Reflecting</a:t>
            </a:r>
          </a:p>
          <a:p>
            <a:r>
              <a:rPr lang="en-US" sz="6000" dirty="0" smtClean="0"/>
              <a:t>Asking</a:t>
            </a:r>
          </a:p>
          <a:p>
            <a:r>
              <a:rPr lang="en-US" sz="6000" dirty="0" smtClean="0"/>
              <a:t>Telling</a:t>
            </a:r>
            <a:endParaRPr lang="en-US" sz="6000" dirty="0"/>
          </a:p>
        </p:txBody>
      </p:sp>
    </p:spTree>
    <p:extLst>
      <p:ext uri="{BB962C8B-B14F-4D97-AF65-F5344CB8AC3E}">
        <p14:creationId xmlns:p14="http://schemas.microsoft.com/office/powerpoint/2010/main" val="162372831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1143000"/>
          </a:xfrm>
        </p:spPr>
        <p:txBody>
          <a:bodyPr/>
          <a:lstStyle/>
          <a:p>
            <a:r>
              <a:rPr lang="en-US" dirty="0" smtClean="0"/>
              <a:t>Attitudes for Principled Relationships Pg. 29</a:t>
            </a:r>
            <a:endParaRPr lang="en-US" dirty="0"/>
          </a:p>
        </p:txBody>
      </p:sp>
      <p:sp>
        <p:nvSpPr>
          <p:cNvPr id="3" name="Content Placeholder 2"/>
          <p:cNvSpPr>
            <a:spLocks noGrp="1"/>
          </p:cNvSpPr>
          <p:nvPr>
            <p:ph idx="1"/>
          </p:nvPr>
        </p:nvSpPr>
        <p:spPr>
          <a:xfrm>
            <a:off x="457200" y="1417638"/>
            <a:ext cx="8229600" cy="4525963"/>
          </a:xfrm>
        </p:spPr>
        <p:txBody>
          <a:bodyPr/>
          <a:lstStyle/>
          <a:p>
            <a:pPr marL="0" indent="0">
              <a:buNone/>
            </a:pPr>
            <a:r>
              <a:rPr lang="en-US" b="1" dirty="0" smtClean="0"/>
              <a:t>1   </a:t>
            </a:r>
            <a:r>
              <a:rPr lang="en-US" dirty="0"/>
              <a:t>Be wholly trustworthy, not wholly trusting</a:t>
            </a:r>
          </a:p>
          <a:p>
            <a:pPr marL="0" indent="0">
              <a:buNone/>
            </a:pPr>
            <a:r>
              <a:rPr lang="en-US" b="1" dirty="0"/>
              <a:t>2   </a:t>
            </a:r>
            <a:r>
              <a:rPr lang="en-US" dirty="0"/>
              <a:t>Always consult before deciding</a:t>
            </a:r>
          </a:p>
          <a:p>
            <a:pPr marL="0" indent="0">
              <a:buNone/>
            </a:pPr>
            <a:r>
              <a:rPr lang="en-US" b="1" dirty="0"/>
              <a:t>3   </a:t>
            </a:r>
            <a:r>
              <a:rPr lang="en-US" dirty="0"/>
              <a:t>Accept the other person</a:t>
            </a:r>
          </a:p>
          <a:p>
            <a:pPr marL="0" indent="0">
              <a:buNone/>
            </a:pPr>
            <a:r>
              <a:rPr lang="en-US" b="1" dirty="0"/>
              <a:t>4  </a:t>
            </a:r>
            <a:r>
              <a:rPr lang="en-US" dirty="0"/>
              <a:t>Separate relationship issues from process and content issues</a:t>
            </a:r>
          </a:p>
          <a:p>
            <a:pPr marL="0" indent="0">
              <a:buNone/>
            </a:pPr>
            <a:r>
              <a:rPr lang="en-US" b="1" dirty="0"/>
              <a:t>5  </a:t>
            </a:r>
            <a:r>
              <a:rPr lang="en-US" dirty="0"/>
              <a:t>Choose rather than react in kind</a:t>
            </a:r>
          </a:p>
          <a:p>
            <a:pPr marL="0" indent="0">
              <a:buNone/>
            </a:pPr>
            <a:r>
              <a:rPr lang="en-US" b="1" dirty="0"/>
              <a:t>6   </a:t>
            </a:r>
            <a:r>
              <a:rPr lang="en-US" dirty="0"/>
              <a:t>Describe rather than characterize</a:t>
            </a:r>
          </a:p>
          <a:p>
            <a:pPr marL="0" indent="0">
              <a:buNone/>
            </a:pPr>
            <a:r>
              <a:rPr lang="en-US" b="1" dirty="0"/>
              <a:t>7   </a:t>
            </a:r>
            <a:r>
              <a:rPr lang="en-US" dirty="0"/>
              <a:t>Assume the other person's good will</a:t>
            </a:r>
          </a:p>
          <a:p>
            <a:pPr marL="0" indent="0">
              <a:buNone/>
            </a:pPr>
            <a:r>
              <a:rPr lang="en-US" b="1" dirty="0"/>
              <a:t>8   </a:t>
            </a:r>
            <a:r>
              <a:rPr lang="en-US" dirty="0"/>
              <a:t>Be unconditionally constructive</a:t>
            </a:r>
          </a:p>
          <a:p>
            <a:endParaRPr lang="en-US" dirty="0"/>
          </a:p>
        </p:txBody>
      </p:sp>
    </p:spTree>
    <p:extLst>
      <p:ext uri="{BB962C8B-B14F-4D97-AF65-F5344CB8AC3E}">
        <p14:creationId xmlns:p14="http://schemas.microsoft.com/office/powerpoint/2010/main" val="360658545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story… Pg. 32</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654905"/>
            <a:ext cx="6858000" cy="46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945651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457200" y="152400"/>
            <a:ext cx="8229600" cy="762000"/>
          </a:xfrm>
        </p:spPr>
        <p:txBody>
          <a:bodyPr/>
          <a:lstStyle/>
          <a:p>
            <a:pPr algn="ctr"/>
            <a:r>
              <a:rPr lang="en-US" b="1" dirty="0" smtClean="0"/>
              <a:t>Developing </a:t>
            </a:r>
            <a:r>
              <a:rPr lang="en-US" b="1" dirty="0"/>
              <a:t>The </a:t>
            </a:r>
            <a:r>
              <a:rPr lang="en-US" b="1" dirty="0" smtClean="0"/>
              <a:t>Story Pg. 34</a:t>
            </a:r>
            <a:endParaRPr lang="en-US" b="1" dirty="0"/>
          </a:p>
        </p:txBody>
      </p:sp>
      <p:sp>
        <p:nvSpPr>
          <p:cNvPr id="40963" name="Rectangle 3"/>
          <p:cNvSpPr>
            <a:spLocks noGrp="1" noChangeArrowheads="1"/>
          </p:cNvSpPr>
          <p:nvPr>
            <p:ph idx="1"/>
          </p:nvPr>
        </p:nvSpPr>
        <p:spPr>
          <a:xfrm>
            <a:off x="152400" y="914400"/>
            <a:ext cx="8820150" cy="5257800"/>
          </a:xfrm>
        </p:spPr>
        <p:txBody>
          <a:bodyPr/>
          <a:lstStyle/>
          <a:p>
            <a:pPr>
              <a:lnSpc>
                <a:spcPct val="90000"/>
              </a:lnSpc>
            </a:pPr>
            <a:r>
              <a:rPr lang="en-US" sz="2800" dirty="0" smtClean="0"/>
              <a:t>Explain the Issue</a:t>
            </a:r>
            <a:r>
              <a:rPr lang="en-US" sz="2800" dirty="0"/>
              <a:t>:  A subject of discussion, negotiation or problem-solving – the </a:t>
            </a:r>
            <a:r>
              <a:rPr lang="en-US" sz="2800" i="1" dirty="0"/>
              <a:t>what</a:t>
            </a:r>
            <a:r>
              <a:rPr lang="en-US" sz="2800" dirty="0"/>
              <a:t>, the problem to be solved – the </a:t>
            </a:r>
            <a:r>
              <a:rPr lang="en-US" sz="2800" b="1" dirty="0"/>
              <a:t>story</a:t>
            </a:r>
            <a:r>
              <a:rPr lang="en-US" sz="2800" dirty="0"/>
              <a:t> of the parties’ involvement with the issue</a:t>
            </a:r>
          </a:p>
          <a:p>
            <a:pPr>
              <a:lnSpc>
                <a:spcPct val="90000"/>
              </a:lnSpc>
            </a:pPr>
            <a:endParaRPr lang="en-US" sz="1400" dirty="0"/>
          </a:p>
          <a:p>
            <a:pPr>
              <a:lnSpc>
                <a:spcPct val="90000"/>
              </a:lnSpc>
            </a:pPr>
            <a:r>
              <a:rPr lang="en-US" sz="2400" dirty="0" smtClean="0"/>
              <a:t>Develop </a:t>
            </a:r>
            <a:r>
              <a:rPr lang="en-US" sz="2400" dirty="0"/>
              <a:t>the </a:t>
            </a:r>
            <a:r>
              <a:rPr lang="en-US" sz="2400" dirty="0" smtClean="0"/>
              <a:t>issues </a:t>
            </a:r>
            <a:r>
              <a:rPr lang="en-US" sz="2400" dirty="0"/>
              <a:t>in detail</a:t>
            </a:r>
          </a:p>
          <a:p>
            <a:pPr lvl="1">
              <a:lnSpc>
                <a:spcPct val="90000"/>
              </a:lnSpc>
            </a:pPr>
            <a:r>
              <a:rPr lang="en-US" sz="2400" dirty="0"/>
              <a:t>What </a:t>
            </a:r>
            <a:r>
              <a:rPr lang="en-US" sz="2400" dirty="0" smtClean="0"/>
              <a:t>is the current situation?</a:t>
            </a:r>
          </a:p>
          <a:p>
            <a:pPr lvl="1">
              <a:lnSpc>
                <a:spcPct val="90000"/>
              </a:lnSpc>
            </a:pPr>
            <a:r>
              <a:rPr lang="en-US" sz="2400" dirty="0" smtClean="0"/>
              <a:t>Why is this an issue? </a:t>
            </a:r>
            <a:endParaRPr lang="en-US" sz="2400" dirty="0"/>
          </a:p>
          <a:p>
            <a:pPr lvl="1">
              <a:lnSpc>
                <a:spcPct val="90000"/>
              </a:lnSpc>
            </a:pPr>
            <a:r>
              <a:rPr lang="en-US" sz="2400" dirty="0" smtClean="0"/>
              <a:t>What is working or not working? </a:t>
            </a:r>
          </a:p>
          <a:p>
            <a:pPr lvl="1">
              <a:lnSpc>
                <a:spcPct val="90000"/>
              </a:lnSpc>
            </a:pPr>
            <a:r>
              <a:rPr lang="en-US" sz="2400" dirty="0" smtClean="0"/>
              <a:t>What is causing these results?</a:t>
            </a:r>
            <a:endParaRPr lang="en-US" sz="2400" dirty="0"/>
          </a:p>
          <a:p>
            <a:pPr lvl="1">
              <a:lnSpc>
                <a:spcPct val="90000"/>
              </a:lnSpc>
            </a:pPr>
            <a:r>
              <a:rPr lang="en-US" sz="2400" dirty="0" smtClean="0"/>
              <a:t>How </a:t>
            </a:r>
            <a:r>
              <a:rPr lang="en-US" sz="2400" dirty="0"/>
              <a:t>does it affect us</a:t>
            </a:r>
            <a:r>
              <a:rPr lang="en-US" sz="2400" dirty="0" smtClean="0"/>
              <a:t>?</a:t>
            </a:r>
          </a:p>
          <a:p>
            <a:pPr lvl="1">
              <a:lnSpc>
                <a:spcPct val="90000"/>
              </a:lnSpc>
            </a:pPr>
            <a:r>
              <a:rPr lang="en-US" sz="2400" dirty="0" smtClean="0"/>
              <a:t>What assumptions do we need to test? </a:t>
            </a:r>
            <a:endParaRPr lang="en-US" sz="2400" dirty="0"/>
          </a:p>
          <a:p>
            <a:pPr lvl="1">
              <a:lnSpc>
                <a:spcPct val="90000"/>
              </a:lnSpc>
            </a:pPr>
            <a:r>
              <a:rPr lang="en-US" sz="2400" dirty="0" smtClean="0"/>
              <a:t>What other information do we need to fully understand the situation? </a:t>
            </a:r>
          </a:p>
          <a:p>
            <a:pPr lvl="1">
              <a:lnSpc>
                <a:spcPct val="90000"/>
              </a:lnSpc>
            </a:pPr>
            <a:r>
              <a:rPr lang="en-US" sz="2400" dirty="0" smtClean="0"/>
              <a:t>What perspectives are not in the room that we might seek to understand? </a:t>
            </a:r>
            <a:endParaRPr lang="en-US" sz="2400" dirty="0"/>
          </a:p>
        </p:txBody>
      </p:sp>
    </p:spTree>
    <p:extLst>
      <p:ext uri="{BB962C8B-B14F-4D97-AF65-F5344CB8AC3E}">
        <p14:creationId xmlns:p14="http://schemas.microsoft.com/office/powerpoint/2010/main" val="342500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0962"/>
                                        </p:tgtEl>
                                        <p:attrNameLst>
                                          <p:attrName>style.visibility</p:attrName>
                                        </p:attrNameLst>
                                      </p:cBhvr>
                                      <p:to>
                                        <p:strVal val="visible"/>
                                      </p:to>
                                    </p:set>
                                    <p:anim calcmode="lin" valueType="num">
                                      <p:cBhvr additive="base">
                                        <p:cTn id="7" dur="500" fill="hold"/>
                                        <p:tgtEl>
                                          <p:spTgt spid="40962"/>
                                        </p:tgtEl>
                                        <p:attrNameLst>
                                          <p:attrName>ppt_x</p:attrName>
                                        </p:attrNameLst>
                                      </p:cBhvr>
                                      <p:tavLst>
                                        <p:tav tm="0">
                                          <p:val>
                                            <p:strVal val="0-#ppt_w/2"/>
                                          </p:val>
                                        </p:tav>
                                        <p:tav tm="100000">
                                          <p:val>
                                            <p:strVal val="#ppt_x"/>
                                          </p:val>
                                        </p:tav>
                                      </p:tavLst>
                                    </p:anim>
                                    <p:anim calcmode="lin" valueType="num">
                                      <p:cBhvr additive="base">
                                        <p:cTn id="8" dur="500" fill="hold"/>
                                        <p:tgtEl>
                                          <p:spTgt spid="409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4096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4096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4096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4096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4096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4096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4096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4096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499"/>
                                          </p:stCondLst>
                                        </p:cTn>
                                        <p:tgtEl>
                                          <p:spTgt spid="4096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4096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autoUpdateAnimBg="0"/>
      <p:bldP spid="40963" grpId="0" build="p" bldLvl="3"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0"/>
            <a:ext cx="8229600" cy="1143000"/>
          </a:xfrm>
        </p:spPr>
        <p:txBody>
          <a:bodyPr/>
          <a:lstStyle/>
          <a:p>
            <a:r>
              <a:rPr lang="en-US" dirty="0" smtClean="0"/>
              <a:t>We spend a lot of time and attention on the story.  </a:t>
            </a:r>
            <a:endParaRPr lang="en-US" dirty="0"/>
          </a:p>
        </p:txBody>
      </p:sp>
    </p:spTree>
    <p:extLst>
      <p:ext uri="{BB962C8B-B14F-4D97-AF65-F5344CB8AC3E}">
        <p14:creationId xmlns:p14="http://schemas.microsoft.com/office/powerpoint/2010/main" val="339065897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991600" cy="1143000"/>
          </a:xfrm>
        </p:spPr>
        <p:txBody>
          <a:bodyPr/>
          <a:lstStyle/>
          <a:p>
            <a:r>
              <a:rPr lang="en-US" dirty="0" smtClean="0"/>
              <a:t>Defining the Problem  Pg</a:t>
            </a:r>
            <a:r>
              <a:rPr lang="en-US" dirty="0" smtClean="0"/>
              <a:t>. 33 </a:t>
            </a:r>
            <a:endParaRPr lang="en-US" dirty="0"/>
          </a:p>
        </p:txBody>
      </p:sp>
      <p:sp>
        <p:nvSpPr>
          <p:cNvPr id="3" name="Content Placeholder 2"/>
          <p:cNvSpPr>
            <a:spLocks noGrp="1"/>
          </p:cNvSpPr>
          <p:nvPr>
            <p:ph idx="1"/>
          </p:nvPr>
        </p:nvSpPr>
        <p:spPr>
          <a:xfrm>
            <a:off x="457200" y="2133600"/>
            <a:ext cx="8229600" cy="3992563"/>
          </a:xfrm>
        </p:spPr>
        <p:txBody>
          <a:bodyPr/>
          <a:lstStyle/>
          <a:p>
            <a:pPr marL="0" indent="0">
              <a:buNone/>
            </a:pPr>
            <a:r>
              <a:rPr lang="en-US" dirty="0" smtClean="0"/>
              <a:t>Moving from </a:t>
            </a:r>
            <a:r>
              <a:rPr lang="en-US" dirty="0" smtClean="0"/>
              <a:t>the issue and the full story to identifying problems, allows you to begin considering options more tightly aligned to key facets of the issue</a:t>
            </a:r>
            <a:r>
              <a:rPr lang="en-US" smtClean="0"/>
              <a:t>.  </a:t>
            </a:r>
            <a:endParaRPr lang="en-US" dirty="0" smtClean="0"/>
          </a:p>
          <a:p>
            <a:pPr marL="0" indent="0">
              <a:buNone/>
            </a:pPr>
            <a:endParaRPr lang="en-US" dirty="0" smtClean="0"/>
          </a:p>
          <a:p>
            <a:pPr marL="0" indent="0">
              <a:buNone/>
            </a:pPr>
            <a:endParaRPr lang="en-US" dirty="0" smtClean="0"/>
          </a:p>
          <a:p>
            <a:pPr lvl="1"/>
            <a:endParaRPr lang="en-US" dirty="0"/>
          </a:p>
        </p:txBody>
      </p:sp>
    </p:spTree>
    <p:extLst>
      <p:ext uri="{BB962C8B-B14F-4D97-AF65-F5344CB8AC3E}">
        <p14:creationId xmlns:p14="http://schemas.microsoft.com/office/powerpoint/2010/main" val="264014201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563562"/>
          </a:xfrm>
        </p:spPr>
        <p:txBody>
          <a:bodyPr/>
          <a:lstStyle/>
          <a:p>
            <a:r>
              <a:rPr lang="en-US" sz="4000" dirty="0" smtClean="0"/>
              <a:t>Defining the Problem Statement Pg. 33</a:t>
            </a:r>
            <a:endParaRPr lang="en-US" sz="4000" dirty="0"/>
          </a:p>
        </p:txBody>
      </p:sp>
      <p:sp>
        <p:nvSpPr>
          <p:cNvPr id="3" name="Content Placeholder 2"/>
          <p:cNvSpPr>
            <a:spLocks noGrp="1"/>
          </p:cNvSpPr>
          <p:nvPr>
            <p:ph idx="1"/>
          </p:nvPr>
        </p:nvSpPr>
        <p:spPr>
          <a:xfrm>
            <a:off x="228600" y="990600"/>
            <a:ext cx="8839200" cy="5135563"/>
          </a:xfrm>
        </p:spPr>
        <p:txBody>
          <a:bodyPr/>
          <a:lstStyle/>
          <a:p>
            <a:pPr marL="0" indent="0">
              <a:buNone/>
            </a:pPr>
            <a:r>
              <a:rPr lang="en-US" dirty="0"/>
              <a:t>Discuss the problem and develop a question that… </a:t>
            </a:r>
          </a:p>
          <a:p>
            <a:pPr>
              <a:buFont typeface="Wingdings" panose="05000000000000000000" pitchFamily="2" charset="2"/>
              <a:buChar char="q"/>
            </a:pPr>
            <a:r>
              <a:rPr lang="en-US" sz="2800" dirty="0" smtClean="0"/>
              <a:t>Includes </a:t>
            </a:r>
            <a:r>
              <a:rPr lang="en-US" sz="2800" dirty="0"/>
              <a:t>the subject (What is the problem about?) </a:t>
            </a:r>
          </a:p>
          <a:p>
            <a:pPr>
              <a:buFont typeface="Wingdings" panose="05000000000000000000" pitchFamily="2" charset="2"/>
              <a:buChar char="q"/>
            </a:pPr>
            <a:r>
              <a:rPr lang="en-US" sz="2800" dirty="0" smtClean="0"/>
              <a:t>Identifies </a:t>
            </a:r>
            <a:r>
              <a:rPr lang="en-US" sz="2800" dirty="0"/>
              <a:t>the issue regarding the subject (What is the issue?) </a:t>
            </a:r>
          </a:p>
          <a:p>
            <a:pPr>
              <a:buFont typeface="Wingdings" panose="05000000000000000000" pitchFamily="2" charset="2"/>
              <a:buChar char="q"/>
            </a:pPr>
            <a:r>
              <a:rPr lang="en-US" sz="2800" dirty="0" smtClean="0"/>
              <a:t>Seeks </a:t>
            </a:r>
            <a:r>
              <a:rPr lang="en-US" sz="2800" dirty="0"/>
              <a:t>information (How might we? How can we? What shall we?) </a:t>
            </a:r>
            <a:endParaRPr lang="en-US" sz="2800" dirty="0" smtClean="0"/>
          </a:p>
          <a:p>
            <a:pPr lvl="1">
              <a:buFont typeface="Wingdings" panose="05000000000000000000" pitchFamily="2" charset="2"/>
              <a:buChar char="q"/>
            </a:pPr>
            <a:r>
              <a:rPr lang="en-US" sz="2400" dirty="0" smtClean="0"/>
              <a:t>Cannot </a:t>
            </a:r>
            <a:r>
              <a:rPr lang="en-US" sz="2400" dirty="0"/>
              <a:t>be answered with Yes or No </a:t>
            </a:r>
            <a:endParaRPr lang="en-US" sz="2400" dirty="0" smtClean="0"/>
          </a:p>
          <a:p>
            <a:pPr lvl="1">
              <a:buFont typeface="Wingdings" panose="05000000000000000000" pitchFamily="2" charset="2"/>
              <a:buChar char="q"/>
            </a:pPr>
            <a:r>
              <a:rPr lang="en-US" sz="2400" dirty="0" smtClean="0"/>
              <a:t>Contains </a:t>
            </a:r>
            <a:r>
              <a:rPr lang="en-US" sz="2400" dirty="0"/>
              <a:t>no solutions </a:t>
            </a:r>
          </a:p>
          <a:p>
            <a:pPr lvl="1">
              <a:buFont typeface="Wingdings" panose="05000000000000000000" pitchFamily="2" charset="2"/>
              <a:buChar char="q"/>
            </a:pPr>
            <a:r>
              <a:rPr lang="en-US" sz="2400" dirty="0" smtClean="0"/>
              <a:t>Contains </a:t>
            </a:r>
            <a:r>
              <a:rPr lang="en-US" sz="2400" dirty="0"/>
              <a:t>no accusations or inflammatory wording </a:t>
            </a:r>
          </a:p>
          <a:p>
            <a:pPr lvl="1">
              <a:buFont typeface="Wingdings" panose="05000000000000000000" pitchFamily="2" charset="2"/>
              <a:buChar char="q"/>
            </a:pPr>
            <a:r>
              <a:rPr lang="en-US" sz="2400" dirty="0" smtClean="0"/>
              <a:t>Reach </a:t>
            </a:r>
            <a:r>
              <a:rPr lang="en-US" sz="2400" dirty="0"/>
              <a:t>consensus on the form, wording and substance of the question </a:t>
            </a:r>
          </a:p>
          <a:p>
            <a:endParaRPr lang="en-US" dirty="0"/>
          </a:p>
        </p:txBody>
      </p:sp>
    </p:spTree>
    <p:extLst>
      <p:ext uri="{BB962C8B-B14F-4D97-AF65-F5344CB8AC3E}">
        <p14:creationId xmlns:p14="http://schemas.microsoft.com/office/powerpoint/2010/main" val="19473783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971800"/>
            <a:ext cx="8229600" cy="1143000"/>
          </a:xfrm>
        </p:spPr>
        <p:txBody>
          <a:bodyPr/>
          <a:lstStyle/>
          <a:p>
            <a:r>
              <a:rPr lang="en-US" dirty="0" smtClean="0"/>
              <a:t>Why do you want to solve this?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3141977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algn="ctr"/>
            <a:r>
              <a:rPr lang="en-US" sz="4800" b="1" dirty="0" smtClean="0"/>
              <a:t>Review of Interests</a:t>
            </a:r>
            <a:endParaRPr lang="en-US" sz="4800" b="1" dirty="0"/>
          </a:p>
        </p:txBody>
      </p:sp>
      <p:sp>
        <p:nvSpPr>
          <p:cNvPr id="100355" name="Rectangle 3"/>
          <p:cNvSpPr>
            <a:spLocks noGrp="1" noChangeArrowheads="1"/>
          </p:cNvSpPr>
          <p:nvPr>
            <p:ph idx="1"/>
          </p:nvPr>
        </p:nvSpPr>
        <p:spPr/>
        <p:txBody>
          <a:bodyPr>
            <a:normAutofit/>
          </a:bodyPr>
          <a:lstStyle/>
          <a:p>
            <a:r>
              <a:rPr lang="en-US" sz="3200" dirty="0"/>
              <a:t>Interests are </a:t>
            </a:r>
            <a:r>
              <a:rPr lang="en-US" sz="3200" u="sng" dirty="0"/>
              <a:t>not</a:t>
            </a:r>
            <a:r>
              <a:rPr lang="en-US" sz="3200" dirty="0"/>
              <a:t> actions, activities or </a:t>
            </a:r>
            <a:r>
              <a:rPr lang="en-US" sz="3200" dirty="0" smtClean="0"/>
              <a:t>programs</a:t>
            </a:r>
          </a:p>
          <a:p>
            <a:r>
              <a:rPr lang="en-US" sz="3200" dirty="0" smtClean="0"/>
              <a:t>Interests are driven by values and needs</a:t>
            </a:r>
            <a:endParaRPr lang="en-US" sz="3200" dirty="0"/>
          </a:p>
          <a:p>
            <a:r>
              <a:rPr lang="en-US" sz="3200" dirty="0"/>
              <a:t>In an interest-based agreement process the parties always have the ability to say “no” to an option – but they have the responsibility to explain the objection in terms of their interests.</a:t>
            </a:r>
          </a:p>
        </p:txBody>
      </p:sp>
    </p:spTree>
    <p:extLst>
      <p:ext uri="{BB962C8B-B14F-4D97-AF65-F5344CB8AC3E}">
        <p14:creationId xmlns:p14="http://schemas.microsoft.com/office/powerpoint/2010/main" val="378628792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algn="ctr"/>
            <a:r>
              <a:rPr lang="en-US" sz="4800" b="1" dirty="0">
                <a:latin typeface="Rockwell Light" pitchFamily="18" charset="0"/>
              </a:rPr>
              <a:t>Interests</a:t>
            </a:r>
          </a:p>
        </p:txBody>
      </p:sp>
      <p:sp>
        <p:nvSpPr>
          <p:cNvPr id="41987" name="Rectangle 3"/>
          <p:cNvSpPr>
            <a:spLocks noGrp="1" noChangeArrowheads="1"/>
          </p:cNvSpPr>
          <p:nvPr>
            <p:ph idx="1"/>
          </p:nvPr>
        </p:nvSpPr>
        <p:spPr>
          <a:xfrm>
            <a:off x="247650" y="1447800"/>
            <a:ext cx="8210550" cy="5029200"/>
          </a:xfrm>
        </p:spPr>
        <p:txBody>
          <a:bodyPr/>
          <a:lstStyle/>
          <a:p>
            <a:pPr>
              <a:buFontTx/>
              <a:buNone/>
            </a:pPr>
            <a:r>
              <a:rPr lang="en-US" sz="2800" dirty="0">
                <a:latin typeface="Rockwell Light" pitchFamily="18" charset="0"/>
              </a:rPr>
              <a:t>The parties’ concerns, needs or desires underlying the issue – </a:t>
            </a:r>
            <a:r>
              <a:rPr lang="en-US" sz="2800" i="1" dirty="0">
                <a:latin typeface="Rockwell Light" pitchFamily="18" charset="0"/>
              </a:rPr>
              <a:t>why</a:t>
            </a:r>
            <a:r>
              <a:rPr lang="en-US" sz="2800" dirty="0">
                <a:latin typeface="Rockwell Light" pitchFamily="18" charset="0"/>
              </a:rPr>
              <a:t> the issue is being raised</a:t>
            </a:r>
          </a:p>
          <a:p>
            <a:pPr lvl="1"/>
            <a:r>
              <a:rPr lang="en-US" sz="2800" dirty="0">
                <a:latin typeface="Rockwell Light" pitchFamily="18" charset="0"/>
              </a:rPr>
              <a:t>Look for underlying motivations</a:t>
            </a:r>
          </a:p>
          <a:p>
            <a:pPr lvl="1"/>
            <a:r>
              <a:rPr lang="en-US" sz="2800" dirty="0">
                <a:latin typeface="Rockwell Light" pitchFamily="18" charset="0"/>
              </a:rPr>
              <a:t>Discover your interests </a:t>
            </a:r>
            <a:r>
              <a:rPr lang="en-US" sz="2800" i="1" dirty="0">
                <a:latin typeface="Rockwell Light" pitchFamily="18" charset="0"/>
              </a:rPr>
              <a:t>and</a:t>
            </a:r>
            <a:r>
              <a:rPr lang="en-US" sz="2800" dirty="0">
                <a:latin typeface="Rockwell Light" pitchFamily="18" charset="0"/>
              </a:rPr>
              <a:t> their interests</a:t>
            </a:r>
          </a:p>
          <a:p>
            <a:pPr lvl="1"/>
            <a:r>
              <a:rPr lang="en-US" sz="2800" dirty="0">
                <a:latin typeface="Rockwell Light" pitchFamily="18" charset="0"/>
              </a:rPr>
              <a:t>Use a framework of interests, not positions</a:t>
            </a:r>
          </a:p>
          <a:p>
            <a:pPr lvl="1"/>
            <a:r>
              <a:rPr lang="en-US" sz="2800" dirty="0">
                <a:latin typeface="Rockwell Light" pitchFamily="18" charset="0"/>
              </a:rPr>
              <a:t>Challenge assumptions</a:t>
            </a:r>
          </a:p>
          <a:p>
            <a:pPr lvl="1"/>
            <a:r>
              <a:rPr lang="en-US" sz="2800" dirty="0">
                <a:latin typeface="Rockwell Light" pitchFamily="18" charset="0"/>
              </a:rPr>
              <a:t>Prioritize</a:t>
            </a:r>
          </a:p>
          <a:p>
            <a:endParaRPr lang="en-US" sz="1400" dirty="0">
              <a:latin typeface="Rockwell Light" pitchFamily="18" charset="0"/>
            </a:endParaRPr>
          </a:p>
        </p:txBody>
      </p:sp>
    </p:spTree>
    <p:extLst>
      <p:ext uri="{BB962C8B-B14F-4D97-AF65-F5344CB8AC3E}">
        <p14:creationId xmlns:p14="http://schemas.microsoft.com/office/powerpoint/2010/main" val="848621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ipe(left)">
                                      <p:cBhvr>
                                        <p:cTn id="7" dur="500"/>
                                        <p:tgtEl>
                                          <p:spTgt spid="419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wipe(left)">
                                      <p:cBhvr>
                                        <p:cTn id="12" dur="500"/>
                                        <p:tgtEl>
                                          <p:spTgt spid="419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wipe(left)">
                                      <p:cBhvr>
                                        <p:cTn id="17" dur="500"/>
                                        <p:tgtEl>
                                          <p:spTgt spid="419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1987">
                                            <p:txEl>
                                              <p:pRg st="3" end="3"/>
                                            </p:txEl>
                                          </p:spTgt>
                                        </p:tgtEl>
                                        <p:attrNameLst>
                                          <p:attrName>style.visibility</p:attrName>
                                        </p:attrNameLst>
                                      </p:cBhvr>
                                      <p:to>
                                        <p:strVal val="visible"/>
                                      </p:to>
                                    </p:set>
                                    <p:animEffect transition="in" filter="wipe(left)">
                                      <p:cBhvr>
                                        <p:cTn id="22" dur="500"/>
                                        <p:tgtEl>
                                          <p:spTgt spid="419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1987">
                                            <p:txEl>
                                              <p:pRg st="4" end="4"/>
                                            </p:txEl>
                                          </p:spTgt>
                                        </p:tgtEl>
                                        <p:attrNameLst>
                                          <p:attrName>style.visibility</p:attrName>
                                        </p:attrNameLst>
                                      </p:cBhvr>
                                      <p:to>
                                        <p:strVal val="visible"/>
                                      </p:to>
                                    </p:set>
                                    <p:animEffect transition="in" filter="wipe(left)">
                                      <p:cBhvr>
                                        <p:cTn id="27" dur="500"/>
                                        <p:tgtEl>
                                          <p:spTgt spid="4198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1987">
                                            <p:txEl>
                                              <p:pRg st="5" end="5"/>
                                            </p:txEl>
                                          </p:spTgt>
                                        </p:tgtEl>
                                        <p:attrNameLst>
                                          <p:attrName>style.visibility</p:attrName>
                                        </p:attrNameLst>
                                      </p:cBhvr>
                                      <p:to>
                                        <p:strVal val="visible"/>
                                      </p:to>
                                    </p:set>
                                    <p:animEffect transition="in" filter="wipe(left)">
                                      <p:cBhvr>
                                        <p:cTn id="32" dur="500"/>
                                        <p:tgtEl>
                                          <p:spTgt spid="419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bldLvl="2"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944562"/>
          </a:xfrm>
        </p:spPr>
        <p:txBody>
          <a:bodyPr/>
          <a:lstStyle/>
          <a:p>
            <a:r>
              <a:rPr lang="en-US" dirty="0" smtClean="0"/>
              <a:t>Interests are Key</a:t>
            </a:r>
            <a:endParaRPr lang="en-US" dirty="0"/>
          </a:p>
        </p:txBody>
      </p:sp>
      <p:sp>
        <p:nvSpPr>
          <p:cNvPr id="3" name="Rectangle 3"/>
          <p:cNvSpPr txBox="1">
            <a:spLocks noChangeArrowheads="1"/>
          </p:cNvSpPr>
          <p:nvPr/>
        </p:nvSpPr>
        <p:spPr bwMode="auto">
          <a:xfrm>
            <a:off x="762000" y="1371600"/>
            <a:ext cx="7620000" cy="914400"/>
          </a:xfrm>
          <a:prstGeom prst="rect">
            <a:avLst/>
          </a:prstGeom>
          <a:solidFill>
            <a:srgbClr val="FFFFFF">
              <a:alpha val="60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ctr"/>
            <a:r>
              <a:rPr lang="en-US" sz="2800" kern="0" dirty="0" smtClean="0">
                <a:solidFill>
                  <a:schemeClr val="tx1"/>
                </a:solidFill>
              </a:rPr>
              <a:t>Our interests- deeply held, stable concerns – underlie our more surface “positions”</a:t>
            </a:r>
          </a:p>
        </p:txBody>
      </p:sp>
      <p:sp>
        <p:nvSpPr>
          <p:cNvPr id="4" name="Rectangle 3"/>
          <p:cNvSpPr txBox="1">
            <a:spLocks noChangeArrowheads="1"/>
          </p:cNvSpPr>
          <p:nvPr/>
        </p:nvSpPr>
        <p:spPr bwMode="auto">
          <a:xfrm>
            <a:off x="914400" y="5029200"/>
            <a:ext cx="7239000" cy="1143000"/>
          </a:xfrm>
          <a:prstGeom prst="rect">
            <a:avLst/>
          </a:prstGeom>
          <a:solidFill>
            <a:srgbClr val="FFFFFF">
              <a:alpha val="60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ctr"/>
            <a:r>
              <a:rPr lang="en-US" sz="2800" kern="0" dirty="0" smtClean="0">
                <a:solidFill>
                  <a:schemeClr val="tx1"/>
                </a:solidFill>
              </a:rPr>
              <a:t>Interests are driven by values and needs</a:t>
            </a:r>
          </a:p>
          <a:p>
            <a:pPr algn="ctr"/>
            <a:r>
              <a:rPr lang="en-US" sz="2800" kern="0" dirty="0" smtClean="0">
                <a:solidFill>
                  <a:schemeClr val="tx1"/>
                </a:solidFill>
              </a:rPr>
              <a:t>Interests can be tangible or psychological</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944562"/>
          </a:xfrm>
        </p:spPr>
        <p:txBody>
          <a:bodyPr/>
          <a:lstStyle/>
          <a:p>
            <a:r>
              <a:rPr lang="en-US" dirty="0" smtClean="0"/>
              <a:t>Why Focus on Interests?</a:t>
            </a:r>
            <a:endParaRPr lang="en-US" dirty="0"/>
          </a:p>
        </p:txBody>
      </p:sp>
      <p:sp>
        <p:nvSpPr>
          <p:cNvPr id="3" name="Rectangle 3"/>
          <p:cNvSpPr txBox="1">
            <a:spLocks noChangeArrowheads="1"/>
          </p:cNvSpPr>
          <p:nvPr/>
        </p:nvSpPr>
        <p:spPr bwMode="auto">
          <a:xfrm>
            <a:off x="457200" y="1371600"/>
            <a:ext cx="8229600" cy="914400"/>
          </a:xfrm>
          <a:prstGeom prst="rect">
            <a:avLst/>
          </a:prstGeom>
          <a:solidFill>
            <a:srgbClr val="FFFFFF">
              <a:alpha val="60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ctr"/>
            <a:r>
              <a:rPr lang="en-US" sz="2800" kern="0" dirty="0" smtClean="0">
                <a:solidFill>
                  <a:schemeClr val="tx1"/>
                </a:solidFill>
              </a:rPr>
              <a:t>Because when we do, we find that many of our interests are held in common with the other parties at the table. </a:t>
            </a:r>
          </a:p>
        </p:txBody>
      </p:sp>
      <p:sp>
        <p:nvSpPr>
          <p:cNvPr id="4" name="Rectangle 3"/>
          <p:cNvSpPr txBox="1">
            <a:spLocks noChangeArrowheads="1"/>
          </p:cNvSpPr>
          <p:nvPr/>
        </p:nvSpPr>
        <p:spPr bwMode="auto">
          <a:xfrm>
            <a:off x="457200" y="4648200"/>
            <a:ext cx="8229600" cy="1524000"/>
          </a:xfrm>
          <a:prstGeom prst="rect">
            <a:avLst/>
          </a:prstGeom>
          <a:solidFill>
            <a:srgbClr val="FFFFFF">
              <a:alpha val="60000"/>
            </a:srgbClr>
          </a:solidFill>
          <a:ln w="9525">
            <a:noFill/>
            <a:miter lim="800000"/>
            <a:headEnd/>
            <a:tailEnd/>
          </a:ln>
          <a:effec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None/>
              <a:defRPr sz="3200">
                <a:solidFill>
                  <a:schemeClr val="accent3"/>
                </a:solidFill>
                <a:latin typeface="+mn-lt"/>
                <a:ea typeface="+mn-ea"/>
                <a:cs typeface="+mn-cs"/>
              </a:defRPr>
            </a:lvl1pPr>
            <a:lvl2pPr marL="457200" indent="0" algn="l" rtl="0" eaLnBrk="1" fontAlgn="base" hangingPunct="1">
              <a:spcBef>
                <a:spcPct val="20000"/>
              </a:spcBef>
              <a:spcAft>
                <a:spcPct val="0"/>
              </a:spcAft>
              <a:buNone/>
              <a:defRPr sz="2800">
                <a:solidFill>
                  <a:schemeClr val="accent3"/>
                </a:solidFill>
                <a:latin typeface="+mn-lt"/>
              </a:defRPr>
            </a:lvl2pPr>
            <a:lvl3pPr marL="914400" indent="0" algn="l" rtl="0" eaLnBrk="1" fontAlgn="base" hangingPunct="1">
              <a:spcBef>
                <a:spcPct val="20000"/>
              </a:spcBef>
              <a:spcAft>
                <a:spcPct val="0"/>
              </a:spcAft>
              <a:buNone/>
              <a:defRPr sz="2400">
                <a:solidFill>
                  <a:schemeClr val="accent3"/>
                </a:solidFill>
                <a:latin typeface="+mn-lt"/>
              </a:defRPr>
            </a:lvl3pPr>
            <a:lvl4pPr marL="1371600" indent="0" algn="l" rtl="0" eaLnBrk="1" fontAlgn="base" hangingPunct="1">
              <a:spcBef>
                <a:spcPct val="20000"/>
              </a:spcBef>
              <a:spcAft>
                <a:spcPct val="0"/>
              </a:spcAft>
              <a:buNone/>
              <a:defRPr sz="2000">
                <a:solidFill>
                  <a:schemeClr val="accent3"/>
                </a:solidFill>
                <a:latin typeface="+mn-lt"/>
              </a:defRPr>
            </a:lvl4pPr>
            <a:lvl5pPr marL="1828800" indent="0" algn="l" rtl="0" eaLnBrk="1" fontAlgn="base" hangingPunct="1">
              <a:spcBef>
                <a:spcPct val="20000"/>
              </a:spcBef>
              <a:spcAft>
                <a:spcPct val="0"/>
              </a:spcAft>
              <a:buNone/>
              <a:defRPr sz="2000">
                <a:solidFill>
                  <a:schemeClr val="accent3"/>
                </a:solidFill>
                <a:latin typeface="+mn-lt"/>
              </a:defRPr>
            </a:lvl5pPr>
            <a:lvl6pPr marL="2286000" indent="0" algn="l" rtl="0" eaLnBrk="1" fontAlgn="base" hangingPunct="1">
              <a:spcBef>
                <a:spcPct val="20000"/>
              </a:spcBef>
              <a:spcAft>
                <a:spcPct val="0"/>
              </a:spcAft>
              <a:buNone/>
              <a:defRPr sz="2000">
                <a:solidFill>
                  <a:schemeClr val="tx1"/>
                </a:solidFill>
                <a:latin typeface="+mn-lt"/>
              </a:defRPr>
            </a:lvl6pPr>
            <a:lvl7pPr marL="2743200" indent="0" algn="l" rtl="0" eaLnBrk="1" fontAlgn="base" hangingPunct="1">
              <a:spcBef>
                <a:spcPct val="20000"/>
              </a:spcBef>
              <a:spcAft>
                <a:spcPct val="0"/>
              </a:spcAft>
              <a:buNone/>
              <a:defRPr sz="2000">
                <a:solidFill>
                  <a:schemeClr val="tx1"/>
                </a:solidFill>
                <a:latin typeface="+mn-lt"/>
              </a:defRPr>
            </a:lvl7pPr>
            <a:lvl8pPr marL="3200400" indent="0" algn="l" rtl="0" eaLnBrk="1" fontAlgn="base" hangingPunct="1">
              <a:spcBef>
                <a:spcPct val="20000"/>
              </a:spcBef>
              <a:spcAft>
                <a:spcPct val="0"/>
              </a:spcAft>
              <a:buNone/>
              <a:defRPr sz="2000">
                <a:solidFill>
                  <a:schemeClr val="tx1"/>
                </a:solidFill>
                <a:latin typeface="+mn-lt"/>
              </a:defRPr>
            </a:lvl8pPr>
            <a:lvl9pPr marL="3657600" indent="0" algn="l" rtl="0" eaLnBrk="1" fontAlgn="base" hangingPunct="1">
              <a:spcBef>
                <a:spcPct val="20000"/>
              </a:spcBef>
              <a:spcAft>
                <a:spcPct val="0"/>
              </a:spcAft>
              <a:buNone/>
              <a:defRPr sz="2000">
                <a:solidFill>
                  <a:schemeClr val="tx1"/>
                </a:solidFill>
                <a:latin typeface="+mn-lt"/>
              </a:defRPr>
            </a:lvl9pPr>
          </a:lstStyle>
          <a:p>
            <a:pPr algn="ctr"/>
            <a:r>
              <a:rPr lang="en-US" sz="2800" kern="0" dirty="0" smtClean="0">
                <a:solidFill>
                  <a:schemeClr val="tx1"/>
                </a:solidFill>
              </a:rPr>
              <a:t>Common interests draw us together and allow us to focus on creative solutions</a:t>
            </a:r>
          </a:p>
          <a:p>
            <a:pPr algn="ctr"/>
            <a:r>
              <a:rPr lang="en-US" sz="2800" kern="0" dirty="0" smtClean="0">
                <a:solidFill>
                  <a:schemeClr val="tx1"/>
                </a:solidFill>
              </a:rPr>
              <a:t>It allows us to acknowledge when interests diverge</a:t>
            </a:r>
          </a:p>
        </p:txBody>
      </p:sp>
    </p:spTree>
    <p:extLst>
      <p:ext uri="{BB962C8B-B14F-4D97-AF65-F5344CB8AC3E}">
        <p14:creationId xmlns:p14="http://schemas.microsoft.com/office/powerpoint/2010/main" val="36519188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are you here? Pg. 35</a:t>
            </a:r>
            <a:endParaRPr lang="en-US" dirty="0"/>
          </a:p>
        </p:txBody>
      </p:sp>
      <p:sp>
        <p:nvSpPr>
          <p:cNvPr id="3" name="Content Placeholder 2"/>
          <p:cNvSpPr>
            <a:spLocks noGrp="1"/>
          </p:cNvSpPr>
          <p:nvPr>
            <p:ph idx="1"/>
          </p:nvPr>
        </p:nvSpPr>
        <p:spPr/>
        <p:txBody>
          <a:bodyPr/>
          <a:lstStyle/>
          <a:p>
            <a:endParaRPr lang="en-US" dirty="0"/>
          </a:p>
          <a:p>
            <a:r>
              <a:rPr lang="en-US" dirty="0"/>
              <a:t>Look for underlying motivations </a:t>
            </a:r>
          </a:p>
          <a:p>
            <a:r>
              <a:rPr lang="en-US" dirty="0" smtClean="0"/>
              <a:t>Ask </a:t>
            </a:r>
            <a:r>
              <a:rPr lang="en-US" dirty="0"/>
              <a:t>yourself: </a:t>
            </a:r>
            <a:r>
              <a:rPr lang="en-US" dirty="0" smtClean="0"/>
              <a:t>Why </a:t>
            </a:r>
            <a:r>
              <a:rPr lang="en-US" dirty="0"/>
              <a:t>is this important? </a:t>
            </a:r>
          </a:p>
          <a:p>
            <a:r>
              <a:rPr lang="en-US" dirty="0" smtClean="0"/>
              <a:t>What </a:t>
            </a:r>
            <a:r>
              <a:rPr lang="en-US" dirty="0"/>
              <a:t>conditions will be addressed? </a:t>
            </a:r>
          </a:p>
          <a:p>
            <a:endParaRPr lang="en-US" dirty="0"/>
          </a:p>
        </p:txBody>
      </p:sp>
    </p:spTree>
    <p:extLst>
      <p:ext uri="{BB962C8B-B14F-4D97-AF65-F5344CB8AC3E}">
        <p14:creationId xmlns:p14="http://schemas.microsoft.com/office/powerpoint/2010/main" val="9715431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Rectangle 4"/>
          <p:cNvSpPr>
            <a:spLocks noGrp="1" noChangeArrowheads="1"/>
          </p:cNvSpPr>
          <p:nvPr>
            <p:ph type="title"/>
          </p:nvPr>
        </p:nvSpPr>
        <p:spPr>
          <a:noFill/>
          <a:ln/>
        </p:spPr>
        <p:txBody>
          <a:bodyPr lIns="92075" tIns="46038" rIns="92075" bIns="46038"/>
          <a:lstStyle/>
          <a:p>
            <a:pPr algn="ctr"/>
            <a:r>
              <a:rPr lang="en-US" b="1" dirty="0"/>
              <a:t>Types of Interests</a:t>
            </a:r>
          </a:p>
        </p:txBody>
      </p:sp>
      <p:sp>
        <p:nvSpPr>
          <p:cNvPr id="87045" name="Rectangle 5"/>
          <p:cNvSpPr>
            <a:spLocks noGrp="1" noChangeArrowheads="1"/>
          </p:cNvSpPr>
          <p:nvPr>
            <p:ph idx="1"/>
          </p:nvPr>
        </p:nvSpPr>
        <p:spPr>
          <a:xfrm>
            <a:off x="457200" y="1066800"/>
            <a:ext cx="8229600" cy="4267201"/>
          </a:xfrm>
          <a:noFill/>
          <a:ln/>
        </p:spPr>
        <p:txBody>
          <a:bodyPr lIns="92075" tIns="46038" rIns="92075" bIns="46038"/>
          <a:lstStyle/>
          <a:p>
            <a:pPr marL="0" indent="0" algn="ctr">
              <a:buNone/>
            </a:pPr>
            <a:endParaRPr lang="en-US" dirty="0">
              <a:latin typeface="Rockwell Light" pitchFamily="18" charset="0"/>
            </a:endParaRPr>
          </a:p>
          <a:p>
            <a:pPr lvl="1"/>
            <a:r>
              <a:rPr lang="en-US" sz="4800" dirty="0" smtClean="0"/>
              <a:t>Shared </a:t>
            </a:r>
            <a:r>
              <a:rPr lang="en-US" sz="4800" dirty="0"/>
              <a:t>Interests </a:t>
            </a:r>
          </a:p>
          <a:p>
            <a:pPr lvl="1"/>
            <a:r>
              <a:rPr lang="en-US" sz="4800" dirty="0"/>
              <a:t>Complementary </a:t>
            </a:r>
            <a:r>
              <a:rPr lang="en-US" sz="4800" dirty="0" smtClean="0"/>
              <a:t>Interests</a:t>
            </a:r>
            <a:endParaRPr lang="en-US" sz="4800" dirty="0"/>
          </a:p>
          <a:p>
            <a:pPr lvl="1"/>
            <a:r>
              <a:rPr lang="en-US" sz="4800" dirty="0"/>
              <a:t>Divergent Interests</a:t>
            </a:r>
          </a:p>
        </p:txBody>
      </p:sp>
    </p:spTree>
    <p:extLst>
      <p:ext uri="{BB962C8B-B14F-4D97-AF65-F5344CB8AC3E}">
        <p14:creationId xmlns:p14="http://schemas.microsoft.com/office/powerpoint/2010/main" val="113209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87044"/>
                                        </p:tgtEl>
                                        <p:attrNameLst>
                                          <p:attrName>style.visibility</p:attrName>
                                        </p:attrNameLst>
                                      </p:cBhvr>
                                      <p:to>
                                        <p:strVal val="visible"/>
                                      </p:to>
                                    </p:set>
                                    <p:anim calcmode="lin" valueType="num">
                                      <p:cBhvr>
                                        <p:cTn id="7" dur="2000" fill="hold"/>
                                        <p:tgtEl>
                                          <p:spTgt spid="87044"/>
                                        </p:tgtEl>
                                        <p:attrNameLst>
                                          <p:attrName>ppt_w</p:attrName>
                                        </p:attrNameLst>
                                      </p:cBhvr>
                                      <p:tavLst>
                                        <p:tav tm="0">
                                          <p:val>
                                            <p:strVal val="#ppt_w"/>
                                          </p:val>
                                        </p:tav>
                                        <p:tav tm="100000">
                                          <p:val>
                                            <p:strVal val="#ppt_w"/>
                                          </p:val>
                                        </p:tav>
                                      </p:tavLst>
                                    </p:anim>
                                    <p:anim calcmode="lin" valueType="num">
                                      <p:cBhvr>
                                        <p:cTn id="8" dur="2000" fill="hold"/>
                                        <p:tgtEl>
                                          <p:spTgt spid="87044"/>
                                        </p:tgtEl>
                                        <p:attrNameLst>
                                          <p:attrName>ppt_h</p:attrName>
                                        </p:attrNameLst>
                                      </p:cBhvr>
                                      <p:tavLst>
                                        <p:tav tm="0">
                                          <p:val>
                                            <p:strVal val="#ppt_h"/>
                                          </p:val>
                                        </p:tav>
                                        <p:tav tm="30000">
                                          <p:val>
                                            <p:strVal val="#ppt_h/2"/>
                                          </p:val>
                                        </p:tav>
                                        <p:tav tm="40000">
                                          <p:val>
                                            <p:strVal val="#ppt_h"/>
                                          </p:val>
                                        </p:tav>
                                        <p:tav tm="50000">
                                          <p:val>
                                            <p:strVal val="#ppt_h/2"/>
                                          </p:val>
                                        </p:tav>
                                        <p:tav tm="60000">
                                          <p:val>
                                            <p:strVal val="#ppt_h"/>
                                          </p:val>
                                        </p:tav>
                                        <p:tav tm="69900">
                                          <p:val>
                                            <p:strVal val="#ppt_h/2"/>
                                          </p:val>
                                        </p:tav>
                                        <p:tav tm="80000">
                                          <p:val>
                                            <p:strVal val="#ppt_h"/>
                                          </p:val>
                                        </p:tav>
                                        <p:tav tm="100000">
                                          <p:val>
                                            <p:strVal val="#ppt_h"/>
                                          </p:val>
                                        </p:tav>
                                      </p:tavLst>
                                    </p:anim>
                                    <p:anim calcmode="lin" valueType="num">
                                      <p:cBhvr>
                                        <p:cTn id="9" dur="2000" fill="hold"/>
                                        <p:tgtEl>
                                          <p:spTgt spid="87044"/>
                                        </p:tgtEl>
                                        <p:attrNameLst>
                                          <p:attrName>ppt_x</p:attrName>
                                        </p:attrNameLst>
                                      </p:cBhvr>
                                      <p:tavLst>
                                        <p:tav tm="0">
                                          <p:val>
                                            <p:strVal val="#ppt_x-.4"/>
                                          </p:val>
                                        </p:tav>
                                        <p:tav tm="100000">
                                          <p:val>
                                            <p:strVal val="#ppt_x"/>
                                          </p:val>
                                        </p:tav>
                                      </p:tavLst>
                                    </p:anim>
                                    <p:anim calcmode="lin" valueType="num">
                                      <p:cBhvr>
                                        <p:cTn id="10" dur="2000" fill="hold"/>
                                        <p:tgtEl>
                                          <p:spTgt spid="87044"/>
                                        </p:tgtEl>
                                        <p:attrNameLst>
                                          <p:attrName>ppt_y</p:attrName>
                                        </p:attrNameLst>
                                      </p:cBhvr>
                                      <p:tavLst>
                                        <p:tav tm="0">
                                          <p:val>
                                            <p:strVal val="#ppt_y-.5"/>
                                          </p:val>
                                        </p:tav>
                                        <p:tav tm="20000">
                                          <p:val>
                                            <p:strVal val="#ppt_y-.2"/>
                                          </p:val>
                                        </p:tav>
                                        <p:tav tm="30000">
                                          <p:val>
                                            <p:strVal val="#ppt_y"/>
                                          </p:val>
                                        </p:tav>
                                        <p:tav tm="40000">
                                          <p:val>
                                            <p:strVal val="#ppt_y-.15"/>
                                          </p:val>
                                        </p:tav>
                                        <p:tav tm="50000">
                                          <p:val>
                                            <p:strVal val="#ppt_y"/>
                                          </p:val>
                                        </p:tav>
                                        <p:tav tm="60000">
                                          <p:val>
                                            <p:strVal val="#ppt_y-.1"/>
                                          </p:val>
                                        </p:tav>
                                        <p:tav tm="69900">
                                          <p:val>
                                            <p:strVal val="#ppt_y"/>
                                          </p:val>
                                        </p:tav>
                                        <p:tav tm="80000">
                                          <p:val>
                                            <p:strVal val="#ppt_y-.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40" presetClass="entr" presetSubtype="0" fill="hold" grpId="0" nodeType="clickEffect">
                                  <p:stCondLst>
                                    <p:cond delay="0"/>
                                  </p:stCondLst>
                                  <p:iterate type="lt">
                                    <p:tmPct val="10000"/>
                                  </p:iterate>
                                  <p:childTnLst>
                                    <p:set>
                                      <p:cBhvr>
                                        <p:cTn id="14" dur="1" fill="hold">
                                          <p:stCondLst>
                                            <p:cond delay="0"/>
                                          </p:stCondLst>
                                        </p:cTn>
                                        <p:tgtEl>
                                          <p:spTgt spid="87045">
                                            <p:txEl>
                                              <p:pRg st="1" end="1"/>
                                            </p:txEl>
                                          </p:spTgt>
                                        </p:tgtEl>
                                        <p:attrNameLst>
                                          <p:attrName>style.visibility</p:attrName>
                                        </p:attrNameLst>
                                      </p:cBhvr>
                                      <p:to>
                                        <p:strVal val="visible"/>
                                      </p:to>
                                    </p:set>
                                    <p:animEffect transition="in" filter="fade">
                                      <p:cBhvr>
                                        <p:cTn id="15" dur="500">
                                          <p:stCondLst>
                                            <p:cond delay="0"/>
                                          </p:stCondLst>
                                        </p:cTn>
                                        <p:tgtEl>
                                          <p:spTgt spid="87045">
                                            <p:txEl>
                                              <p:pRg st="1" end="1"/>
                                            </p:txEl>
                                          </p:spTgt>
                                        </p:tgtEl>
                                      </p:cBhvr>
                                    </p:animEffect>
                                    <p:anim calcmode="lin" valueType="num">
                                      <p:cBhvr>
                                        <p:cTn id="16" dur="500" fill="hold">
                                          <p:stCondLst>
                                            <p:cond delay="0"/>
                                          </p:stCondLst>
                                        </p:cTn>
                                        <p:tgtEl>
                                          <p:spTgt spid="87045">
                                            <p:txEl>
                                              <p:pRg st="1" end="1"/>
                                            </p:txEl>
                                          </p:spTgt>
                                        </p:tgtEl>
                                        <p:attrNameLst>
                                          <p:attrName>ppt_x</p:attrName>
                                        </p:attrNameLst>
                                      </p:cBhvr>
                                      <p:tavLst>
                                        <p:tav tm="0">
                                          <p:val>
                                            <p:strVal val="#ppt_x-.1"/>
                                          </p:val>
                                        </p:tav>
                                        <p:tav tm="100000">
                                          <p:val>
                                            <p:strVal val="#ppt_x"/>
                                          </p:val>
                                        </p:tav>
                                      </p:tavLst>
                                    </p:anim>
                                    <p:anim calcmode="lin" valueType="num">
                                      <p:cBhvr>
                                        <p:cTn id="17" dur="500" fill="hold">
                                          <p:stCondLst>
                                            <p:cond delay="0"/>
                                          </p:stCondLst>
                                        </p:cTn>
                                        <p:tgtEl>
                                          <p:spTgt spid="87045">
                                            <p:txEl>
                                              <p:pRg st="1" end="1"/>
                                            </p:txEl>
                                          </p:spTgt>
                                        </p:tgtEl>
                                        <p:attrNameLst>
                                          <p:attrName>ppt_y</p:attrName>
                                        </p:attrNameLst>
                                      </p:cBhvr>
                                      <p:tavLst>
                                        <p:tav tm="0">
                                          <p:val>
                                            <p:strVal val="#ppt_y"/>
                                          </p:val>
                                        </p:tav>
                                        <p:tav tm="100000">
                                          <p:val>
                                            <p:strVal val="#ppt_y"/>
                                          </p:val>
                                        </p:tav>
                                      </p:tavLst>
                                    </p:anim>
                                  </p:childTnLst>
                                </p:cTn>
                              </p:par>
                              <p:par>
                                <p:cTn id="18" presetID="40" presetClass="entr" presetSubtype="0" fill="hold" grpId="0" nodeType="withEffect">
                                  <p:stCondLst>
                                    <p:cond delay="0"/>
                                  </p:stCondLst>
                                  <p:iterate type="lt">
                                    <p:tmPct val="10000"/>
                                  </p:iterate>
                                  <p:childTnLst>
                                    <p:set>
                                      <p:cBhvr>
                                        <p:cTn id="19" dur="1" fill="hold">
                                          <p:stCondLst>
                                            <p:cond delay="0"/>
                                          </p:stCondLst>
                                        </p:cTn>
                                        <p:tgtEl>
                                          <p:spTgt spid="87045">
                                            <p:txEl>
                                              <p:pRg st="2" end="2"/>
                                            </p:txEl>
                                          </p:spTgt>
                                        </p:tgtEl>
                                        <p:attrNameLst>
                                          <p:attrName>style.visibility</p:attrName>
                                        </p:attrNameLst>
                                      </p:cBhvr>
                                      <p:to>
                                        <p:strVal val="visible"/>
                                      </p:to>
                                    </p:set>
                                    <p:animEffect transition="in" filter="fade">
                                      <p:cBhvr>
                                        <p:cTn id="20" dur="500">
                                          <p:stCondLst>
                                            <p:cond delay="0"/>
                                          </p:stCondLst>
                                        </p:cTn>
                                        <p:tgtEl>
                                          <p:spTgt spid="87045">
                                            <p:txEl>
                                              <p:pRg st="2" end="2"/>
                                            </p:txEl>
                                          </p:spTgt>
                                        </p:tgtEl>
                                      </p:cBhvr>
                                    </p:animEffect>
                                    <p:anim calcmode="lin" valueType="num">
                                      <p:cBhvr>
                                        <p:cTn id="21" dur="500" fill="hold">
                                          <p:stCondLst>
                                            <p:cond delay="0"/>
                                          </p:stCondLst>
                                        </p:cTn>
                                        <p:tgtEl>
                                          <p:spTgt spid="87045">
                                            <p:txEl>
                                              <p:pRg st="2" end="2"/>
                                            </p:txEl>
                                          </p:spTgt>
                                        </p:tgtEl>
                                        <p:attrNameLst>
                                          <p:attrName>ppt_x</p:attrName>
                                        </p:attrNameLst>
                                      </p:cBhvr>
                                      <p:tavLst>
                                        <p:tav tm="0">
                                          <p:val>
                                            <p:strVal val="#ppt_x-.1"/>
                                          </p:val>
                                        </p:tav>
                                        <p:tav tm="100000">
                                          <p:val>
                                            <p:strVal val="#ppt_x"/>
                                          </p:val>
                                        </p:tav>
                                      </p:tavLst>
                                    </p:anim>
                                    <p:anim calcmode="lin" valueType="num">
                                      <p:cBhvr>
                                        <p:cTn id="22" dur="500" fill="hold">
                                          <p:stCondLst>
                                            <p:cond delay="0"/>
                                          </p:stCondLst>
                                        </p:cTn>
                                        <p:tgtEl>
                                          <p:spTgt spid="87045">
                                            <p:txEl>
                                              <p:pRg st="2" end="2"/>
                                            </p:txEl>
                                          </p:spTgt>
                                        </p:tgtEl>
                                        <p:attrNameLst>
                                          <p:attrName>ppt_y</p:attrName>
                                        </p:attrNameLst>
                                      </p:cBhvr>
                                      <p:tavLst>
                                        <p:tav tm="0">
                                          <p:val>
                                            <p:strVal val="#ppt_y"/>
                                          </p:val>
                                        </p:tav>
                                        <p:tav tm="100000">
                                          <p:val>
                                            <p:strVal val="#ppt_y"/>
                                          </p:val>
                                        </p:tav>
                                      </p:tavLst>
                                    </p:anim>
                                  </p:childTnLst>
                                </p:cTn>
                              </p:par>
                              <p:par>
                                <p:cTn id="23" presetID="40" presetClass="entr" presetSubtype="0" fill="hold" grpId="0" nodeType="withEffect">
                                  <p:stCondLst>
                                    <p:cond delay="0"/>
                                  </p:stCondLst>
                                  <p:iterate type="lt">
                                    <p:tmPct val="10000"/>
                                  </p:iterate>
                                  <p:childTnLst>
                                    <p:set>
                                      <p:cBhvr>
                                        <p:cTn id="24" dur="1" fill="hold">
                                          <p:stCondLst>
                                            <p:cond delay="0"/>
                                          </p:stCondLst>
                                        </p:cTn>
                                        <p:tgtEl>
                                          <p:spTgt spid="87045">
                                            <p:txEl>
                                              <p:pRg st="3" end="3"/>
                                            </p:txEl>
                                          </p:spTgt>
                                        </p:tgtEl>
                                        <p:attrNameLst>
                                          <p:attrName>style.visibility</p:attrName>
                                        </p:attrNameLst>
                                      </p:cBhvr>
                                      <p:to>
                                        <p:strVal val="visible"/>
                                      </p:to>
                                    </p:set>
                                    <p:animEffect transition="in" filter="fade">
                                      <p:cBhvr>
                                        <p:cTn id="25" dur="500">
                                          <p:stCondLst>
                                            <p:cond delay="0"/>
                                          </p:stCondLst>
                                        </p:cTn>
                                        <p:tgtEl>
                                          <p:spTgt spid="87045">
                                            <p:txEl>
                                              <p:pRg st="3" end="3"/>
                                            </p:txEl>
                                          </p:spTgt>
                                        </p:tgtEl>
                                      </p:cBhvr>
                                    </p:animEffect>
                                    <p:anim calcmode="lin" valueType="num">
                                      <p:cBhvr>
                                        <p:cTn id="26" dur="500" fill="hold">
                                          <p:stCondLst>
                                            <p:cond delay="0"/>
                                          </p:stCondLst>
                                        </p:cTn>
                                        <p:tgtEl>
                                          <p:spTgt spid="87045">
                                            <p:txEl>
                                              <p:pRg st="3" end="3"/>
                                            </p:txEl>
                                          </p:spTgt>
                                        </p:tgtEl>
                                        <p:attrNameLst>
                                          <p:attrName>ppt_x</p:attrName>
                                        </p:attrNameLst>
                                      </p:cBhvr>
                                      <p:tavLst>
                                        <p:tav tm="0">
                                          <p:val>
                                            <p:strVal val="#ppt_x-.1"/>
                                          </p:val>
                                        </p:tav>
                                        <p:tav tm="100000">
                                          <p:val>
                                            <p:strVal val="#ppt_x"/>
                                          </p:val>
                                        </p:tav>
                                      </p:tavLst>
                                    </p:anim>
                                    <p:anim calcmode="lin" valueType="num">
                                      <p:cBhvr>
                                        <p:cTn id="27" dur="500" fill="hold">
                                          <p:stCondLst>
                                            <p:cond delay="0"/>
                                          </p:stCondLst>
                                        </p:cTn>
                                        <p:tgtEl>
                                          <p:spTgt spid="8704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4" grpId="0" animBg="1"/>
      <p:bldP spid="87045" grpId="0" build="p"/>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algn="ctr"/>
            <a:r>
              <a:rPr lang="en-US" b="1" dirty="0" smtClean="0">
                <a:latin typeface="Rockwell Light" pitchFamily="18" charset="0"/>
              </a:rPr>
              <a:t>Alternatives Pg. 36</a:t>
            </a:r>
            <a:endParaRPr lang="en-US" b="1" dirty="0">
              <a:latin typeface="Rockwell Light" pitchFamily="18" charset="0"/>
            </a:endParaRPr>
          </a:p>
        </p:txBody>
      </p:sp>
      <p:sp>
        <p:nvSpPr>
          <p:cNvPr id="44035" name="Rectangle 3"/>
          <p:cNvSpPr>
            <a:spLocks noGrp="1" noChangeArrowheads="1"/>
          </p:cNvSpPr>
          <p:nvPr>
            <p:ph idx="1"/>
          </p:nvPr>
        </p:nvSpPr>
        <p:spPr>
          <a:xfrm>
            <a:off x="457200" y="1905000"/>
            <a:ext cx="8229600" cy="4419600"/>
          </a:xfrm>
        </p:spPr>
        <p:txBody>
          <a:bodyPr/>
          <a:lstStyle/>
          <a:p>
            <a:pPr marL="609600" indent="-609600"/>
            <a:r>
              <a:rPr lang="en-US" sz="2800" dirty="0">
                <a:latin typeface="Rockwell Light" pitchFamily="18" charset="0"/>
              </a:rPr>
              <a:t>What you can do </a:t>
            </a:r>
            <a:r>
              <a:rPr lang="en-US" sz="2800" i="1" dirty="0">
                <a:latin typeface="Rockwell Light" pitchFamily="18" charset="0"/>
              </a:rPr>
              <a:t>on your own</a:t>
            </a:r>
            <a:r>
              <a:rPr lang="en-US" sz="2800" dirty="0">
                <a:latin typeface="Rockwell Light" pitchFamily="18" charset="0"/>
              </a:rPr>
              <a:t> if there is no agreement or involvement with the other party</a:t>
            </a:r>
          </a:p>
          <a:p>
            <a:pPr marL="609600" indent="-609600"/>
            <a:r>
              <a:rPr lang="en-US" sz="2800" b="1" dirty="0">
                <a:latin typeface="Rockwell Light" pitchFamily="18" charset="0"/>
              </a:rPr>
              <a:t>B</a:t>
            </a:r>
            <a:r>
              <a:rPr lang="en-US" sz="2800" dirty="0">
                <a:latin typeface="Rockwell Light" pitchFamily="18" charset="0"/>
              </a:rPr>
              <a:t>est </a:t>
            </a:r>
            <a:r>
              <a:rPr lang="en-US" sz="2800" b="1" dirty="0">
                <a:latin typeface="Rockwell Light" pitchFamily="18" charset="0"/>
              </a:rPr>
              <a:t>A</a:t>
            </a:r>
            <a:r>
              <a:rPr lang="en-US" sz="2800" dirty="0">
                <a:latin typeface="Rockwell Light" pitchFamily="18" charset="0"/>
              </a:rPr>
              <a:t>lternative </a:t>
            </a:r>
            <a:r>
              <a:rPr lang="en-US" sz="2800" b="1" dirty="0">
                <a:latin typeface="Rockwell Light" pitchFamily="18" charset="0"/>
              </a:rPr>
              <a:t>T</a:t>
            </a:r>
            <a:r>
              <a:rPr lang="en-US" sz="2800" dirty="0">
                <a:latin typeface="Rockwell Light" pitchFamily="18" charset="0"/>
              </a:rPr>
              <a:t>o a </a:t>
            </a:r>
            <a:r>
              <a:rPr lang="en-US" sz="2800" b="1" dirty="0">
                <a:latin typeface="Rockwell Light" pitchFamily="18" charset="0"/>
              </a:rPr>
              <a:t>N</a:t>
            </a:r>
            <a:r>
              <a:rPr lang="en-US" sz="2800" dirty="0">
                <a:latin typeface="Rockwell Light" pitchFamily="18" charset="0"/>
              </a:rPr>
              <a:t>egotiated </a:t>
            </a:r>
            <a:r>
              <a:rPr lang="en-US" sz="2800" b="1" dirty="0">
                <a:latin typeface="Rockwell Light" pitchFamily="18" charset="0"/>
              </a:rPr>
              <a:t>A</a:t>
            </a:r>
            <a:r>
              <a:rPr lang="en-US" sz="2800" dirty="0">
                <a:latin typeface="Rockwell Light" pitchFamily="18" charset="0"/>
              </a:rPr>
              <a:t>greement (BATNA)</a:t>
            </a:r>
          </a:p>
          <a:p>
            <a:pPr marL="609600" indent="-609600"/>
            <a:r>
              <a:rPr lang="en-US" sz="2800" dirty="0">
                <a:latin typeface="Rockwell Light" pitchFamily="18" charset="0"/>
              </a:rPr>
              <a:t>Your baseline measure of success</a:t>
            </a:r>
          </a:p>
          <a:p>
            <a:pPr marL="609600" indent="-609600"/>
            <a:r>
              <a:rPr lang="en-US" sz="2800" dirty="0">
                <a:latin typeface="Rockwell Light" pitchFamily="18" charset="0"/>
              </a:rPr>
              <a:t>Protects against:</a:t>
            </a:r>
          </a:p>
          <a:p>
            <a:pPr marL="990600" lvl="1" indent="-533400"/>
            <a:r>
              <a:rPr lang="en-US" dirty="0">
                <a:latin typeface="Rockwell Light" pitchFamily="18" charset="0"/>
              </a:rPr>
              <a:t>Accepting an unfavorable agreement</a:t>
            </a:r>
          </a:p>
          <a:p>
            <a:pPr marL="990600" lvl="1" indent="-533400"/>
            <a:r>
              <a:rPr lang="en-US" dirty="0">
                <a:latin typeface="Rockwell Light" pitchFamily="18" charset="0"/>
              </a:rPr>
              <a:t>Rejecting an agreement which might be in your interest</a:t>
            </a:r>
          </a:p>
        </p:txBody>
      </p:sp>
    </p:spTree>
    <p:extLst>
      <p:ext uri="{BB962C8B-B14F-4D97-AF65-F5344CB8AC3E}">
        <p14:creationId xmlns:p14="http://schemas.microsoft.com/office/powerpoint/2010/main" val="3387517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40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40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403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403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403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40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bldLvl="2"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0"/>
            <a:ext cx="9144000" cy="990600"/>
          </a:xfrm>
        </p:spPr>
        <p:txBody>
          <a:bodyPr/>
          <a:lstStyle/>
          <a:p>
            <a:r>
              <a:rPr lang="en-US" sz="4000" dirty="0" smtClean="0"/>
              <a:t>Use of Standards or Criteria Pg. 44</a:t>
            </a:r>
            <a:endParaRPr lang="en-US" sz="4000" dirty="0"/>
          </a:p>
        </p:txBody>
      </p:sp>
      <p:sp>
        <p:nvSpPr>
          <p:cNvPr id="4099" name="Rectangle 3"/>
          <p:cNvSpPr>
            <a:spLocks noGrp="1" noChangeArrowheads="1"/>
          </p:cNvSpPr>
          <p:nvPr>
            <p:ph idx="1"/>
          </p:nvPr>
        </p:nvSpPr>
        <p:spPr>
          <a:xfrm>
            <a:off x="381000" y="990600"/>
            <a:ext cx="8382000" cy="4754563"/>
          </a:xfrm>
        </p:spPr>
        <p:txBody>
          <a:bodyPr/>
          <a:lstStyle/>
          <a:p>
            <a:pPr marL="0" indent="0">
              <a:buNone/>
            </a:pPr>
            <a:r>
              <a:rPr lang="en-US" dirty="0" smtClean="0"/>
              <a:t>Agreed upon qualities of an acceptable solution – how well an option  solves the problem</a:t>
            </a:r>
          </a:p>
          <a:p>
            <a:pPr lvl="1"/>
            <a:r>
              <a:rPr lang="en-US" dirty="0" smtClean="0"/>
              <a:t>Propose possible standards</a:t>
            </a:r>
          </a:p>
          <a:p>
            <a:pPr lvl="1"/>
            <a:r>
              <a:rPr lang="en-US" dirty="0" smtClean="0"/>
              <a:t>Clarify the meaning of each proposed standard</a:t>
            </a:r>
          </a:p>
          <a:p>
            <a:pPr lvl="1"/>
            <a:r>
              <a:rPr lang="en-US" dirty="0" smtClean="0"/>
              <a:t>Reach consensus on the standards</a:t>
            </a:r>
          </a:p>
          <a:p>
            <a:pPr lvl="1"/>
            <a:r>
              <a:rPr lang="en-US" dirty="0" smtClean="0"/>
              <a:t>Evaluate each option against the standards</a:t>
            </a:r>
          </a:p>
        </p:txBody>
      </p:sp>
    </p:spTree>
    <p:extLst>
      <p:ext uri="{BB962C8B-B14F-4D97-AF65-F5344CB8AC3E}">
        <p14:creationId xmlns:p14="http://schemas.microsoft.com/office/powerpoint/2010/main" val="20405977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8" name="Rectangle 4"/>
          <p:cNvSpPr>
            <a:spLocks noGrp="1" noChangeArrowheads="1"/>
          </p:cNvSpPr>
          <p:nvPr>
            <p:ph type="title"/>
          </p:nvPr>
        </p:nvSpPr>
        <p:spPr>
          <a:xfrm>
            <a:off x="258763" y="533400"/>
            <a:ext cx="8656637" cy="1155700"/>
          </a:xfrm>
          <a:noFill/>
          <a:ln/>
        </p:spPr>
        <p:txBody>
          <a:bodyPr lIns="92075" tIns="46038" rIns="92075" bIns="46038"/>
          <a:lstStyle/>
          <a:p>
            <a:pPr algn="ctr"/>
            <a:r>
              <a:rPr lang="en-US" b="1" dirty="0"/>
              <a:t>Sample Standards</a:t>
            </a:r>
          </a:p>
        </p:txBody>
      </p:sp>
      <p:sp>
        <p:nvSpPr>
          <p:cNvPr id="88069" name="Rectangle 5"/>
          <p:cNvSpPr>
            <a:spLocks noGrp="1" noChangeArrowheads="1"/>
          </p:cNvSpPr>
          <p:nvPr>
            <p:ph idx="1"/>
          </p:nvPr>
        </p:nvSpPr>
        <p:spPr>
          <a:xfrm>
            <a:off x="373063" y="1676400"/>
            <a:ext cx="8445500" cy="4081463"/>
          </a:xfrm>
          <a:noFill/>
          <a:ln/>
        </p:spPr>
        <p:txBody>
          <a:bodyPr lIns="92075" tIns="46038" rIns="92075" bIns="46038">
            <a:noAutofit/>
          </a:bodyPr>
          <a:lstStyle/>
          <a:p>
            <a:r>
              <a:rPr lang="en-US" sz="4000" dirty="0"/>
              <a:t>Fair</a:t>
            </a:r>
          </a:p>
          <a:p>
            <a:r>
              <a:rPr lang="en-US" sz="4000" dirty="0"/>
              <a:t>Cost-effective / affordable</a:t>
            </a:r>
          </a:p>
          <a:p>
            <a:r>
              <a:rPr lang="en-US" sz="4000" dirty="0"/>
              <a:t>Legal</a:t>
            </a:r>
          </a:p>
          <a:p>
            <a:r>
              <a:rPr lang="en-US" sz="4000" dirty="0"/>
              <a:t>Feasible</a:t>
            </a:r>
          </a:p>
          <a:p>
            <a:r>
              <a:rPr lang="en-US" sz="4000" dirty="0"/>
              <a:t>Ratifiable</a:t>
            </a:r>
          </a:p>
          <a:p>
            <a:r>
              <a:rPr lang="en-US" sz="4000" dirty="0"/>
              <a:t>Workable</a:t>
            </a:r>
          </a:p>
        </p:txBody>
      </p:sp>
    </p:spTree>
    <p:extLst>
      <p:ext uri="{BB962C8B-B14F-4D97-AF65-F5344CB8AC3E}">
        <p14:creationId xmlns:p14="http://schemas.microsoft.com/office/powerpoint/2010/main" val="163948161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Options Pg. 10</a:t>
            </a:r>
            <a:endParaRPr lang="en-US" dirty="0"/>
          </a:p>
        </p:txBody>
      </p:sp>
      <p:sp>
        <p:nvSpPr>
          <p:cNvPr id="3" name="Content Placeholder 2"/>
          <p:cNvSpPr>
            <a:spLocks noGrp="1"/>
          </p:cNvSpPr>
          <p:nvPr>
            <p:ph idx="1"/>
          </p:nvPr>
        </p:nvSpPr>
        <p:spPr/>
        <p:txBody>
          <a:bodyPr/>
          <a:lstStyle/>
          <a:p>
            <a:pPr marL="0" indent="0">
              <a:buNone/>
            </a:pPr>
            <a:r>
              <a:rPr lang="en-US" sz="4000" dirty="0" smtClean="0"/>
              <a:t>• </a:t>
            </a:r>
            <a:r>
              <a:rPr lang="en-US" sz="4000" dirty="0"/>
              <a:t>Options are possible solutions </a:t>
            </a:r>
          </a:p>
          <a:p>
            <a:pPr marL="0" indent="0">
              <a:buNone/>
            </a:pPr>
            <a:r>
              <a:rPr lang="en-US" sz="4000" dirty="0"/>
              <a:t>• Options should be future oriented </a:t>
            </a:r>
          </a:p>
          <a:p>
            <a:pPr marL="0" indent="0">
              <a:buNone/>
            </a:pPr>
            <a:r>
              <a:rPr lang="en-US" sz="4000" dirty="0"/>
              <a:t>• Options answer the question "How?" </a:t>
            </a:r>
          </a:p>
          <a:p>
            <a:endParaRPr lang="en-US" dirty="0"/>
          </a:p>
        </p:txBody>
      </p:sp>
    </p:spTree>
    <p:extLst>
      <p:ext uri="{BB962C8B-B14F-4D97-AF65-F5344CB8AC3E}">
        <p14:creationId xmlns:p14="http://schemas.microsoft.com/office/powerpoint/2010/main" val="30884330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lstStyle/>
          <a:p>
            <a:r>
              <a:rPr lang="en-US" dirty="0" smtClean="0"/>
              <a:t>Creating Options</a:t>
            </a:r>
            <a:endParaRPr lang="en-US" dirty="0"/>
          </a:p>
        </p:txBody>
      </p:sp>
      <p:sp>
        <p:nvSpPr>
          <p:cNvPr id="3" name="Content Placeholder 2"/>
          <p:cNvSpPr>
            <a:spLocks noGrp="1"/>
          </p:cNvSpPr>
          <p:nvPr>
            <p:ph idx="1"/>
          </p:nvPr>
        </p:nvSpPr>
        <p:spPr>
          <a:xfrm>
            <a:off x="423041" y="808246"/>
            <a:ext cx="8229600" cy="4525963"/>
          </a:xfrm>
        </p:spPr>
        <p:txBody>
          <a:bodyPr/>
          <a:lstStyle/>
          <a:p>
            <a:pPr marL="0" indent="0">
              <a:buNone/>
            </a:pPr>
            <a:r>
              <a:rPr lang="en-US" dirty="0" smtClean="0"/>
              <a:t>• </a:t>
            </a:r>
            <a:r>
              <a:rPr lang="en-US" dirty="0"/>
              <a:t>Separate inventing from judging </a:t>
            </a:r>
          </a:p>
          <a:p>
            <a:pPr marL="0" indent="0">
              <a:buNone/>
            </a:pPr>
            <a:r>
              <a:rPr lang="en-US" dirty="0"/>
              <a:t>• Use free-flowing brainstorming </a:t>
            </a:r>
            <a:r>
              <a:rPr lang="en-US" dirty="0" smtClean="0"/>
              <a:t>- </a:t>
            </a:r>
            <a:r>
              <a:rPr lang="en-US" dirty="0"/>
              <a:t>No criticism or evaluation </a:t>
            </a:r>
          </a:p>
          <a:p>
            <a:r>
              <a:rPr lang="en-US" dirty="0" smtClean="0"/>
              <a:t>No </a:t>
            </a:r>
            <a:r>
              <a:rPr lang="en-US" dirty="0"/>
              <a:t>one "owns" an option </a:t>
            </a:r>
          </a:p>
          <a:p>
            <a:r>
              <a:rPr lang="en-US" dirty="0" smtClean="0"/>
              <a:t>No </a:t>
            </a:r>
            <a:r>
              <a:rPr lang="en-US" dirty="0"/>
              <a:t>one has to defend any option, but may need to explain it </a:t>
            </a:r>
          </a:p>
          <a:p>
            <a:r>
              <a:rPr lang="en-US" dirty="0" smtClean="0"/>
              <a:t>Invent </a:t>
            </a:r>
            <a:r>
              <a:rPr lang="en-US" dirty="0"/>
              <a:t>as many options as possible </a:t>
            </a:r>
          </a:p>
          <a:p>
            <a:r>
              <a:rPr lang="en-US" dirty="0" smtClean="0"/>
              <a:t>Look </a:t>
            </a:r>
            <a:r>
              <a:rPr lang="en-US" dirty="0"/>
              <a:t>for options that address all interests </a:t>
            </a:r>
          </a:p>
          <a:p>
            <a:r>
              <a:rPr lang="en-US" dirty="0" smtClean="0"/>
              <a:t>Encourage </a:t>
            </a:r>
            <a:r>
              <a:rPr lang="en-US" dirty="0"/>
              <a:t>creativity and participation </a:t>
            </a:r>
          </a:p>
          <a:p>
            <a:r>
              <a:rPr lang="en-US" dirty="0" smtClean="0"/>
              <a:t>Options </a:t>
            </a:r>
            <a:r>
              <a:rPr lang="en-US" dirty="0"/>
              <a:t>do </a:t>
            </a:r>
            <a:r>
              <a:rPr lang="en-US" b="1" dirty="0"/>
              <a:t>not </a:t>
            </a:r>
            <a:r>
              <a:rPr lang="en-US" dirty="0"/>
              <a:t>require agreement </a:t>
            </a:r>
          </a:p>
        </p:txBody>
      </p:sp>
    </p:spTree>
    <p:extLst>
      <p:ext uri="{BB962C8B-B14F-4D97-AF65-F5344CB8AC3E}">
        <p14:creationId xmlns:p14="http://schemas.microsoft.com/office/powerpoint/2010/main" val="13922944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274638"/>
            <a:ext cx="8229600" cy="563562"/>
          </a:xfrm>
        </p:spPr>
        <p:txBody>
          <a:bodyPr>
            <a:normAutofit fontScale="90000"/>
          </a:bodyPr>
          <a:lstStyle/>
          <a:p>
            <a:pPr algn="ctr"/>
            <a:r>
              <a:rPr lang="en-US" sz="5400" b="1" dirty="0" smtClean="0"/>
              <a:t>Review  Options Pg. 44</a:t>
            </a:r>
            <a:endParaRPr lang="en-US" sz="5400" b="1" dirty="0"/>
          </a:p>
        </p:txBody>
      </p:sp>
      <p:sp>
        <p:nvSpPr>
          <p:cNvPr id="49155" name="Rectangle 3"/>
          <p:cNvSpPr>
            <a:spLocks noGrp="1" noChangeArrowheads="1"/>
          </p:cNvSpPr>
          <p:nvPr>
            <p:ph idx="1"/>
          </p:nvPr>
        </p:nvSpPr>
        <p:spPr>
          <a:xfrm>
            <a:off x="381000" y="990600"/>
            <a:ext cx="8229600" cy="4525963"/>
          </a:xfrm>
        </p:spPr>
        <p:txBody>
          <a:bodyPr/>
          <a:lstStyle/>
          <a:p>
            <a:pPr marL="0" indent="0">
              <a:buNone/>
            </a:pPr>
            <a:r>
              <a:rPr lang="en-US" dirty="0" smtClean="0"/>
              <a:t>1.Take </a:t>
            </a:r>
            <a:r>
              <a:rPr lang="en-US" dirty="0"/>
              <a:t>one option at time.</a:t>
            </a:r>
          </a:p>
          <a:p>
            <a:pPr marL="0" indent="0">
              <a:buNone/>
            </a:pPr>
            <a:r>
              <a:rPr lang="en-US" dirty="0"/>
              <a:t>2.Discuss whether the option meet the stakeholders’ interests.</a:t>
            </a:r>
          </a:p>
          <a:p>
            <a:pPr marL="0" indent="0">
              <a:buNone/>
            </a:pPr>
            <a:r>
              <a:rPr lang="en-US" dirty="0"/>
              <a:t>3.If people believe the option does </a:t>
            </a:r>
            <a:r>
              <a:rPr lang="en-US" b="1" dirty="0"/>
              <a:t>not </a:t>
            </a:r>
            <a:r>
              <a:rPr lang="en-US" dirty="0"/>
              <a:t>meet an interest or interests, they explain</a:t>
            </a:r>
          </a:p>
          <a:p>
            <a:pPr marL="400050" lvl="1" indent="0">
              <a:buNone/>
            </a:pPr>
            <a:r>
              <a:rPr lang="en-US" dirty="0"/>
              <a:t>•</a:t>
            </a:r>
            <a:r>
              <a:rPr lang="en-US" b="1" dirty="0"/>
              <a:t>which interests </a:t>
            </a:r>
            <a:r>
              <a:rPr lang="en-US" dirty="0"/>
              <a:t>are not being met, and</a:t>
            </a:r>
          </a:p>
          <a:p>
            <a:pPr marL="400050" lvl="1" indent="0">
              <a:buNone/>
            </a:pPr>
            <a:r>
              <a:rPr lang="en-US" dirty="0"/>
              <a:t>•</a:t>
            </a:r>
            <a:r>
              <a:rPr lang="en-US" b="1" dirty="0"/>
              <a:t>what they would change </a:t>
            </a:r>
            <a:r>
              <a:rPr lang="en-US" dirty="0"/>
              <a:t>(or combine with another option) to make it acceptable.</a:t>
            </a:r>
          </a:p>
          <a:p>
            <a:pPr marL="0" indent="0">
              <a:buNone/>
            </a:pPr>
            <a:r>
              <a:rPr lang="en-US" dirty="0" smtClean="0"/>
              <a:t>4.The </a:t>
            </a:r>
            <a:r>
              <a:rPr lang="en-US" dirty="0"/>
              <a:t>rest of the group also suggests ways to modify the option or create new options to </a:t>
            </a:r>
            <a:r>
              <a:rPr lang="en-US" dirty="0" smtClean="0"/>
              <a:t>better meet </a:t>
            </a:r>
            <a:r>
              <a:rPr lang="en-US" dirty="0"/>
              <a:t>the interests.</a:t>
            </a:r>
          </a:p>
          <a:p>
            <a:pPr>
              <a:buFontTx/>
              <a:buNone/>
            </a:pPr>
            <a:endParaRPr lang="en-US" sz="3600" dirty="0" smtClean="0"/>
          </a:p>
        </p:txBody>
      </p:sp>
    </p:spTree>
    <p:extLst>
      <p:ext uri="{BB962C8B-B14F-4D97-AF65-F5344CB8AC3E}">
        <p14:creationId xmlns:p14="http://schemas.microsoft.com/office/powerpoint/2010/main" val="3765822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 calcmode="lin" valueType="num">
                                      <p:cBhvr additive="base">
                                        <p:cTn id="7" dur="500" fill="hold"/>
                                        <p:tgtEl>
                                          <p:spTgt spid="491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491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155">
                                            <p:txEl>
                                              <p:pRg st="1" end="1"/>
                                            </p:txEl>
                                          </p:spTgt>
                                        </p:tgtEl>
                                        <p:attrNameLst>
                                          <p:attrName>style.visibility</p:attrName>
                                        </p:attrNameLst>
                                      </p:cBhvr>
                                      <p:to>
                                        <p:strVal val="visible"/>
                                      </p:to>
                                    </p:set>
                                    <p:anim calcmode="lin" valueType="num">
                                      <p:cBhvr additive="base">
                                        <p:cTn id="13" dur="500" fill="hold"/>
                                        <p:tgtEl>
                                          <p:spTgt spid="4915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491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9155">
                                            <p:txEl>
                                              <p:pRg st="2" end="2"/>
                                            </p:txEl>
                                          </p:spTgt>
                                        </p:tgtEl>
                                        <p:attrNameLst>
                                          <p:attrName>style.visibility</p:attrName>
                                        </p:attrNameLst>
                                      </p:cBhvr>
                                      <p:to>
                                        <p:strVal val="visible"/>
                                      </p:to>
                                    </p:set>
                                    <p:anim calcmode="lin" valueType="num">
                                      <p:cBhvr additive="base">
                                        <p:cTn id="19" dur="500" fill="hold"/>
                                        <p:tgtEl>
                                          <p:spTgt spid="4915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49155">
                                            <p:txEl>
                                              <p:pRg st="2" end="2"/>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49155">
                                            <p:txEl>
                                              <p:pRg st="3" end="3"/>
                                            </p:txEl>
                                          </p:spTgt>
                                        </p:tgtEl>
                                        <p:attrNameLst>
                                          <p:attrName>style.visibility</p:attrName>
                                        </p:attrNameLst>
                                      </p:cBhvr>
                                      <p:to>
                                        <p:strVal val="visible"/>
                                      </p:to>
                                    </p:set>
                                    <p:anim calcmode="lin" valueType="num">
                                      <p:cBhvr additive="base">
                                        <p:cTn id="23" dur="500" fill="hold"/>
                                        <p:tgtEl>
                                          <p:spTgt spid="49155">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49155">
                                            <p:txEl>
                                              <p:pRg st="3" end="3"/>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9155">
                                            <p:txEl>
                                              <p:pRg st="4" end="4"/>
                                            </p:txEl>
                                          </p:spTgt>
                                        </p:tgtEl>
                                        <p:attrNameLst>
                                          <p:attrName>style.visibility</p:attrName>
                                        </p:attrNameLst>
                                      </p:cBhvr>
                                      <p:to>
                                        <p:strVal val="visible"/>
                                      </p:to>
                                    </p:set>
                                    <p:anim calcmode="lin" valueType="num">
                                      <p:cBhvr additive="base">
                                        <p:cTn id="27" dur="500" fill="hold"/>
                                        <p:tgtEl>
                                          <p:spTgt spid="49155">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491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49155">
                                            <p:txEl>
                                              <p:pRg st="5" end="5"/>
                                            </p:txEl>
                                          </p:spTgt>
                                        </p:tgtEl>
                                        <p:attrNameLst>
                                          <p:attrName>style.visibility</p:attrName>
                                        </p:attrNameLst>
                                      </p:cBhvr>
                                      <p:to>
                                        <p:strVal val="visible"/>
                                      </p:to>
                                    </p:set>
                                    <p:anim calcmode="lin" valueType="num">
                                      <p:cBhvr additive="base">
                                        <p:cTn id="33" dur="500" fill="hold"/>
                                        <p:tgtEl>
                                          <p:spTgt spid="49155">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4915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of Options</a:t>
            </a:r>
            <a:endParaRPr lang="en-US" dirty="0"/>
          </a:p>
        </p:txBody>
      </p:sp>
      <p:sp>
        <p:nvSpPr>
          <p:cNvPr id="3" name="Content Placeholder 2"/>
          <p:cNvSpPr>
            <a:spLocks noGrp="1"/>
          </p:cNvSpPr>
          <p:nvPr>
            <p:ph idx="1"/>
          </p:nvPr>
        </p:nvSpPr>
        <p:spPr/>
        <p:txBody>
          <a:bodyPr/>
          <a:lstStyle/>
          <a:p>
            <a:pPr eaLnBrk="0" hangingPunct="0">
              <a:spcBef>
                <a:spcPct val="0"/>
              </a:spcBef>
            </a:pPr>
            <a:r>
              <a:rPr lang="en-US" altLang="en-US" dirty="0">
                <a:solidFill>
                  <a:schemeClr val="tx1"/>
                </a:solidFill>
                <a:ea typeface="Times New Roman" panose="02020603050405020304" pitchFamily="18" charset="0"/>
              </a:rPr>
              <a:t>Clarify the options</a:t>
            </a:r>
            <a:endParaRPr lang="en-US" altLang="en-US" sz="800" dirty="0">
              <a:solidFill>
                <a:schemeClr val="tx1"/>
              </a:solidFill>
            </a:endParaRPr>
          </a:p>
          <a:p>
            <a:pPr marL="0" lvl="0" indent="0" eaLnBrk="0" hangingPunct="0">
              <a:spcBef>
                <a:spcPct val="0"/>
              </a:spcBef>
            </a:pPr>
            <a:r>
              <a:rPr lang="en-US" altLang="en-US" dirty="0">
                <a:solidFill>
                  <a:schemeClr val="tx1"/>
                </a:solidFill>
                <a:ea typeface="Times New Roman" panose="02020603050405020304" pitchFamily="18" charset="0"/>
              </a:rPr>
              <a:t>Eliminate duplicates </a:t>
            </a:r>
            <a:endParaRPr lang="en-US" altLang="en-US" sz="800" dirty="0">
              <a:solidFill>
                <a:schemeClr val="tx1"/>
              </a:solidFill>
            </a:endParaRPr>
          </a:p>
          <a:p>
            <a:pPr marL="0" lvl="0" indent="0" eaLnBrk="0" hangingPunct="0">
              <a:spcBef>
                <a:spcPct val="0"/>
              </a:spcBef>
            </a:pPr>
            <a:r>
              <a:rPr lang="en-US" altLang="en-US" dirty="0">
                <a:solidFill>
                  <a:schemeClr val="tx1"/>
                </a:solidFill>
                <a:ea typeface="Times New Roman" panose="02020603050405020304" pitchFamily="18" charset="0"/>
              </a:rPr>
              <a:t>Cluster related options</a:t>
            </a:r>
            <a:endParaRPr lang="en-US" altLang="en-US" sz="800" dirty="0">
              <a:solidFill>
                <a:schemeClr val="tx1"/>
              </a:solidFill>
            </a:endParaRPr>
          </a:p>
          <a:p>
            <a:pPr marL="0" lvl="0" indent="0" eaLnBrk="0" hangingPunct="0">
              <a:spcBef>
                <a:spcPct val="0"/>
              </a:spcBef>
            </a:pPr>
            <a:r>
              <a:rPr lang="en-US" altLang="en-US" dirty="0">
                <a:solidFill>
                  <a:schemeClr val="tx1"/>
                </a:solidFill>
                <a:ea typeface="Times New Roman" panose="02020603050405020304" pitchFamily="18" charset="0"/>
              </a:rPr>
              <a:t>Compare the options to the interests</a:t>
            </a:r>
            <a:endParaRPr lang="en-US" altLang="en-US" sz="800" dirty="0">
              <a:solidFill>
                <a:schemeClr val="tx1"/>
              </a:solidFill>
            </a:endParaRPr>
          </a:p>
          <a:p>
            <a:endParaRPr lang="en-US" dirty="0"/>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963232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of the Evaluation Process</a:t>
            </a:r>
            <a:endParaRPr lang="en-US" dirty="0"/>
          </a:p>
        </p:txBody>
      </p:sp>
      <p:sp>
        <p:nvSpPr>
          <p:cNvPr id="3" name="Content Placeholder 2"/>
          <p:cNvSpPr>
            <a:spLocks noGrp="1"/>
          </p:cNvSpPr>
          <p:nvPr>
            <p:ph idx="1"/>
          </p:nvPr>
        </p:nvSpPr>
        <p:spPr>
          <a:xfrm>
            <a:off x="495300" y="1600200"/>
            <a:ext cx="8686800" cy="4525963"/>
          </a:xfrm>
        </p:spPr>
        <p:txBody>
          <a:bodyPr/>
          <a:lstStyle/>
          <a:p>
            <a:pPr marL="0" indent="0">
              <a:buNone/>
            </a:pPr>
            <a:r>
              <a:rPr lang="en-US" b="1" u="sng" dirty="0" smtClean="0"/>
              <a:t>Winnowing </a:t>
            </a:r>
            <a:r>
              <a:rPr lang="en-US" b="1" u="sng" dirty="0"/>
              <a:t>tools</a:t>
            </a:r>
            <a:r>
              <a:rPr lang="en-US" b="1" dirty="0"/>
              <a:t>:  </a:t>
            </a:r>
            <a:r>
              <a:rPr lang="en-US" dirty="0"/>
              <a:t>methods to make a large list more manageable by reducing the list to more viable options</a:t>
            </a:r>
          </a:p>
          <a:p>
            <a:pPr lvl="0"/>
            <a:r>
              <a:rPr lang="en-US" dirty="0"/>
              <a:t>Winnowing the List</a:t>
            </a:r>
          </a:p>
          <a:p>
            <a:pPr lvl="0"/>
            <a:r>
              <a:rPr lang="en-US" dirty="0"/>
              <a:t>Weighted </a:t>
            </a:r>
            <a:r>
              <a:rPr lang="en-US" dirty="0" smtClean="0"/>
              <a:t>Polling</a:t>
            </a:r>
            <a:endParaRPr lang="en-US" dirty="0"/>
          </a:p>
          <a:p>
            <a:pPr marL="0" indent="0">
              <a:buNone/>
            </a:pPr>
            <a:r>
              <a:rPr lang="en-US" dirty="0"/>
              <a:t/>
            </a:r>
            <a:br>
              <a:rPr lang="en-US" dirty="0"/>
            </a:br>
            <a:endParaRPr lang="en-US" dirty="0"/>
          </a:p>
        </p:txBody>
      </p:sp>
    </p:spTree>
    <p:extLst>
      <p:ext uri="{BB962C8B-B14F-4D97-AF65-F5344CB8AC3E}">
        <p14:creationId xmlns:p14="http://schemas.microsoft.com/office/powerpoint/2010/main" val="18296396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of the Evaluation Process</a:t>
            </a:r>
            <a:endParaRPr lang="en-US" dirty="0"/>
          </a:p>
        </p:txBody>
      </p:sp>
      <p:sp>
        <p:nvSpPr>
          <p:cNvPr id="3" name="Content Placeholder 2"/>
          <p:cNvSpPr>
            <a:spLocks noGrp="1"/>
          </p:cNvSpPr>
          <p:nvPr>
            <p:ph idx="1"/>
          </p:nvPr>
        </p:nvSpPr>
        <p:spPr>
          <a:xfrm>
            <a:off x="495300" y="1600200"/>
            <a:ext cx="8686800" cy="4525963"/>
          </a:xfrm>
        </p:spPr>
        <p:txBody>
          <a:bodyPr/>
          <a:lstStyle/>
          <a:p>
            <a:pPr marL="0" indent="0">
              <a:buNone/>
            </a:pPr>
            <a:r>
              <a:rPr lang="en-US" b="1" u="sng" dirty="0" smtClean="0"/>
              <a:t>Evaluation </a:t>
            </a:r>
            <a:r>
              <a:rPr lang="en-US" b="1" u="sng" dirty="0"/>
              <a:t>tools</a:t>
            </a:r>
            <a:r>
              <a:rPr lang="en-US" b="1" dirty="0"/>
              <a:t>:  </a:t>
            </a:r>
            <a:r>
              <a:rPr lang="en-US" dirty="0"/>
              <a:t>methods for</a:t>
            </a:r>
            <a:r>
              <a:rPr lang="en-US" b="1" dirty="0"/>
              <a:t> </a:t>
            </a:r>
            <a:r>
              <a:rPr lang="en-US" dirty="0"/>
              <a:t>consciously &amp; rationally comparing options based on interests</a:t>
            </a:r>
          </a:p>
          <a:p>
            <a:pPr lvl="0"/>
            <a:r>
              <a:rPr lang="en-US" dirty="0"/>
              <a:t>Improving Options</a:t>
            </a:r>
          </a:p>
          <a:p>
            <a:pPr lvl="0"/>
            <a:r>
              <a:rPr lang="en-US" dirty="0"/>
              <a:t>Pluses and Deltas</a:t>
            </a:r>
          </a:p>
          <a:p>
            <a:pPr lvl="0"/>
            <a:r>
              <a:rPr lang="en-US" dirty="0"/>
              <a:t>Straw Design (“One Text”)</a:t>
            </a:r>
          </a:p>
          <a:p>
            <a:pPr marL="0" indent="0">
              <a:buNone/>
            </a:pPr>
            <a:r>
              <a:rPr lang="en-US" dirty="0"/>
              <a:t/>
            </a:r>
            <a:br>
              <a:rPr lang="en-US" dirty="0"/>
            </a:br>
            <a:endParaRPr lang="en-US" dirty="0"/>
          </a:p>
        </p:txBody>
      </p:sp>
    </p:spTree>
    <p:extLst>
      <p:ext uri="{BB962C8B-B14F-4D97-AF65-F5344CB8AC3E}">
        <p14:creationId xmlns:p14="http://schemas.microsoft.com/office/powerpoint/2010/main" val="6384536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292100"/>
            <a:ext cx="8229600" cy="854075"/>
          </a:xfrm>
        </p:spPr>
        <p:txBody>
          <a:bodyPr/>
          <a:lstStyle/>
          <a:p>
            <a:pPr algn="ctr"/>
            <a:r>
              <a:rPr lang="en-US" b="1" dirty="0">
                <a:latin typeface="Rockwell Light" pitchFamily="18" charset="0"/>
              </a:rPr>
              <a:t>Developing a Straw Design</a:t>
            </a:r>
          </a:p>
        </p:txBody>
      </p:sp>
      <p:sp>
        <p:nvSpPr>
          <p:cNvPr id="46083" name="Rectangle 3"/>
          <p:cNvSpPr>
            <a:spLocks noGrp="1" noChangeArrowheads="1"/>
          </p:cNvSpPr>
          <p:nvPr>
            <p:ph idx="1"/>
          </p:nvPr>
        </p:nvSpPr>
        <p:spPr>
          <a:xfrm>
            <a:off x="247650" y="1295400"/>
            <a:ext cx="8896350" cy="4953000"/>
          </a:xfrm>
        </p:spPr>
        <p:txBody>
          <a:bodyPr>
            <a:normAutofit lnSpcReduction="10000"/>
          </a:bodyPr>
          <a:lstStyle/>
          <a:p>
            <a:pPr marL="609600" indent="-609600">
              <a:lnSpc>
                <a:spcPct val="90000"/>
              </a:lnSpc>
              <a:buFont typeface="Wingdings" pitchFamily="2" charset="2"/>
              <a:buAutoNum type="arabicPeriod"/>
            </a:pPr>
            <a:r>
              <a:rPr lang="en-US" sz="2800" dirty="0">
                <a:latin typeface="Rockwell Light" pitchFamily="18" charset="0"/>
              </a:rPr>
              <a:t>Develop a proposal that:</a:t>
            </a:r>
          </a:p>
          <a:p>
            <a:pPr marL="990600" lvl="1" indent="-533400">
              <a:lnSpc>
                <a:spcPct val="90000"/>
              </a:lnSpc>
            </a:pPr>
            <a:r>
              <a:rPr lang="en-US" sz="2400" dirty="0">
                <a:latin typeface="Rockwell Light" pitchFamily="18" charset="0"/>
              </a:rPr>
              <a:t>Addresses identified interests</a:t>
            </a:r>
          </a:p>
          <a:p>
            <a:pPr marL="990600" lvl="1" indent="-533400">
              <a:lnSpc>
                <a:spcPct val="90000"/>
              </a:lnSpc>
            </a:pPr>
            <a:r>
              <a:rPr lang="en-US" sz="2400" dirty="0">
                <a:latin typeface="Rockwell Light" pitchFamily="18" charset="0"/>
              </a:rPr>
              <a:t>Conforms to identified standards</a:t>
            </a:r>
          </a:p>
          <a:p>
            <a:pPr marL="990600" lvl="1" indent="-533400">
              <a:lnSpc>
                <a:spcPct val="90000"/>
              </a:lnSpc>
            </a:pPr>
            <a:r>
              <a:rPr lang="en-US" sz="2400" dirty="0">
                <a:latin typeface="Rockwell Light" pitchFamily="18" charset="0"/>
              </a:rPr>
              <a:t>May incorporate brainstormed ideas</a:t>
            </a:r>
          </a:p>
          <a:p>
            <a:pPr marL="609600" indent="-609600">
              <a:lnSpc>
                <a:spcPct val="90000"/>
              </a:lnSpc>
              <a:buFont typeface="Wingdings" pitchFamily="2" charset="2"/>
              <a:buAutoNum type="arabicPeriod"/>
            </a:pPr>
            <a:r>
              <a:rPr lang="en-US" sz="2800" dirty="0">
                <a:latin typeface="Rockwell Light" pitchFamily="18" charset="0"/>
              </a:rPr>
              <a:t>Draft proposal brought to the group for review</a:t>
            </a:r>
          </a:p>
          <a:p>
            <a:pPr marL="990600" lvl="1" indent="-533400">
              <a:lnSpc>
                <a:spcPct val="90000"/>
              </a:lnSpc>
            </a:pPr>
            <a:r>
              <a:rPr lang="en-US" sz="2400" dirty="0">
                <a:latin typeface="Rockwell Light" pitchFamily="18" charset="0"/>
              </a:rPr>
              <a:t>No ownership</a:t>
            </a:r>
          </a:p>
          <a:p>
            <a:pPr marL="990600" lvl="1" indent="-533400">
              <a:lnSpc>
                <a:spcPct val="90000"/>
              </a:lnSpc>
            </a:pPr>
            <a:r>
              <a:rPr lang="en-US" sz="2400" dirty="0">
                <a:latin typeface="Rockwell Light" pitchFamily="18" charset="0"/>
              </a:rPr>
              <a:t>Criticism – based on interests and standards – with suggestions for “fixing” the concern, improving the proposal</a:t>
            </a:r>
          </a:p>
          <a:p>
            <a:pPr marL="609600" indent="-609600">
              <a:lnSpc>
                <a:spcPct val="90000"/>
              </a:lnSpc>
              <a:buFont typeface="Wingdings" pitchFamily="2" charset="2"/>
              <a:buAutoNum type="arabicPeriod"/>
            </a:pPr>
            <a:r>
              <a:rPr lang="en-US" sz="2800" dirty="0">
                <a:latin typeface="Rockwell Light" pitchFamily="18" charset="0"/>
              </a:rPr>
              <a:t>Feedback included on the next draft</a:t>
            </a:r>
          </a:p>
          <a:p>
            <a:pPr marL="609600" indent="-609600">
              <a:lnSpc>
                <a:spcPct val="90000"/>
              </a:lnSpc>
              <a:buFont typeface="Wingdings" pitchFamily="2" charset="2"/>
              <a:buAutoNum type="arabicPeriod"/>
            </a:pPr>
            <a:r>
              <a:rPr lang="en-US" sz="2800" dirty="0">
                <a:latin typeface="Rockwell Light" pitchFamily="18" charset="0"/>
              </a:rPr>
              <a:t>Repeat the process until consensus is reached</a:t>
            </a:r>
          </a:p>
          <a:p>
            <a:pPr marL="990600" lvl="1" indent="-533400">
              <a:lnSpc>
                <a:spcPct val="90000"/>
              </a:lnSpc>
            </a:pPr>
            <a:r>
              <a:rPr lang="en-US" sz="2400" dirty="0">
                <a:latin typeface="Rockwell Light" pitchFamily="18" charset="0"/>
              </a:rPr>
              <a:t>Drafts move from “straw” to “wood…tin…iron” – each tougher to criticize or change</a:t>
            </a:r>
          </a:p>
        </p:txBody>
      </p:sp>
    </p:spTree>
    <p:extLst>
      <p:ext uri="{BB962C8B-B14F-4D97-AF65-F5344CB8AC3E}">
        <p14:creationId xmlns:p14="http://schemas.microsoft.com/office/powerpoint/2010/main" val="2829473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6083">
                                            <p:txEl>
                                              <p:pRg st="1" end="1"/>
                                            </p:txEl>
                                          </p:spTgt>
                                        </p:tgtEl>
                                        <p:attrNameLst>
                                          <p:attrName>style.visibility</p:attrName>
                                        </p:attrNameLst>
                                      </p:cBhvr>
                                      <p:to>
                                        <p:strVal val="visible"/>
                                      </p:to>
                                    </p:set>
                                    <p:animEffect transition="in" filter="wipe(left)">
                                      <p:cBhvr>
                                        <p:cTn id="12" dur="500"/>
                                        <p:tgtEl>
                                          <p:spTgt spid="460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6083">
                                            <p:txEl>
                                              <p:pRg st="2" end="2"/>
                                            </p:txEl>
                                          </p:spTgt>
                                        </p:tgtEl>
                                        <p:attrNameLst>
                                          <p:attrName>style.visibility</p:attrName>
                                        </p:attrNameLst>
                                      </p:cBhvr>
                                      <p:to>
                                        <p:strVal val="visible"/>
                                      </p:to>
                                    </p:set>
                                    <p:animEffect transition="in" filter="wipe(left)">
                                      <p:cBhvr>
                                        <p:cTn id="17" dur="500"/>
                                        <p:tgtEl>
                                          <p:spTgt spid="460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6083">
                                            <p:txEl>
                                              <p:pRg st="3" end="3"/>
                                            </p:txEl>
                                          </p:spTgt>
                                        </p:tgtEl>
                                        <p:attrNameLst>
                                          <p:attrName>style.visibility</p:attrName>
                                        </p:attrNameLst>
                                      </p:cBhvr>
                                      <p:to>
                                        <p:strVal val="visible"/>
                                      </p:to>
                                    </p:set>
                                    <p:animEffect transition="in" filter="wipe(left)">
                                      <p:cBhvr>
                                        <p:cTn id="22" dur="500"/>
                                        <p:tgtEl>
                                          <p:spTgt spid="4608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6083">
                                            <p:txEl>
                                              <p:pRg st="4" end="4"/>
                                            </p:txEl>
                                          </p:spTgt>
                                        </p:tgtEl>
                                        <p:attrNameLst>
                                          <p:attrName>style.visibility</p:attrName>
                                        </p:attrNameLst>
                                      </p:cBhvr>
                                      <p:to>
                                        <p:strVal val="visible"/>
                                      </p:to>
                                    </p:set>
                                    <p:animEffect transition="in" filter="wipe(left)">
                                      <p:cBhvr>
                                        <p:cTn id="27" dur="500"/>
                                        <p:tgtEl>
                                          <p:spTgt spid="4608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46083">
                                            <p:txEl>
                                              <p:pRg st="5" end="5"/>
                                            </p:txEl>
                                          </p:spTgt>
                                        </p:tgtEl>
                                        <p:attrNameLst>
                                          <p:attrName>style.visibility</p:attrName>
                                        </p:attrNameLst>
                                      </p:cBhvr>
                                      <p:to>
                                        <p:strVal val="visible"/>
                                      </p:to>
                                    </p:set>
                                    <p:animEffect transition="in" filter="wipe(left)">
                                      <p:cBhvr>
                                        <p:cTn id="32" dur="500"/>
                                        <p:tgtEl>
                                          <p:spTgt spid="4608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46083">
                                            <p:txEl>
                                              <p:pRg st="6" end="6"/>
                                            </p:txEl>
                                          </p:spTgt>
                                        </p:tgtEl>
                                        <p:attrNameLst>
                                          <p:attrName>style.visibility</p:attrName>
                                        </p:attrNameLst>
                                      </p:cBhvr>
                                      <p:to>
                                        <p:strVal val="visible"/>
                                      </p:to>
                                    </p:set>
                                    <p:animEffect transition="in" filter="wipe(left)">
                                      <p:cBhvr>
                                        <p:cTn id="37" dur="500"/>
                                        <p:tgtEl>
                                          <p:spTgt spid="4608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46083">
                                            <p:txEl>
                                              <p:pRg st="7" end="7"/>
                                            </p:txEl>
                                          </p:spTgt>
                                        </p:tgtEl>
                                        <p:attrNameLst>
                                          <p:attrName>style.visibility</p:attrName>
                                        </p:attrNameLst>
                                      </p:cBhvr>
                                      <p:to>
                                        <p:strVal val="visible"/>
                                      </p:to>
                                    </p:set>
                                    <p:animEffect transition="in" filter="wipe(left)">
                                      <p:cBhvr>
                                        <p:cTn id="42" dur="500"/>
                                        <p:tgtEl>
                                          <p:spTgt spid="4608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46083">
                                            <p:txEl>
                                              <p:pRg st="8" end="8"/>
                                            </p:txEl>
                                          </p:spTgt>
                                        </p:tgtEl>
                                        <p:attrNameLst>
                                          <p:attrName>style.visibility</p:attrName>
                                        </p:attrNameLst>
                                      </p:cBhvr>
                                      <p:to>
                                        <p:strVal val="visible"/>
                                      </p:to>
                                    </p:set>
                                    <p:animEffect transition="in" filter="wipe(left)">
                                      <p:cBhvr>
                                        <p:cTn id="47" dur="500"/>
                                        <p:tgtEl>
                                          <p:spTgt spid="4608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6083">
                                            <p:txEl>
                                              <p:pRg st="9" end="9"/>
                                            </p:txEl>
                                          </p:spTgt>
                                        </p:tgtEl>
                                        <p:attrNameLst>
                                          <p:attrName>style.visibility</p:attrName>
                                        </p:attrNameLst>
                                      </p:cBhvr>
                                      <p:to>
                                        <p:strVal val="visible"/>
                                      </p:to>
                                    </p:set>
                                    <p:animEffect transition="in" filter="wipe(left)">
                                      <p:cBhvr>
                                        <p:cTn id="52" dur="500"/>
                                        <p:tgtEl>
                                          <p:spTgt spid="4608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3"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3"/>
          <p:cNvSpPr txBox="1">
            <a:spLocks noChangeArrowheads="1"/>
          </p:cNvSpPr>
          <p:nvPr/>
        </p:nvSpPr>
        <p:spPr bwMode="auto">
          <a:xfrm>
            <a:off x="1516063" y="1636713"/>
            <a:ext cx="5273675" cy="3581400"/>
          </a:xfrm>
          <a:prstGeom prst="rect">
            <a:avLst/>
          </a:prstGeom>
          <a:noFill/>
          <a:ln w="9525">
            <a:noFill/>
            <a:miter lim="800000"/>
            <a:headEnd/>
            <a:tailEnd/>
          </a:ln>
        </p:spPr>
        <p:txBody>
          <a:bodyPr/>
          <a:lstStyle/>
          <a:p>
            <a:r>
              <a:rPr lang="en-US" sz="4000" dirty="0" smtClean="0">
                <a:latin typeface="Rockwell Light" pitchFamily="18" charset="0"/>
              </a:rPr>
              <a:t>Begin an action plan</a:t>
            </a:r>
            <a:r>
              <a:rPr lang="en-US" sz="2400" dirty="0" smtClean="0">
                <a:latin typeface="Rockwell Light" pitchFamily="18" charset="0"/>
              </a:rPr>
              <a:t> </a:t>
            </a:r>
            <a:r>
              <a:rPr lang="en-US" sz="2800" dirty="0" smtClean="0">
                <a:latin typeface="Rockwell Condensed" pitchFamily="18" charset="0"/>
              </a:rPr>
              <a:t>[who/what/where/when</a:t>
            </a:r>
            <a:r>
              <a:rPr lang="en-US" sz="2800" dirty="0">
                <a:latin typeface="Rockwell Condensed" pitchFamily="18" charset="0"/>
              </a:rPr>
              <a:t>]</a:t>
            </a:r>
            <a:r>
              <a:rPr lang="en-US" sz="4000" dirty="0">
                <a:latin typeface="Rockwell Light" pitchFamily="18" charset="0"/>
              </a:rPr>
              <a:t> </a:t>
            </a:r>
            <a:r>
              <a:rPr lang="en-US" sz="1400" dirty="0" smtClean="0">
                <a:latin typeface="Rockwell Light" pitchFamily="18" charset="0"/>
              </a:rPr>
              <a:t> </a:t>
            </a:r>
            <a:r>
              <a:rPr lang="en-US" sz="4000" dirty="0">
                <a:latin typeface="Rockwell Light" pitchFamily="18" charset="0"/>
              </a:rPr>
              <a:t>to solve </a:t>
            </a:r>
            <a:r>
              <a:rPr lang="en-US" sz="4000" dirty="0" smtClean="0">
                <a:latin typeface="Rockwell Light" pitchFamily="18" charset="0"/>
              </a:rPr>
              <a:t>the</a:t>
            </a:r>
            <a:r>
              <a:rPr lang="en-US" sz="1400" dirty="0" smtClean="0">
                <a:latin typeface="Rockwell Light" pitchFamily="18" charset="0"/>
              </a:rPr>
              <a:t> </a:t>
            </a:r>
            <a:r>
              <a:rPr lang="en-US" sz="4000" dirty="0" smtClean="0">
                <a:latin typeface="Rockwell Light" pitchFamily="18" charset="0"/>
              </a:rPr>
              <a:t>problem. </a:t>
            </a:r>
            <a:endParaRPr lang="en-US" sz="4000" dirty="0">
              <a:latin typeface="Times New Roman" charset="0"/>
            </a:endParaRPr>
          </a:p>
        </p:txBody>
      </p:sp>
      <p:sp>
        <p:nvSpPr>
          <p:cNvPr id="4" name="Rectangle 2"/>
          <p:cNvSpPr txBox="1">
            <a:spLocks noChangeArrowheads="1"/>
          </p:cNvSpPr>
          <p:nvPr/>
        </p:nvSpPr>
        <p:spPr>
          <a:xfrm>
            <a:off x="457200" y="292100"/>
            <a:ext cx="8229600" cy="854075"/>
          </a:xfrm>
          <a:prstGeom prst="rect">
            <a:avLst/>
          </a:prstGeom>
        </p:spPr>
        <p:txBody>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fontAlgn="auto">
              <a:spcAft>
                <a:spcPts val="0"/>
              </a:spcAft>
            </a:pPr>
            <a:r>
              <a:rPr lang="en-US" b="1" dirty="0" smtClean="0">
                <a:latin typeface="Rockwell Light" pitchFamily="18" charset="0"/>
              </a:rPr>
              <a:t>Implement</a:t>
            </a:r>
            <a:endParaRPr lang="en-US" b="1" dirty="0">
              <a:latin typeface="Rockwell Light" pitchFamily="18" charset="0"/>
            </a:endParaRPr>
          </a:p>
        </p:txBody>
      </p:sp>
    </p:spTree>
    <p:extLst>
      <p:ext uri="{BB962C8B-B14F-4D97-AF65-F5344CB8AC3E}">
        <p14:creationId xmlns:p14="http://schemas.microsoft.com/office/powerpoint/2010/main" val="2523448501"/>
      </p:ext>
    </p:extLst>
  </p:cSld>
  <p:clrMapOvr>
    <a:masterClrMapping/>
  </p:clrMapOvr>
  <p:transition spd="med">
    <p:dissolv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Content Placeholder 5"/>
          <p:cNvSpPr>
            <a:spLocks noGrp="1"/>
          </p:cNvSpPr>
          <p:nvPr>
            <p:ph idx="1"/>
          </p:nvPr>
        </p:nvSpPr>
        <p:spPr/>
        <p:txBody>
          <a:bodyPr/>
          <a:lstStyle/>
          <a:p>
            <a:endParaRPr lang="en-US"/>
          </a:p>
        </p:txBody>
      </p:sp>
      <p:pic>
        <p:nvPicPr>
          <p:cNvPr id="22530" name="Picture 2" descr="http://mapleleafshotstove.com/wp-content/uploads/2014/02/questions-and-answers.jpeg"/>
          <p:cNvPicPr>
            <a:picLocks noChangeAspect="1" noChangeArrowheads="1"/>
          </p:cNvPicPr>
          <p:nvPr/>
        </p:nvPicPr>
        <p:blipFill rotWithShape="1">
          <a:blip r:embed="rId2">
            <a:extLst>
              <a:ext uri="{28A0092B-C50C-407E-A947-70E740481C1C}">
                <a14:useLocalDpi xmlns:a14="http://schemas.microsoft.com/office/drawing/2010/main" val="0"/>
              </a:ext>
            </a:extLst>
          </a:blip>
          <a:srcRect l="63" t="3209" r="-63" b="36395"/>
          <a:stretch/>
        </p:blipFill>
        <p:spPr bwMode="auto">
          <a:xfrm>
            <a:off x="405063" y="1066800"/>
            <a:ext cx="8372063" cy="434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618453"/>
      </p:ext>
    </p:extLst>
  </p:cSld>
  <p:clrMapOvr>
    <a:masterClrMapping/>
  </p:clrMapOvr>
</p:sld>
</file>

<file path=ppt/theme/theme1.xml><?xml version="1.0" encoding="utf-8"?>
<a:theme xmlns:a="http://schemas.openxmlformats.org/drawingml/2006/main" name="apples_and_oranges">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00d272b130e2c3a2420522a302055d7f">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41381a998d04d9023369511c9781e803"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C1342A57-C388-4279-8F06-DE4A2C7AFD0E}"/>
</file>

<file path=customXml/itemProps2.xml><?xml version="1.0" encoding="utf-8"?>
<ds:datastoreItem xmlns:ds="http://schemas.openxmlformats.org/officeDocument/2006/customXml" ds:itemID="{AB837C80-A132-4623-990F-F7CE996C61AA}"/>
</file>

<file path=customXml/itemProps3.xml><?xml version="1.0" encoding="utf-8"?>
<ds:datastoreItem xmlns:ds="http://schemas.openxmlformats.org/officeDocument/2006/customXml" ds:itemID="{A278966E-00F3-4DE8-9732-1E6DC502D9AC}"/>
</file>

<file path=docProps/app.xml><?xml version="1.0" encoding="utf-8"?>
<Properties xmlns="http://schemas.openxmlformats.org/officeDocument/2006/extended-properties" xmlns:vt="http://schemas.openxmlformats.org/officeDocument/2006/docPropsVTypes">
  <Template>Apples and oranges design template</Template>
  <TotalTime>1197</TotalTime>
  <Words>2523</Words>
  <Application>Microsoft Office PowerPoint</Application>
  <PresentationFormat>On-screen Show (4:3)</PresentationFormat>
  <Paragraphs>439</Paragraphs>
  <Slides>74</Slides>
  <Notes>15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74</vt:i4>
      </vt:variant>
    </vt:vector>
  </HeadingPairs>
  <TitlesOfParts>
    <vt:vector size="86" baseType="lpstr">
      <vt:lpstr>Arial</vt:lpstr>
      <vt:lpstr>Bookman Old Style</vt:lpstr>
      <vt:lpstr>Calibri</vt:lpstr>
      <vt:lpstr>Elephant</vt:lpstr>
      <vt:lpstr>Rockwell</vt:lpstr>
      <vt:lpstr>Rockwell Condensed</vt:lpstr>
      <vt:lpstr>Rockwell Light</vt:lpstr>
      <vt:lpstr>Swis721 Lt BT</vt:lpstr>
      <vt:lpstr>Tahoma</vt:lpstr>
      <vt:lpstr>Times New Roman</vt:lpstr>
      <vt:lpstr>Wingdings</vt:lpstr>
      <vt:lpstr>apples_and_oranges</vt:lpstr>
      <vt:lpstr>Interest Based Problem Solving</vt:lpstr>
      <vt:lpstr>Honoring This Space</vt:lpstr>
      <vt:lpstr>Getting Started</vt:lpstr>
      <vt:lpstr>PowerPoint Presentation</vt:lpstr>
      <vt:lpstr>PowerPoint Presentation</vt:lpstr>
      <vt:lpstr>Entry Point- Convene – Pg. 2</vt:lpstr>
      <vt:lpstr>PowerPoint Presentation</vt:lpstr>
      <vt:lpstr>What are some examples of problem-solving or negotiating in your everyday life? Pg. 4</vt:lpstr>
      <vt:lpstr>What are some examples?  Which Position do you use?</vt:lpstr>
      <vt:lpstr>PowerPoint Presentation</vt:lpstr>
      <vt:lpstr>Why Focus on Interests? Pg. 8</vt:lpstr>
      <vt:lpstr>Elements of Interest Based Process Pg. 9 -15 </vt:lpstr>
      <vt:lpstr>Principles of Interest Based Process Pg. 17 and Pg. 29</vt:lpstr>
      <vt:lpstr>It’s a Principled Process</vt:lpstr>
      <vt:lpstr>Why Focus on Interests?</vt:lpstr>
      <vt:lpstr>PowerPoint Presentation</vt:lpstr>
      <vt:lpstr>Pg. 15</vt:lpstr>
      <vt:lpstr>Key Roles</vt:lpstr>
      <vt:lpstr>How do we build relationships?</vt:lpstr>
      <vt:lpstr>Consensus Pg. 38</vt:lpstr>
      <vt:lpstr>Thumbing</vt:lpstr>
      <vt:lpstr>Tale of Two Thumbs</vt:lpstr>
      <vt:lpstr>Recording the Thumbing</vt:lpstr>
      <vt:lpstr>Interest Based Problem Solving</vt:lpstr>
      <vt:lpstr>Honoring This Space</vt:lpstr>
      <vt:lpstr>Getting Started</vt:lpstr>
      <vt:lpstr>Let’s Agree to Some Norms   Pg. 18</vt:lpstr>
      <vt:lpstr>Recording the Thumbing</vt:lpstr>
      <vt:lpstr>Consensus Pg. 38</vt:lpstr>
      <vt:lpstr>Thumbing</vt:lpstr>
      <vt:lpstr>Tale of Two Thumbs</vt:lpstr>
      <vt:lpstr>Our Perceptions Matter  pg. 20</vt:lpstr>
      <vt:lpstr>Principles of this Process</vt:lpstr>
      <vt:lpstr>PowerPoint Presentation</vt:lpstr>
      <vt:lpstr>PowerPoint Presentation</vt:lpstr>
      <vt:lpstr>PowerPoint Presentation</vt:lpstr>
      <vt:lpstr>PowerPoint Presentation</vt:lpstr>
      <vt:lpstr>PowerPoint Presentation</vt:lpstr>
      <vt:lpstr>Step 2 – Green Makes an X on what is left</vt:lpstr>
      <vt:lpstr>Step 3 – Record the Points that are Left</vt:lpstr>
      <vt:lpstr>Blue Green Game</vt:lpstr>
      <vt:lpstr>Two Views of Self-Interest Pg. 24</vt:lpstr>
      <vt:lpstr>Trusting Positive Intent</vt:lpstr>
      <vt:lpstr>What are you reading into this? Pg. 25</vt:lpstr>
      <vt:lpstr>PowerPoint Presentation</vt:lpstr>
      <vt:lpstr>What are you reading into this?</vt:lpstr>
      <vt:lpstr>PowerPoint Presentation</vt:lpstr>
      <vt:lpstr>PowerPoint Presentation</vt:lpstr>
      <vt:lpstr>Three Tools for the Ladder Pg. 27</vt:lpstr>
      <vt:lpstr>Attitudes for Principled Relationships Pg. 29</vt:lpstr>
      <vt:lpstr>What’s the story… Pg. 32</vt:lpstr>
      <vt:lpstr>Developing The Story Pg. 34</vt:lpstr>
      <vt:lpstr>We spend a lot of time and attention on the story.  </vt:lpstr>
      <vt:lpstr>Defining the Problem  Pg. 33 </vt:lpstr>
      <vt:lpstr>Defining the Problem Statement Pg. 33</vt:lpstr>
      <vt:lpstr>Why do you want to solve this?</vt:lpstr>
      <vt:lpstr>Review of Interests</vt:lpstr>
      <vt:lpstr>Interests</vt:lpstr>
      <vt:lpstr>Interests are Key</vt:lpstr>
      <vt:lpstr>Why Focus on Interests?</vt:lpstr>
      <vt:lpstr>Why are you here? Pg. 35</vt:lpstr>
      <vt:lpstr>Types of Interests</vt:lpstr>
      <vt:lpstr>Alternatives Pg. 36</vt:lpstr>
      <vt:lpstr>Use of Standards or Criteria Pg. 44</vt:lpstr>
      <vt:lpstr>Sample Standards</vt:lpstr>
      <vt:lpstr>Options Pg. 10</vt:lpstr>
      <vt:lpstr>Creating Options</vt:lpstr>
      <vt:lpstr>Review  Options Pg. 44</vt:lpstr>
      <vt:lpstr>Evaluation of Options</vt:lpstr>
      <vt:lpstr>Tools of the Evaluation Process</vt:lpstr>
      <vt:lpstr>Tools of the Evaluation Process</vt:lpstr>
      <vt:lpstr>Developing a Straw Design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Interest Based Problem Solving</dc:title>
  <dc:creator>Ellen Holmes</dc:creator>
  <cp:keywords/>
  <cp:lastModifiedBy>Holmes, Ellen [NEA]</cp:lastModifiedBy>
  <cp:revision>56</cp:revision>
  <dcterms:created xsi:type="dcterms:W3CDTF">2013-10-20T12:51:29Z</dcterms:created>
  <dcterms:modified xsi:type="dcterms:W3CDTF">2022-03-16T19:44:22Z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TC103367849990</vt:lpwstr>
  </property>
  <property fmtid="{D5CDD505-2E9C-101B-9397-08002B2CF9AE}" pid="3" name="ContentTypeId">
    <vt:lpwstr>0x0101004F15A52AE31FEC4EB9E74AAFCF7B6AD7</vt:lpwstr>
  </property>
</Properties>
</file>