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92" d="100"/>
          <a:sy n="92" d="100"/>
        </p:scale>
        <p:origin x="7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2251A-278C-4C05-9355-078D118B28F0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94616-67CF-4958-9439-9480851FB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5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E670-4CAA-4A08-9C74-F397BE70A5E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50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8AE670-4CAA-4A08-9C74-F397BE70A5E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0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3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02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05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7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05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0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8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1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303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7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C0D06-A47E-40A6-8132-3950CD92388A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539C0-EC7D-4D5E-BE1F-6E7B413F6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9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Ladder of Inference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37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7159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Rockwell Light"/>
              </a:rPr>
              <a:t>How Do We actually Get to Trusting </a:t>
            </a:r>
            <a:r>
              <a:rPr lang="en-US" sz="4000" dirty="0">
                <a:latin typeface="Rockwell Light"/>
              </a:rPr>
              <a:t>Positive </a:t>
            </a:r>
            <a:r>
              <a:rPr lang="en-US" sz="4000" dirty="0" smtClean="0">
                <a:latin typeface="Rockwell Light"/>
              </a:rPr>
              <a:t>Intent ?</a:t>
            </a:r>
            <a:endParaRPr lang="en-US" sz="4000" dirty="0">
              <a:latin typeface="Rockwell Ligh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81200" y="1101436"/>
            <a:ext cx="8229600" cy="5024728"/>
          </a:xfrm>
          <a:prstGeom prst="rect">
            <a:avLst/>
          </a:prstGeom>
        </p:spPr>
        <p:txBody>
          <a:bodyPr/>
          <a:lstStyle/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Whether between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or among individuals or organizations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TRUST is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a dependent variable.  The level of trust depends on four aspects of the relationships between and among individuals.</a:t>
            </a:r>
          </a:p>
          <a:p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2286000" y="2514600"/>
          <a:ext cx="7696200" cy="3737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5929">
                <a:tc>
                  <a:txBody>
                    <a:bodyPr/>
                    <a:lstStyle/>
                    <a:p>
                      <a:pPr algn="ctr"/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Predictability</a:t>
                      </a:r>
                    </a:p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Can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we predict what they will do in similar situations?</a:t>
                      </a:r>
                      <a:endParaRPr lang="en-US" sz="2400" b="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Reliability</a:t>
                      </a:r>
                    </a:p>
                    <a:p>
                      <a:pPr algn="l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Do they do what they say they will do?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759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Accountability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Do they take responsibility for what they do?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Honesty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Do they have the same values about trust that we do?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74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 reading into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message at the top of the screen is yours.  </a:t>
            </a:r>
          </a:p>
          <a:p>
            <a:r>
              <a:rPr lang="en-US" b="1" dirty="0"/>
              <a:t>Scenario 1:</a:t>
            </a:r>
            <a:r>
              <a:rPr lang="en-US" dirty="0"/>
              <a:t> You sent it to someone who you don’t trust very well.  The response on the bottom is from them. How do you feel? 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236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1.gstatic.com/images?q=tbn:ANd9GcStIqOg75YT_nL6xLKnwm87jrOXwk8o_O0dVJK8MJ7IYDWkKV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9758"/>
            <a:ext cx="7010400" cy="649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275334" y="1524000"/>
            <a:ext cx="2454585" cy="251459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75334" y="1614520"/>
            <a:ext cx="2513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Thank you for your feedback on my meeting. I am sorry you did not get to see the whole thing. Let’s talk more about this.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181600" y="4267200"/>
            <a:ext cx="2438400" cy="5334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5333" y="4333845"/>
            <a:ext cx="2513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Sure. I saw enough.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181600" y="4058437"/>
            <a:ext cx="2548318" cy="18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 reading into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message at the top of the screen is yours.  </a:t>
            </a:r>
          </a:p>
          <a:p>
            <a:r>
              <a:rPr lang="en-US" b="1" dirty="0" smtClean="0"/>
              <a:t>Scenario </a:t>
            </a:r>
            <a:r>
              <a:rPr lang="en-US" b="1" dirty="0"/>
              <a:t>2:</a:t>
            </a:r>
            <a:r>
              <a:rPr lang="en-US" dirty="0"/>
              <a:t> You sent the same message to someone you know well and trust. The response on the bottom of the screen is from them. How do you feel?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22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1.gstatic.com/images?q=tbn:ANd9GcStIqOg75YT_nL6xLKnwm87jrOXwk8o_O0dVJK8MJ7IYDWkKV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9758"/>
            <a:ext cx="7010400" cy="649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275334" y="1524000"/>
            <a:ext cx="2454585" cy="2514599"/>
          </a:xfrm>
          <a:prstGeom prst="rect">
            <a:avLst/>
          </a:prstGeom>
          <a:solidFill>
            <a:srgbClr val="99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275334" y="1614520"/>
            <a:ext cx="2513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Thank you for your feedback on my meeting. I am sorry you did not get to see the whole thing. Let’s talk more about this.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181600" y="4267200"/>
            <a:ext cx="2438400" cy="5334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75333" y="4333845"/>
            <a:ext cx="2513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Sure. I saw enough.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181600" y="4058437"/>
            <a:ext cx="2548318" cy="18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8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the story…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54905"/>
            <a:ext cx="68580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027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8229600" cy="1384300"/>
          </a:xfrm>
        </p:spPr>
        <p:txBody>
          <a:bodyPr/>
          <a:lstStyle/>
          <a:p>
            <a:pPr algn="ctr"/>
            <a:r>
              <a:rPr lang="en-US" b="1" dirty="0" smtClean="0"/>
              <a:t>Small Group </a:t>
            </a:r>
            <a:r>
              <a:rPr lang="en-US" b="1" dirty="0" smtClean="0"/>
              <a:t>Telling </a:t>
            </a:r>
            <a:r>
              <a:rPr lang="en-US" b="1" dirty="0"/>
              <a:t>The Story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219200"/>
            <a:ext cx="866775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In your groups, decide what is the story of this picture.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Indicate the cues from the picture that allowed you to tell the story</a:t>
            </a:r>
            <a:endParaRPr lang="en-US" dirty="0"/>
          </a:p>
          <a:p>
            <a:pPr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dirty="0"/>
              <a:t>Explain </a:t>
            </a:r>
            <a:r>
              <a:rPr lang="en-US" dirty="0" smtClean="0"/>
              <a:t>the story in </a:t>
            </a:r>
            <a:r>
              <a:rPr lang="en-US" dirty="0"/>
              <a:t>detail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What happened [or is happening]?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did [or does] it happen?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Who is involved?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How does it affect us?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How does it make us feel?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Describe, don’t characterize or blame.</a:t>
            </a:r>
          </a:p>
        </p:txBody>
      </p:sp>
    </p:spTree>
    <p:extLst>
      <p:ext uri="{BB962C8B-B14F-4D97-AF65-F5344CB8AC3E}">
        <p14:creationId xmlns:p14="http://schemas.microsoft.com/office/powerpoint/2010/main" val="259139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utoUpdateAnimBg="0"/>
      <p:bldP spid="4096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Debrief Your Group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actual cues in the picture? </a:t>
            </a:r>
          </a:p>
          <a:p>
            <a:r>
              <a:rPr lang="en-US" dirty="0" smtClean="0"/>
              <a:t>How much of your story IS ONLY based on the cues? </a:t>
            </a:r>
          </a:p>
          <a:p>
            <a:r>
              <a:rPr lang="en-US" dirty="0" smtClean="0"/>
              <a:t>We have beautiful minds that naturally build stories by filling in enormous gaps between the actual information we take in. We infer.</a:t>
            </a:r>
          </a:p>
          <a:p>
            <a:pPr lvl="1"/>
            <a:r>
              <a:rPr lang="en-US" dirty="0" smtClean="0"/>
              <a:t>This allows us to speed read </a:t>
            </a:r>
          </a:p>
          <a:p>
            <a:pPr lvl="1"/>
            <a:r>
              <a:rPr lang="en-US" dirty="0" smtClean="0"/>
              <a:t>This allows us to make snap decisions</a:t>
            </a:r>
          </a:p>
          <a:p>
            <a:pPr lvl="1"/>
            <a:r>
              <a:rPr lang="en-US" dirty="0" smtClean="0"/>
              <a:t>This allows to survive</a:t>
            </a:r>
          </a:p>
          <a:p>
            <a:pPr lvl="1"/>
            <a:r>
              <a:rPr lang="en-US" dirty="0" smtClean="0"/>
              <a:t>This is not conducive to building trust with others</a:t>
            </a:r>
          </a:p>
          <a:p>
            <a:pPr lvl="1"/>
            <a:r>
              <a:rPr lang="en-US" dirty="0" smtClean="0"/>
              <a:t>This is not conducive to building shared understanding</a:t>
            </a:r>
          </a:p>
          <a:p>
            <a:pPr lvl="1"/>
            <a:r>
              <a:rPr lang="en-US" dirty="0" smtClean="0"/>
              <a:t>This in not conducive to resolving conflicts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047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048000" y="1134309"/>
          <a:ext cx="6553200" cy="5266491"/>
        </p:xfrm>
        <a:graphic>
          <a:graphicData uri="http://schemas.openxmlformats.org/drawingml/2006/table">
            <a:tbl>
              <a:tblPr/>
              <a:tblGrid>
                <a:gridCol w="613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1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23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97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 dirty="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8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Take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action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We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make decisions and take actions based on the rapid, unconscious reasoning process that just occurred. Our actions are visible to others — our reasoning behind them is not.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Adopt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or support beliefs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We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adopt beliefs based on our generalizations. These beliefs influence </a:t>
                      </a:r>
                      <a:r>
                        <a:rPr lang="en-US" sz="1000" dirty="0" err="1" smtClean="0">
                          <a:latin typeface="Rockwell Light"/>
                          <a:ea typeface="Times New Roman"/>
                          <a:cs typeface="Times New Roman"/>
                        </a:rPr>
                        <a:t>influence</a:t>
                      </a:r>
                      <a:r>
                        <a:rPr lang="en-US" sz="1000" baseline="0" dirty="0" smtClean="0">
                          <a:latin typeface="Rockwell Ligh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the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data we select. We tend to select data to support our beliefs and ignore other data.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Make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generalizations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10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We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make </a:t>
                      </a: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generalizations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about things we have not directly observed based on our conclusions about the person or event.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Draw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conclusions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10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We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reach conclusions based on the meanings we have added.</a:t>
                      </a:r>
                      <a:b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</a:b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Add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meaning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10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We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attach meaning to the data we have selected based on our cultural and personal history.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Select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data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12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000"/>
                        </a:spcBef>
                        <a:spcAft>
                          <a:spcPts val="10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We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selectively acknowledge only certain data. This selection is influenced by our belief systems.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61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 dirty="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>
                      <a:noFill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300" dirty="0" smtClean="0">
                          <a:latin typeface="Rockwell"/>
                          <a:ea typeface="Times New Roman"/>
                          <a:cs typeface="Times New Roman"/>
                        </a:rPr>
                        <a:t>Observe </a:t>
                      </a:r>
                      <a:r>
                        <a:rPr lang="en-US" sz="1300" dirty="0">
                          <a:latin typeface="Rockwell"/>
                          <a:ea typeface="Times New Roman"/>
                          <a:cs typeface="Times New Roman"/>
                        </a:rPr>
                        <a:t>event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6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endParaRPr lang="en-US" sz="1300">
                        <a:latin typeface="Rockwell Light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>
                    <a:lnL w="8572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200"/>
                        </a:spcBef>
                        <a:spcAft>
                          <a:spcPts val="1000"/>
                        </a:spcAft>
                        <a:tabLst>
                          <a:tab pos="228600" algn="l"/>
                          <a:tab pos="457200" algn="l"/>
                          <a:tab pos="5943600" algn="r"/>
                        </a:tabLst>
                      </a:pPr>
                      <a:r>
                        <a:rPr lang="en-US" sz="1000" dirty="0" smtClean="0">
                          <a:latin typeface="Rockwell Light"/>
                          <a:ea typeface="Times New Roman"/>
                          <a:cs typeface="Times New Roman"/>
                        </a:rPr>
                        <a:t>The </a:t>
                      </a:r>
                      <a:r>
                        <a:rPr lang="en-US" sz="1000" dirty="0">
                          <a:latin typeface="Rockwell Light"/>
                          <a:ea typeface="Times New Roman"/>
                          <a:cs typeface="Times New Roman"/>
                        </a:rPr>
                        <a:t>actual event — visible to any observer.</a:t>
                      </a:r>
                      <a:endParaRPr lang="en-US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52" name="Arc 4"/>
          <p:cNvSpPr>
            <a:spLocks/>
          </p:cNvSpPr>
          <p:nvPr/>
        </p:nvSpPr>
        <p:spPr bwMode="auto">
          <a:xfrm flipH="1">
            <a:off x="2895601" y="1905001"/>
            <a:ext cx="476251" cy="3397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rc 2"/>
          <p:cNvSpPr>
            <a:spLocks/>
          </p:cNvSpPr>
          <p:nvPr/>
        </p:nvSpPr>
        <p:spPr bwMode="auto">
          <a:xfrm flipH="1" flipV="1">
            <a:off x="2895600" y="4876800"/>
            <a:ext cx="242888" cy="3683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87"/>
              <a:gd name="T1" fmla="*/ 0 h 21600"/>
              <a:gd name="T2" fmla="*/ 21587 w 21587"/>
              <a:gd name="T3" fmla="*/ 20857 h 21600"/>
              <a:gd name="T4" fmla="*/ 0 w 2158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87" h="21600" fill="none" extrusionOk="0">
                <a:moveTo>
                  <a:pt x="-1" y="0"/>
                </a:moveTo>
                <a:cubicBezTo>
                  <a:pt x="11640" y="0"/>
                  <a:pt x="21186" y="9223"/>
                  <a:pt x="21587" y="20856"/>
                </a:cubicBezTo>
              </a:path>
              <a:path w="21587" h="21600" stroke="0" extrusionOk="0">
                <a:moveTo>
                  <a:pt x="-1" y="0"/>
                </a:moveTo>
                <a:cubicBezTo>
                  <a:pt x="11640" y="0"/>
                  <a:pt x="21186" y="9223"/>
                  <a:pt x="21587" y="20856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3124200" y="5257800"/>
            <a:ext cx="3048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triangl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 flipV="1">
            <a:off x="2895600" y="2209800"/>
            <a:ext cx="1588" cy="26590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24000" y="-4755"/>
            <a:ext cx="91440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5943600" algn="r"/>
              </a:tabLst>
            </a:pPr>
            <a:r>
              <a:rPr lang="en-US" sz="4000" b="1" dirty="0">
                <a:latin typeface="Swis721 Lt BT"/>
                <a:ea typeface="Times New Roman" pitchFamily="18" charset="0"/>
                <a:cs typeface="Times New Roman" pitchFamily="18" charset="0"/>
              </a:rPr>
              <a:t>Ladder of Inference</a:t>
            </a:r>
            <a:endParaRPr lang="en-US" sz="4000" b="1" dirty="0">
              <a:latin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5943600" algn="r"/>
              </a:tabLst>
            </a:pPr>
            <a:r>
              <a:rPr lang="en-US" sz="2400" i="1" dirty="0">
                <a:latin typeface="Rockwell Light"/>
                <a:ea typeface="Times New Roman" pitchFamily="18" charset="0"/>
                <a:cs typeface="Times New Roman" pitchFamily="18" charset="0"/>
              </a:rPr>
              <a:t>The automatic and unconscious process of forming beliefs</a:t>
            </a:r>
            <a:endParaRPr lang="en-US" sz="2400" dirty="0">
              <a:latin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5943600" algn="r"/>
              </a:tabLst>
            </a:pPr>
            <a:endParaRPr lang="en-US" dirty="0">
              <a:latin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685800" y="6408738"/>
            <a:ext cx="8458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5943600" algn="r"/>
              </a:tabLst>
            </a:pPr>
            <a:r>
              <a:rPr lang="en-US" sz="1000" i="1" dirty="0">
                <a:latin typeface="Rockwell Light"/>
                <a:ea typeface="Times New Roman" pitchFamily="18" charset="0"/>
                <a:cs typeface="Times New Roman" pitchFamily="18" charset="0"/>
              </a:rPr>
              <a:t>Based on original work by Chris </a:t>
            </a:r>
            <a:r>
              <a:rPr lang="en-US" sz="1000" i="1" dirty="0" err="1">
                <a:latin typeface="Rockwell Light"/>
                <a:ea typeface="Times New Roman" pitchFamily="18" charset="0"/>
                <a:cs typeface="Times New Roman" pitchFamily="18" charset="0"/>
              </a:rPr>
              <a:t>Argyris</a:t>
            </a:r>
            <a:r>
              <a:rPr lang="en-US" sz="1000" i="1" dirty="0">
                <a:latin typeface="Rockwell Light"/>
                <a:ea typeface="Times New Roman" pitchFamily="18" charset="0"/>
                <a:cs typeface="Times New Roman" pitchFamily="18" charset="0"/>
              </a:rPr>
              <a:t>, Robert Putnam and Peter </a:t>
            </a:r>
            <a:r>
              <a:rPr lang="en-US" sz="1000" i="1" dirty="0" err="1">
                <a:latin typeface="Rockwell Light"/>
                <a:ea typeface="Times New Roman" pitchFamily="18" charset="0"/>
                <a:cs typeface="Times New Roman" pitchFamily="18" charset="0"/>
              </a:rPr>
              <a:t>Senge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082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Tools for the Ladder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6000" dirty="0"/>
              <a:t>Reflecting</a:t>
            </a:r>
          </a:p>
          <a:p>
            <a:r>
              <a:rPr lang="en-US" sz="6000" dirty="0"/>
              <a:t>Asking</a:t>
            </a:r>
          </a:p>
          <a:p>
            <a:r>
              <a:rPr lang="en-US" sz="6000" dirty="0"/>
              <a:t>Telling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192658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91600" cy="1143000"/>
          </a:xfrm>
        </p:spPr>
        <p:txBody>
          <a:bodyPr/>
          <a:lstStyle/>
          <a:p>
            <a:r>
              <a:rPr lang="en-US" dirty="0" smtClean="0"/>
              <a:t>Attitudes for Principled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1763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1   </a:t>
            </a:r>
            <a:r>
              <a:rPr lang="en-US" dirty="0"/>
              <a:t>Be wholly trustworthy, not wholly trusting</a:t>
            </a:r>
          </a:p>
          <a:p>
            <a:pPr marL="0" indent="0">
              <a:buNone/>
            </a:pPr>
            <a:r>
              <a:rPr lang="en-US" b="1" dirty="0"/>
              <a:t>2   </a:t>
            </a:r>
            <a:r>
              <a:rPr lang="en-US" dirty="0"/>
              <a:t>Always consult before deciding</a:t>
            </a:r>
          </a:p>
          <a:p>
            <a:pPr marL="0" indent="0">
              <a:buNone/>
            </a:pPr>
            <a:r>
              <a:rPr lang="en-US" b="1" dirty="0"/>
              <a:t>3   </a:t>
            </a:r>
            <a:r>
              <a:rPr lang="en-US" dirty="0"/>
              <a:t>Accept the other person</a:t>
            </a:r>
          </a:p>
          <a:p>
            <a:pPr marL="0" indent="0">
              <a:buNone/>
            </a:pPr>
            <a:r>
              <a:rPr lang="en-US" b="1" dirty="0"/>
              <a:t>4  </a:t>
            </a:r>
            <a:r>
              <a:rPr lang="en-US" dirty="0"/>
              <a:t>Separate relationship issues from process and content issues</a:t>
            </a:r>
          </a:p>
          <a:p>
            <a:pPr marL="0" indent="0">
              <a:buNone/>
            </a:pPr>
            <a:r>
              <a:rPr lang="en-US" b="1" dirty="0"/>
              <a:t>5  </a:t>
            </a:r>
            <a:r>
              <a:rPr lang="en-US" dirty="0"/>
              <a:t>Choose rather than react in kind</a:t>
            </a:r>
          </a:p>
          <a:p>
            <a:pPr marL="0" indent="0">
              <a:buNone/>
            </a:pPr>
            <a:r>
              <a:rPr lang="en-US" b="1" dirty="0"/>
              <a:t>6   </a:t>
            </a:r>
            <a:r>
              <a:rPr lang="en-US" dirty="0"/>
              <a:t>Describe rather than characterize</a:t>
            </a:r>
          </a:p>
          <a:p>
            <a:pPr marL="0" indent="0">
              <a:buNone/>
            </a:pPr>
            <a:r>
              <a:rPr lang="en-US" b="1" dirty="0"/>
              <a:t>7   </a:t>
            </a:r>
            <a:r>
              <a:rPr lang="en-US" dirty="0"/>
              <a:t>Assume the other person's good will</a:t>
            </a:r>
          </a:p>
          <a:p>
            <a:pPr marL="0" indent="0">
              <a:buNone/>
            </a:pPr>
            <a:r>
              <a:rPr lang="en-US" b="1" dirty="0"/>
              <a:t>8   </a:t>
            </a:r>
            <a:r>
              <a:rPr lang="en-US" dirty="0"/>
              <a:t>Be unconditionally constructive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176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00d272b130e2c3a2420522a302055d7f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41381a998d04d9023369511c9781e803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FB9335AB-BB91-46A3-88BD-436AC1DF8617}"/>
</file>

<file path=customXml/itemProps2.xml><?xml version="1.0" encoding="utf-8"?>
<ds:datastoreItem xmlns:ds="http://schemas.openxmlformats.org/officeDocument/2006/customXml" ds:itemID="{0BB20454-1D07-424C-B4A7-52D12C2C2DC4}"/>
</file>

<file path=customXml/itemProps3.xml><?xml version="1.0" encoding="utf-8"?>
<ds:datastoreItem xmlns:ds="http://schemas.openxmlformats.org/officeDocument/2006/customXml" ds:itemID="{1366E29C-6EEB-47A8-A56A-97FA7AF3D09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Widescreen</PresentationFormat>
  <Paragraphs>78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Rockwell</vt:lpstr>
      <vt:lpstr>Rockwell Light</vt:lpstr>
      <vt:lpstr>Swis721 Lt BT</vt:lpstr>
      <vt:lpstr>Times New Roman</vt:lpstr>
      <vt:lpstr>Office Theme</vt:lpstr>
      <vt:lpstr>Ladder of Inference</vt:lpstr>
      <vt:lpstr>How Do We actually Get to Trusting Positive Intent ?</vt:lpstr>
      <vt:lpstr>What are you reading into this?</vt:lpstr>
      <vt:lpstr>PowerPoint Presentation</vt:lpstr>
      <vt:lpstr>What are you reading into this?</vt:lpstr>
      <vt:lpstr>PowerPoint Presentation</vt:lpstr>
      <vt:lpstr>What’s the story…</vt:lpstr>
      <vt:lpstr>Small Group Telling The Story</vt:lpstr>
      <vt:lpstr>Debrief Your Group Stories</vt:lpstr>
      <vt:lpstr>PowerPoint Presentation</vt:lpstr>
      <vt:lpstr>Three Tools for the Ladder</vt:lpstr>
      <vt:lpstr>Attitudes for Principled Relationships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Ladder of Inference</dc:title>
  <dc:creator>Holmes, Ellen [NEA]</dc:creator>
  <cp:lastModifiedBy>Holmes, Ellen [NEA]</cp:lastModifiedBy>
  <cp:revision>1</cp:revision>
  <dcterms:created xsi:type="dcterms:W3CDTF">2022-01-11T17:58:13Z</dcterms:created>
  <dcterms:modified xsi:type="dcterms:W3CDTF">2022-01-11T17:58:32Z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