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37.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20.xml" ContentType="application/vnd.openxmlformats-officedocument.presentationml.slide+xml"/>
  <Override PartName="/ppt/slides/slide31.xml" ContentType="application/vnd.openxmlformats-officedocument.presentationml.slide+xml"/>
  <Override PartName="/ppt/slides/slide29.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0.xml" ContentType="application/vnd.openxmlformats-officedocument.presentationml.slide+xml"/>
  <Override PartName="/ppt/slides/slide24.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19.xml" ContentType="application/vnd.openxmlformats-officedocument.presentationml.notesSlide+xml"/>
  <Override PartName="/ppt/notesSlides/notesSlide14.xml" ContentType="application/vnd.openxmlformats-officedocument.presentationml.notesSlide+xml"/>
  <Override PartName="/ppt/notesSlides/notesSlide24.xml" ContentType="application/vnd.openxmlformats-officedocument.presentationml.notesSlide+xml"/>
  <Override PartName="/ppt/notesSlides/notesSlide29.xml" ContentType="application/vnd.openxmlformats-officedocument.presentationml.notesSlide+xml"/>
  <Override PartName="/ppt/notesSlides/notesSlide22.xml" ContentType="application/vnd.openxmlformats-officedocument.presentationml.notesSlide+xml"/>
  <Override PartName="/ppt/notesSlides/notesSlide30.xml" ContentType="application/vnd.openxmlformats-officedocument.presentationml.notes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27.xml" ContentType="application/vnd.openxmlformats-officedocument.presentationml.notesSlide+xml"/>
  <Override PartName="/ppt/notesSlides/notesSlide31.xml" ContentType="application/vnd.openxmlformats-officedocument.presentationml.notesSlide+xml"/>
  <Override PartName="/ppt/notesSlides/notesSlide28.xml" ContentType="application/vnd.openxmlformats-officedocument.presentationml.notesSlide+xml"/>
  <Override PartName="/ppt/notesSlides/notesSlide32.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7" r:id="rId2"/>
    <p:sldId id="258" r:id="rId3"/>
    <p:sldId id="295"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2" autoAdjust="0"/>
    <p:restoredTop sz="94660"/>
  </p:normalViewPr>
  <p:slideViewPr>
    <p:cSldViewPr snapToGrid="0">
      <p:cViewPr varScale="1">
        <p:scale>
          <a:sx n="90" d="100"/>
          <a:sy n="90" d="100"/>
        </p:scale>
        <p:origin x="84" y="3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ustomXml" Target="../customXml/item1.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4CEB64-5A12-4726-9694-D7965DCA6F97}" type="datetimeFigureOut">
              <a:rPr lang="en-US" smtClean="0"/>
              <a:t>8/10/2022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337018-67A4-4A49-9FC9-52A7D1A83C4F}" type="slidenum">
              <a:rPr lang="en-US" smtClean="0"/>
              <a:t>‹#›</a:t>
            </a:fld>
            <a:endParaRPr lang="en-US"/>
          </a:p>
        </p:txBody>
      </p:sp>
    </p:spTree>
    <p:extLst>
      <p:ext uri="{BB962C8B-B14F-4D97-AF65-F5344CB8AC3E}">
        <p14:creationId xmlns:p14="http://schemas.microsoft.com/office/powerpoint/2010/main" val="9726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Alice</a:t>
            </a:r>
          </a:p>
        </p:txBody>
      </p:sp>
      <p:sp>
        <p:nvSpPr>
          <p:cNvPr id="4" name="Slide Number Placeholder 3"/>
          <p:cNvSpPr>
            <a:spLocks noGrp="1"/>
          </p:cNvSpPr>
          <p:nvPr>
            <p:ph type="sldNum" sz="quarter" idx="5"/>
          </p:nvPr>
        </p:nvSpPr>
        <p:spPr/>
        <p:txBody>
          <a:bodyPr/>
          <a:lstStyle/>
          <a:p>
            <a:fld id="{979DA763-8D56-48F7-A1A9-3B4AE30C1F04}" type="slidenum">
              <a:rPr lang="en-US" smtClean="0"/>
              <a:t>1</a:t>
            </a:fld>
            <a:endParaRPr lang="en-US"/>
          </a:p>
        </p:txBody>
      </p:sp>
    </p:spTree>
    <p:extLst>
      <p:ext uri="{BB962C8B-B14F-4D97-AF65-F5344CB8AC3E}">
        <p14:creationId xmlns:p14="http://schemas.microsoft.com/office/powerpoint/2010/main" val="721862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Alice</a:t>
            </a:r>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32603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Alice</a:t>
            </a:r>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3434502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Alice</a:t>
            </a:r>
          </a:p>
        </p:txBody>
      </p:sp>
      <p:sp>
        <p:nvSpPr>
          <p:cNvPr id="4" name="Slide Number Placeholder 3"/>
          <p:cNvSpPr>
            <a:spLocks noGrp="1"/>
          </p:cNvSpPr>
          <p:nvPr>
            <p:ph type="sldNum" sz="quarter" idx="5"/>
          </p:nvPr>
        </p:nvSpPr>
        <p:spPr/>
        <p:txBody>
          <a:bodyPr/>
          <a:lstStyle/>
          <a:p>
            <a:fld id="{979DA763-8D56-48F7-A1A9-3B4AE30C1F04}" type="slidenum">
              <a:rPr lang="en-US" smtClean="0"/>
              <a:t>5</a:t>
            </a:fld>
            <a:endParaRPr lang="en-US"/>
          </a:p>
        </p:txBody>
      </p:sp>
    </p:spTree>
    <p:extLst>
      <p:ext uri="{BB962C8B-B14F-4D97-AF65-F5344CB8AC3E}">
        <p14:creationId xmlns:p14="http://schemas.microsoft.com/office/powerpoint/2010/main" val="274411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6</a:t>
            </a:fld>
            <a:endParaRPr lang="en-US"/>
          </a:p>
        </p:txBody>
      </p:sp>
    </p:spTree>
    <p:extLst>
      <p:ext uri="{BB962C8B-B14F-4D97-AF65-F5344CB8AC3E}">
        <p14:creationId xmlns:p14="http://schemas.microsoft.com/office/powerpoint/2010/main" val="2417157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noRot="1" noChangeAspect="1"/>
          </p:cNvSpPr>
          <p:nvPr>
            <p:ph type="sldImg"/>
          </p:nvPr>
        </p:nvSpPr>
        <p:spPr>
          <a:prstGeom prst="rect">
            <a:avLst/>
          </a:prstGeom>
        </p:spPr>
        <p:txBody>
          <a:bodyPr/>
          <a:lstStyle/>
          <a:p>
            <a:endParaRPr/>
          </a:p>
        </p:txBody>
      </p:sp>
      <p:sp>
        <p:nvSpPr>
          <p:cNvPr id="241" name="Shape 241"/>
          <p:cNvSpPr>
            <a:spLocks noGrp="1"/>
          </p:cNvSpPr>
          <p:nvPr>
            <p:ph type="body" sz="quarter" idx="1"/>
          </p:nvPr>
        </p:nvSpPr>
        <p:spPr>
          <a:prstGeom prst="rect">
            <a:avLst/>
          </a:prstGeom>
        </p:spPr>
        <p:txBody>
          <a:bodyPr/>
          <a:lstStyle/>
          <a:p>
            <a:r>
              <a:rPr dirty="0"/>
              <a:t>A </a:t>
            </a:r>
            <a:r>
              <a:rPr u="sng" dirty="0"/>
              <a:t>problem</a:t>
            </a:r>
            <a:r>
              <a:rPr dirty="0"/>
              <a:t> is </a:t>
            </a:r>
          </a:p>
          <a:p>
            <a:pPr marL="174159" indent="-174159">
              <a:buClr>
                <a:srgbClr val="000000"/>
              </a:buClr>
              <a:buSzPct val="100000"/>
              <a:buFont typeface="Trebuchet MS"/>
              <a:buChar char="-"/>
            </a:pPr>
            <a:r>
              <a:rPr dirty="0"/>
              <a:t>something that you don’t like about the world</a:t>
            </a:r>
          </a:p>
          <a:p>
            <a:pPr marL="174159" indent="-174159">
              <a:buClr>
                <a:srgbClr val="000000"/>
              </a:buClr>
              <a:buSzPct val="100000"/>
              <a:buFont typeface="Trebuchet MS"/>
              <a:buChar char="-"/>
            </a:pPr>
            <a:r>
              <a:rPr dirty="0"/>
              <a:t>“broad areas of concern.”  </a:t>
            </a:r>
          </a:p>
          <a:p>
            <a:pPr marL="174159" indent="-174159">
              <a:buClr>
                <a:srgbClr val="000000"/>
              </a:buClr>
              <a:buSzPct val="100000"/>
              <a:buFont typeface="Trebuchet MS"/>
              <a:buChar char="-"/>
            </a:pPr>
            <a:r>
              <a:rPr dirty="0"/>
              <a:t>They’re terrible things too big and/or too vague to grapple, but just thinking about them can be disempowering.</a:t>
            </a:r>
          </a:p>
          <a:p>
            <a:pPr marL="174159" indent="-174159">
              <a:buClr>
                <a:srgbClr val="000000"/>
              </a:buClr>
              <a:buSzPct val="100000"/>
              <a:buFont typeface="Trebuchet MS"/>
              <a:buChar char="-"/>
            </a:pPr>
            <a:r>
              <a:rPr dirty="0"/>
              <a:t>“Pollution” and “crime” are “problems.”</a:t>
            </a:r>
          </a:p>
          <a:p>
            <a:endParaRPr/>
          </a:p>
          <a:p>
            <a:r>
              <a:rPr dirty="0"/>
              <a:t>In the terms organizers use, an </a:t>
            </a:r>
            <a:r>
              <a:rPr u="sng" dirty="0"/>
              <a:t>issue</a:t>
            </a:r>
            <a:r>
              <a:rPr dirty="0"/>
              <a:t> </a:t>
            </a:r>
          </a:p>
          <a:p>
            <a:pPr marL="174159" indent="-174159">
              <a:buClr>
                <a:srgbClr val="000000"/>
              </a:buClr>
              <a:buSzPct val="100000"/>
              <a:buFont typeface="Trebuchet MS"/>
              <a:buChar char="-"/>
            </a:pPr>
            <a:r>
              <a:rPr dirty="0"/>
              <a:t>is a more specific challenge that is pulled out from the larger “problem.”</a:t>
            </a:r>
          </a:p>
          <a:p>
            <a:pPr marL="174159" indent="-174159">
              <a:buClr>
                <a:srgbClr val="000000"/>
              </a:buClr>
              <a:buSzPct val="100000"/>
              <a:buFont typeface="Trebuchet MS"/>
              <a:buChar char="-"/>
            </a:pPr>
            <a:r>
              <a:rPr dirty="0"/>
              <a:t>An issue, when done right, always includes the solution or partial solution to a problem.”  </a:t>
            </a:r>
          </a:p>
          <a:p>
            <a:pPr marL="174159" indent="-174159">
              <a:buClr>
                <a:srgbClr val="000000"/>
              </a:buClr>
              <a:buSzPct val="100000"/>
              <a:buFont typeface="Trebuchet MS"/>
              <a:buChar char="-"/>
            </a:pPr>
            <a:r>
              <a:rPr dirty="0"/>
              <a:t>E.g., an issue you might “cut” out of pollution might be a campaign to stop a new plant in your community.  </a:t>
            </a:r>
          </a:p>
          <a:p>
            <a:pPr marL="174159" indent="-174159">
              <a:buClr>
                <a:srgbClr val="000000"/>
              </a:buClr>
              <a:buSzPct val="100000"/>
              <a:buFont typeface="Trebuchet MS"/>
              <a:buChar char="-"/>
            </a:pPr>
            <a:r>
              <a:rPr dirty="0"/>
              <a:t>E.g., an issue that one might “cut” out of the “problem” of crime is police accountability, and the solution that some groups are fighting for now are body cameras on all officers.</a:t>
            </a:r>
          </a:p>
          <a:p>
            <a:r>
              <a:t> </a:t>
            </a:r>
          </a:p>
          <a:p>
            <a:r>
              <a:rPr dirty="0"/>
              <a:t>Be aware that you haven’t “cut” an issue until you have also defined how you plan to solve the specific challenge you have chosen.  </a:t>
            </a:r>
          </a:p>
          <a:p>
            <a:endParaRPr/>
          </a:p>
          <a:p>
            <a:r>
              <a:rPr dirty="0"/>
              <a:t>Without an identified solution, your Association doesn’t have anything specific to fight for.  </a:t>
            </a:r>
          </a:p>
        </p:txBody>
      </p:sp>
    </p:spTree>
    <p:extLst>
      <p:ext uri="{BB962C8B-B14F-4D97-AF65-F5344CB8AC3E}">
        <p14:creationId xmlns:p14="http://schemas.microsoft.com/office/powerpoint/2010/main" val="4056228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Shape 309"/>
          <p:cNvSpPr>
            <a:spLocks noGrp="1" noRot="1" noChangeAspect="1"/>
          </p:cNvSpPr>
          <p:nvPr>
            <p:ph type="sldImg"/>
          </p:nvPr>
        </p:nvSpPr>
        <p:spPr>
          <a:prstGeom prst="rect">
            <a:avLst/>
          </a:prstGeom>
        </p:spPr>
        <p:txBody>
          <a:bodyPr/>
          <a:lstStyle/>
          <a:p>
            <a:endParaRPr/>
          </a:p>
        </p:txBody>
      </p:sp>
      <p:sp>
        <p:nvSpPr>
          <p:cNvPr id="310" name="Shape 310"/>
          <p:cNvSpPr>
            <a:spLocks noGrp="1"/>
          </p:cNvSpPr>
          <p:nvPr>
            <p:ph type="body" sz="quarter" idx="1"/>
          </p:nvPr>
        </p:nvSpPr>
        <p:spPr>
          <a:prstGeom prst="rect">
            <a:avLst/>
          </a:prstGeom>
        </p:spPr>
        <p:txBody>
          <a:bodyPr/>
          <a:lstStyle/>
          <a:p>
            <a:r>
              <a:rPr dirty="0"/>
              <a:t>Your campaigns, some of them are larger, some are smaller but it’s about identifying how you move folks forward based on your organization.</a:t>
            </a:r>
          </a:p>
          <a:p>
            <a:endParaRPr/>
          </a:p>
          <a:p>
            <a:r>
              <a:rPr dirty="0"/>
              <a:t>So we are going to break out into our teams and we are going to do three things. This is on page 22 in your workbook.</a:t>
            </a:r>
          </a:p>
          <a:p>
            <a:endParaRPr/>
          </a:p>
          <a:p>
            <a:endParaRPr/>
          </a:p>
          <a:p>
            <a:r>
              <a:rPr dirty="0"/>
              <a:t>3.  The idea is that you are going to work on up to three particular issues.</a:t>
            </a:r>
          </a:p>
          <a:p>
            <a:endParaRPr/>
          </a:p>
          <a:p>
            <a:r>
              <a:rPr dirty="0"/>
              <a:t>Then we are going to move the issues through a criteria.</a:t>
            </a:r>
          </a:p>
        </p:txBody>
      </p:sp>
    </p:spTree>
    <p:extLst>
      <p:ext uri="{BB962C8B-B14F-4D97-AF65-F5344CB8AC3E}">
        <p14:creationId xmlns:p14="http://schemas.microsoft.com/office/powerpoint/2010/main" val="57889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a:p>
            <a:r>
              <a:rPr lang="en-US"/>
              <a:t>You’ve got 3 issues now … let’s assess them for how strong and viable they are for designing campaigns that will lead to a BIG WIN.</a:t>
            </a:r>
            <a:endParaRPr lang="en-US">
              <a:ea typeface="Calibri"/>
              <a:cs typeface="Calibri"/>
            </a:endParaRPr>
          </a:p>
          <a:p>
            <a:endParaRPr lang="en-US"/>
          </a:p>
          <a:p>
            <a:r>
              <a:rPr lang="en-US"/>
              <a:t>Assess each of your three issues based on the worksheet on PAGE ____.</a:t>
            </a:r>
            <a:endParaRPr lang="en-US">
              <a:ea typeface="Calibri"/>
              <a:cs typeface="Calibri"/>
            </a:endParaRPr>
          </a:p>
          <a:p>
            <a:endParaRPr lang="en-US"/>
          </a:p>
        </p:txBody>
      </p:sp>
      <p:sp>
        <p:nvSpPr>
          <p:cNvPr id="4" name="Slide Number Placeholder 3"/>
          <p:cNvSpPr>
            <a:spLocks noGrp="1"/>
          </p:cNvSpPr>
          <p:nvPr>
            <p:ph type="sldNum" sz="quarter" idx="10"/>
          </p:nvPr>
        </p:nvSpPr>
        <p:spPr/>
        <p:txBody>
          <a:bodyPr/>
          <a:lstStyle/>
          <a:p>
            <a:fld id="{5445BC7F-458E-45F7-A6B4-7C108DDEA11B}" type="slidenum">
              <a:rPr lang="en-US" smtClean="0"/>
              <a:t>11</a:t>
            </a:fld>
            <a:endParaRPr lang="en-US"/>
          </a:p>
        </p:txBody>
      </p:sp>
    </p:spTree>
    <p:extLst>
      <p:ext uri="{BB962C8B-B14F-4D97-AF65-F5344CB8AC3E}">
        <p14:creationId xmlns:p14="http://schemas.microsoft.com/office/powerpoint/2010/main" val="2610589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hape 314"/>
          <p:cNvSpPr>
            <a:spLocks noGrp="1" noRot="1" noChangeAspect="1"/>
          </p:cNvSpPr>
          <p:nvPr>
            <p:ph type="sldImg"/>
          </p:nvPr>
        </p:nvSpPr>
        <p:spPr>
          <a:prstGeom prst="rect">
            <a:avLst/>
          </a:prstGeom>
        </p:spPr>
        <p:txBody>
          <a:bodyPr/>
          <a:lstStyle/>
          <a:p>
            <a:endParaRPr/>
          </a:p>
        </p:txBody>
      </p:sp>
      <p:sp>
        <p:nvSpPr>
          <p:cNvPr id="315" name="Shape 315"/>
          <p:cNvSpPr>
            <a:spLocks noGrp="1"/>
          </p:cNvSpPr>
          <p:nvPr>
            <p:ph type="body" sz="quarter" idx="1"/>
          </p:nvPr>
        </p:nvSpPr>
        <p:spPr>
          <a:prstGeom prst="rect">
            <a:avLst/>
          </a:prstGeom>
        </p:spPr>
        <p:txBody>
          <a:bodyPr/>
          <a:lstStyle/>
          <a:p>
            <a:r>
              <a:rPr dirty="0"/>
              <a:t>The checklist on page 23 is an issue criteria model that can show you what’s really important in organizing. You can have a really good issue, but if it’s not building your power and your organization, and aligning the work you are doing with changes in members lives, it can be a challenge.</a:t>
            </a:r>
          </a:p>
          <a:p>
            <a:endParaRPr/>
          </a:p>
          <a:p>
            <a:r>
              <a:rPr dirty="0"/>
              <a:t>How do we look at issues, make them so convincing that we draw in members and make it clear we’re working on exactly what they’re feeling.</a:t>
            </a:r>
          </a:p>
          <a:p>
            <a:endParaRPr/>
          </a:p>
          <a:p>
            <a:r>
              <a:rPr dirty="0"/>
              <a:t>READ THROUGH</a:t>
            </a:r>
          </a:p>
          <a:p>
            <a:r>
              <a:rPr dirty="0"/>
              <a:t>2. Engage</a:t>
            </a:r>
          </a:p>
          <a:p>
            <a:r>
              <a:rPr dirty="0"/>
              <a:t>3. We talked about power yesterday. How is this creating power shift? How are they realizing they have leverage and their own power?</a:t>
            </a:r>
          </a:p>
          <a:p>
            <a:r>
              <a:rPr dirty="0"/>
              <a:t>5. Some are somewhat subjective so just see how it sits on you.</a:t>
            </a:r>
          </a:p>
          <a:p>
            <a:r>
              <a:rPr dirty="0"/>
              <a:t>7. When you are dealing with a diverse membership, you might choose an issue that works really well with one group but doesn’t resonate with the next</a:t>
            </a:r>
          </a:p>
          <a:p>
            <a:r>
              <a:rPr dirty="0"/>
              <a:t>11. Are we picking issues that are unifying? Sometimes we pick think an issue is universal but again doesn’t resonate with majority of your membership.</a:t>
            </a:r>
          </a:p>
          <a:p>
            <a:r>
              <a:rPr dirty="0"/>
              <a:t>14. We all have membership goals. Is it going to attract others to your work?</a:t>
            </a:r>
          </a:p>
          <a:p>
            <a:endParaRPr/>
          </a:p>
          <a:p>
            <a:r>
              <a:rPr dirty="0"/>
              <a:t>There is one blank because you might think “hey, there is one that is not here” that is unique to us.</a:t>
            </a:r>
          </a:p>
          <a:p>
            <a:endParaRPr/>
          </a:p>
          <a:p>
            <a:r>
              <a:rPr dirty="0"/>
              <a:t>Rate from 3 being the highest to 1 and through that come up individually with a score for each issue and then as a team, score to identify the one issue. Use this criteria as a tool to make a decision collectively.</a:t>
            </a:r>
          </a:p>
          <a:p>
            <a:endParaRPr/>
          </a:p>
        </p:txBody>
      </p:sp>
    </p:spTree>
    <p:extLst>
      <p:ext uri="{BB962C8B-B14F-4D97-AF65-F5344CB8AC3E}">
        <p14:creationId xmlns:p14="http://schemas.microsoft.com/office/powerpoint/2010/main" val="3267736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13</a:t>
            </a:fld>
            <a:endParaRPr lang="en-US"/>
          </a:p>
        </p:txBody>
      </p:sp>
    </p:spTree>
    <p:extLst>
      <p:ext uri="{BB962C8B-B14F-4D97-AF65-F5344CB8AC3E}">
        <p14:creationId xmlns:p14="http://schemas.microsoft.com/office/powerpoint/2010/main" val="2258057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15</a:t>
            </a:fld>
            <a:endParaRPr lang="en-US"/>
          </a:p>
        </p:txBody>
      </p:sp>
    </p:spTree>
    <p:extLst>
      <p:ext uri="{BB962C8B-B14F-4D97-AF65-F5344CB8AC3E}">
        <p14:creationId xmlns:p14="http://schemas.microsoft.com/office/powerpoint/2010/main" val="2494161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17</a:t>
            </a:fld>
            <a:endParaRPr lang="en-US"/>
          </a:p>
        </p:txBody>
      </p:sp>
    </p:spTree>
    <p:extLst>
      <p:ext uri="{BB962C8B-B14F-4D97-AF65-F5344CB8AC3E}">
        <p14:creationId xmlns:p14="http://schemas.microsoft.com/office/powerpoint/2010/main" val="3617847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18</a:t>
            </a:fld>
            <a:endParaRPr lang="en-US"/>
          </a:p>
        </p:txBody>
      </p:sp>
    </p:spTree>
    <p:extLst>
      <p:ext uri="{BB962C8B-B14F-4D97-AF65-F5344CB8AC3E}">
        <p14:creationId xmlns:p14="http://schemas.microsoft.com/office/powerpoint/2010/main" val="4252222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a:p>
            <a:r>
              <a:rPr lang="en-US"/>
              <a:t>Tactic scramble!</a:t>
            </a:r>
            <a:endParaRPr lang="en-US">
              <a:ea typeface="Calibri"/>
              <a:cs typeface="Calibri"/>
            </a:endParaRPr>
          </a:p>
        </p:txBody>
      </p:sp>
      <p:sp>
        <p:nvSpPr>
          <p:cNvPr id="4" name="Slide Number Placeholder 3"/>
          <p:cNvSpPr>
            <a:spLocks noGrp="1"/>
          </p:cNvSpPr>
          <p:nvPr>
            <p:ph type="sldNum" sz="quarter" idx="10"/>
          </p:nvPr>
        </p:nvSpPr>
        <p:spPr/>
        <p:txBody>
          <a:bodyPr/>
          <a:lstStyle/>
          <a:p>
            <a:fld id="{F9B9BA09-EC20-4F21-BCCC-0EEE34133205}" type="slidenum">
              <a:rPr lang="es-US" smtClean="0"/>
              <a:t>20</a:t>
            </a:fld>
            <a:endParaRPr lang="es-US"/>
          </a:p>
        </p:txBody>
      </p:sp>
    </p:spTree>
    <p:extLst>
      <p:ext uri="{BB962C8B-B14F-4D97-AF65-F5344CB8AC3E}">
        <p14:creationId xmlns:p14="http://schemas.microsoft.com/office/powerpoint/2010/main" val="2886816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21</a:t>
            </a:fld>
            <a:endParaRPr lang="en-US"/>
          </a:p>
        </p:txBody>
      </p:sp>
    </p:spTree>
    <p:extLst>
      <p:ext uri="{BB962C8B-B14F-4D97-AF65-F5344CB8AC3E}">
        <p14:creationId xmlns:p14="http://schemas.microsoft.com/office/powerpoint/2010/main" val="4143190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23</a:t>
            </a:fld>
            <a:endParaRPr lang="en-US"/>
          </a:p>
        </p:txBody>
      </p:sp>
    </p:spTree>
    <p:extLst>
      <p:ext uri="{BB962C8B-B14F-4D97-AF65-F5344CB8AC3E}">
        <p14:creationId xmlns:p14="http://schemas.microsoft.com/office/powerpoint/2010/main" val="4125043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24</a:t>
            </a:fld>
            <a:endParaRPr lang="en-US"/>
          </a:p>
        </p:txBody>
      </p:sp>
    </p:spTree>
    <p:extLst>
      <p:ext uri="{BB962C8B-B14F-4D97-AF65-F5344CB8AC3E}">
        <p14:creationId xmlns:p14="http://schemas.microsoft.com/office/powerpoint/2010/main" val="1059398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25</a:t>
            </a:fld>
            <a:endParaRPr lang="en-US"/>
          </a:p>
        </p:txBody>
      </p:sp>
    </p:spTree>
    <p:extLst>
      <p:ext uri="{BB962C8B-B14F-4D97-AF65-F5344CB8AC3E}">
        <p14:creationId xmlns:p14="http://schemas.microsoft.com/office/powerpoint/2010/main" val="3878714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26</a:t>
            </a:fld>
            <a:endParaRPr lang="en-US"/>
          </a:p>
        </p:txBody>
      </p:sp>
    </p:spTree>
    <p:extLst>
      <p:ext uri="{BB962C8B-B14F-4D97-AF65-F5344CB8AC3E}">
        <p14:creationId xmlns:p14="http://schemas.microsoft.com/office/powerpoint/2010/main" val="899790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27</a:t>
            </a:fld>
            <a:endParaRPr lang="en-US"/>
          </a:p>
        </p:txBody>
      </p:sp>
    </p:spTree>
    <p:extLst>
      <p:ext uri="{BB962C8B-B14F-4D97-AF65-F5344CB8AC3E}">
        <p14:creationId xmlns:p14="http://schemas.microsoft.com/office/powerpoint/2010/main" val="14170632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28</a:t>
            </a:fld>
            <a:endParaRPr lang="en-US"/>
          </a:p>
        </p:txBody>
      </p:sp>
    </p:spTree>
    <p:extLst>
      <p:ext uri="{BB962C8B-B14F-4D97-AF65-F5344CB8AC3E}">
        <p14:creationId xmlns:p14="http://schemas.microsoft.com/office/powerpoint/2010/main" val="42285736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a:p>
            <a:r>
              <a:rPr lang="en-US"/>
              <a:t>Tactic scramble!</a:t>
            </a:r>
          </a:p>
        </p:txBody>
      </p:sp>
      <p:sp>
        <p:nvSpPr>
          <p:cNvPr id="4" name="Slide Number Placeholder 3"/>
          <p:cNvSpPr>
            <a:spLocks noGrp="1"/>
          </p:cNvSpPr>
          <p:nvPr>
            <p:ph type="sldNum" sz="quarter" idx="10"/>
          </p:nvPr>
        </p:nvSpPr>
        <p:spPr/>
        <p:txBody>
          <a:bodyPr/>
          <a:lstStyle/>
          <a:p>
            <a:fld id="{F9B9BA09-EC20-4F21-BCCC-0EEE34133205}" type="slidenum">
              <a:rPr lang="es-US" smtClean="0"/>
              <a:t>29</a:t>
            </a:fld>
            <a:endParaRPr lang="es-US"/>
          </a:p>
        </p:txBody>
      </p:sp>
    </p:spTree>
    <p:extLst>
      <p:ext uri="{BB962C8B-B14F-4D97-AF65-F5344CB8AC3E}">
        <p14:creationId xmlns:p14="http://schemas.microsoft.com/office/powerpoint/2010/main" val="192406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30</a:t>
            </a:fld>
            <a:endParaRPr lang="en-US"/>
          </a:p>
        </p:txBody>
      </p:sp>
    </p:spTree>
    <p:extLst>
      <p:ext uri="{BB962C8B-B14F-4D97-AF65-F5344CB8AC3E}">
        <p14:creationId xmlns:p14="http://schemas.microsoft.com/office/powerpoint/2010/main" val="38347354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31</a:t>
            </a:fld>
            <a:endParaRPr lang="en-US"/>
          </a:p>
        </p:txBody>
      </p:sp>
    </p:spTree>
    <p:extLst>
      <p:ext uri="{BB962C8B-B14F-4D97-AF65-F5344CB8AC3E}">
        <p14:creationId xmlns:p14="http://schemas.microsoft.com/office/powerpoint/2010/main" val="36684740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32</a:t>
            </a:fld>
            <a:endParaRPr lang="en-US"/>
          </a:p>
        </p:txBody>
      </p:sp>
    </p:spTree>
    <p:extLst>
      <p:ext uri="{BB962C8B-B14F-4D97-AF65-F5344CB8AC3E}">
        <p14:creationId xmlns:p14="http://schemas.microsoft.com/office/powerpoint/2010/main" val="664951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MS PGothic" panose="020B0600070205080204" pitchFamily="34" charset="-128"/>
              </a:rPr>
              <a:t>Sara</a:t>
            </a:r>
          </a:p>
          <a:p>
            <a:r>
              <a:rPr lang="en-US" altLang="en-US">
                <a:ea typeface="MS PGothic" panose="020B0600070205080204" pitchFamily="34" charset="-128"/>
              </a:rPr>
              <a:t>Resources are what your</a:t>
            </a:r>
            <a:r>
              <a:rPr lang="en-US" altLang="en-US" baseline="0">
                <a:ea typeface="MS PGothic" panose="020B0600070205080204" pitchFamily="34" charset="-128"/>
              </a:rPr>
              <a:t> people have to help them make change.  These are resources that are limited and are reduced as you use them.  </a:t>
            </a:r>
            <a:endParaRPr lang="en-US" altLang="en-US">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3859251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a:p>
            <a:r>
              <a:rPr lang="en-US"/>
              <a:t>These</a:t>
            </a:r>
            <a:r>
              <a:rPr lang="en-US" baseline="0"/>
              <a:t> resources are the most important.  The more you use relationships,  the more you trust, the more that you coach people in using their skills the more capacity they develop for action- these resources grow.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5BC7F-458E-45F7-A6B4-7C108DDEA1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80096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35</a:t>
            </a:fld>
            <a:endParaRPr lang="en-US"/>
          </a:p>
        </p:txBody>
      </p:sp>
    </p:spTree>
    <p:extLst>
      <p:ext uri="{BB962C8B-B14F-4D97-AF65-F5344CB8AC3E}">
        <p14:creationId xmlns:p14="http://schemas.microsoft.com/office/powerpoint/2010/main" val="9412276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36</a:t>
            </a:fld>
            <a:endParaRPr lang="en-US"/>
          </a:p>
        </p:txBody>
      </p:sp>
    </p:spTree>
    <p:extLst>
      <p:ext uri="{BB962C8B-B14F-4D97-AF65-F5344CB8AC3E}">
        <p14:creationId xmlns:p14="http://schemas.microsoft.com/office/powerpoint/2010/main" val="34947674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37</a:t>
            </a:fld>
            <a:endParaRPr lang="en-US"/>
          </a:p>
        </p:txBody>
      </p:sp>
    </p:spTree>
    <p:extLst>
      <p:ext uri="{BB962C8B-B14F-4D97-AF65-F5344CB8AC3E}">
        <p14:creationId xmlns:p14="http://schemas.microsoft.com/office/powerpoint/2010/main" val="24877445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Adam</a:t>
            </a:r>
          </a:p>
        </p:txBody>
      </p:sp>
      <p:sp>
        <p:nvSpPr>
          <p:cNvPr id="4" name="Slide Number Placeholder 3"/>
          <p:cNvSpPr>
            <a:spLocks noGrp="1"/>
          </p:cNvSpPr>
          <p:nvPr>
            <p:ph type="sldNum" sz="quarter" idx="5"/>
          </p:nvPr>
        </p:nvSpPr>
        <p:spPr/>
        <p:txBody>
          <a:bodyPr/>
          <a:lstStyle/>
          <a:p>
            <a:fld id="{979DA763-8D56-48F7-A1A9-3B4AE30C1F04}" type="slidenum">
              <a:rPr lang="en-US" smtClean="0"/>
              <a:t>38</a:t>
            </a:fld>
            <a:endParaRPr lang="en-US"/>
          </a:p>
        </p:txBody>
      </p:sp>
    </p:spTree>
    <p:extLst>
      <p:ext uri="{BB962C8B-B14F-4D97-AF65-F5344CB8AC3E}">
        <p14:creationId xmlns:p14="http://schemas.microsoft.com/office/powerpoint/2010/main" val="9441568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Adam</a:t>
            </a:r>
          </a:p>
        </p:txBody>
      </p:sp>
      <p:sp>
        <p:nvSpPr>
          <p:cNvPr id="4" name="Slide Number Placeholder 3"/>
          <p:cNvSpPr>
            <a:spLocks noGrp="1"/>
          </p:cNvSpPr>
          <p:nvPr>
            <p:ph type="sldNum" sz="quarter" idx="5"/>
          </p:nvPr>
        </p:nvSpPr>
        <p:spPr/>
        <p:txBody>
          <a:bodyPr/>
          <a:lstStyle/>
          <a:p>
            <a:fld id="{979DA763-8D56-48F7-A1A9-3B4AE30C1F04}" type="slidenum">
              <a:rPr lang="en-US" smtClean="0"/>
              <a:t>39</a:t>
            </a:fld>
            <a:endParaRPr lang="en-US"/>
          </a:p>
        </p:txBody>
      </p:sp>
    </p:spTree>
    <p:extLst>
      <p:ext uri="{BB962C8B-B14F-4D97-AF65-F5344CB8AC3E}">
        <p14:creationId xmlns:p14="http://schemas.microsoft.com/office/powerpoint/2010/main" val="3640277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477E71-1E0B-4027-92D2-FEABAA4CD1D3}" type="datetimeFigureOut">
              <a:rPr lang="en-US" smtClean="0"/>
              <a:t>8/10/2022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B4F2F0-D9B7-4AC4-8993-3D4359CE4799}" type="slidenum">
              <a:rPr lang="en-US" smtClean="0"/>
              <a:t>‹#›</a:t>
            </a:fld>
            <a:endParaRPr lang="en-US"/>
          </a:p>
        </p:txBody>
      </p:sp>
    </p:spTree>
    <p:extLst>
      <p:ext uri="{BB962C8B-B14F-4D97-AF65-F5344CB8AC3E}">
        <p14:creationId xmlns:p14="http://schemas.microsoft.com/office/powerpoint/2010/main" val="407200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477E71-1E0B-4027-92D2-FEABAA4CD1D3}" type="datetimeFigureOut">
              <a:rPr lang="en-US" smtClean="0"/>
              <a:t>8/10/2022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B4F2F0-D9B7-4AC4-8993-3D4359CE4799}" type="slidenum">
              <a:rPr lang="en-US" smtClean="0"/>
              <a:t>‹#›</a:t>
            </a:fld>
            <a:endParaRPr lang="en-US"/>
          </a:p>
        </p:txBody>
      </p:sp>
    </p:spTree>
    <p:extLst>
      <p:ext uri="{BB962C8B-B14F-4D97-AF65-F5344CB8AC3E}">
        <p14:creationId xmlns:p14="http://schemas.microsoft.com/office/powerpoint/2010/main" val="1351308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5477E71-1E0B-4027-92D2-FEABAA4CD1D3}" type="datetimeFigureOut">
              <a:rPr lang="en-US" smtClean="0"/>
              <a:t>8/10/2022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B4F2F0-D9B7-4AC4-8993-3D4359CE4799}" type="slidenum">
              <a:rPr lang="en-US" smtClean="0"/>
              <a:t>‹#›</a:t>
            </a:fld>
            <a:endParaRPr lang="en-US"/>
          </a:p>
        </p:txBody>
      </p:sp>
    </p:spTree>
    <p:extLst>
      <p:ext uri="{BB962C8B-B14F-4D97-AF65-F5344CB8AC3E}">
        <p14:creationId xmlns:p14="http://schemas.microsoft.com/office/powerpoint/2010/main" val="990484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477E71-1E0B-4027-92D2-FEABAA4CD1D3}" type="datetimeFigureOut">
              <a:rPr lang="en-US" smtClean="0"/>
              <a:t>8/10/2022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B4F2F0-D9B7-4AC4-8993-3D4359CE4799}" type="slidenum">
              <a:rPr lang="en-US" smtClean="0"/>
              <a:t>‹#›</a:t>
            </a:fld>
            <a:endParaRPr lang="en-US"/>
          </a:p>
        </p:txBody>
      </p:sp>
    </p:spTree>
    <p:extLst>
      <p:ext uri="{BB962C8B-B14F-4D97-AF65-F5344CB8AC3E}">
        <p14:creationId xmlns:p14="http://schemas.microsoft.com/office/powerpoint/2010/main" val="22222374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477E71-1E0B-4027-92D2-FEABAA4CD1D3}" type="datetimeFigureOut">
              <a:rPr lang="en-US" smtClean="0"/>
              <a:t>8/10/2022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B4F2F0-D9B7-4AC4-8993-3D4359CE4799}" type="slidenum">
              <a:rPr lang="en-US" smtClean="0"/>
              <a:t>‹#›</a:t>
            </a:fld>
            <a:endParaRPr lang="en-US"/>
          </a:p>
        </p:txBody>
      </p:sp>
    </p:spTree>
    <p:extLst>
      <p:ext uri="{BB962C8B-B14F-4D97-AF65-F5344CB8AC3E}">
        <p14:creationId xmlns:p14="http://schemas.microsoft.com/office/powerpoint/2010/main" val="2065204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477E71-1E0B-4027-92D2-FEABAA4CD1D3}" type="datetimeFigureOut">
              <a:rPr lang="en-US" smtClean="0"/>
              <a:t>8/10/2022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B4F2F0-D9B7-4AC4-8993-3D4359CE4799}" type="slidenum">
              <a:rPr lang="en-US" smtClean="0"/>
              <a:t>‹#›</a:t>
            </a:fld>
            <a:endParaRPr lang="en-US"/>
          </a:p>
        </p:txBody>
      </p:sp>
    </p:spTree>
    <p:extLst>
      <p:ext uri="{BB962C8B-B14F-4D97-AF65-F5344CB8AC3E}">
        <p14:creationId xmlns:p14="http://schemas.microsoft.com/office/powerpoint/2010/main" val="2198667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477E71-1E0B-4027-92D2-FEABAA4CD1D3}" type="datetimeFigureOut">
              <a:rPr lang="en-US" smtClean="0"/>
              <a:t>8/10/2022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B4F2F0-D9B7-4AC4-8993-3D4359CE4799}" type="slidenum">
              <a:rPr lang="en-US" smtClean="0"/>
              <a:t>‹#›</a:t>
            </a:fld>
            <a:endParaRPr lang="en-US"/>
          </a:p>
        </p:txBody>
      </p:sp>
    </p:spTree>
    <p:extLst>
      <p:ext uri="{BB962C8B-B14F-4D97-AF65-F5344CB8AC3E}">
        <p14:creationId xmlns:p14="http://schemas.microsoft.com/office/powerpoint/2010/main" val="432736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5477E71-1E0B-4027-92D2-FEABAA4CD1D3}" type="datetimeFigureOut">
              <a:rPr lang="en-US" smtClean="0"/>
              <a:t>8/10/2022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B4F2F0-D9B7-4AC4-8993-3D4359CE4799}" type="slidenum">
              <a:rPr lang="en-US" smtClean="0"/>
              <a:t>‹#›</a:t>
            </a:fld>
            <a:endParaRPr lang="en-US"/>
          </a:p>
        </p:txBody>
      </p:sp>
    </p:spTree>
    <p:extLst>
      <p:ext uri="{BB962C8B-B14F-4D97-AF65-F5344CB8AC3E}">
        <p14:creationId xmlns:p14="http://schemas.microsoft.com/office/powerpoint/2010/main" val="3297517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5477E71-1E0B-4027-92D2-FEABAA4CD1D3}" type="datetimeFigureOut">
              <a:rPr lang="en-US" smtClean="0"/>
              <a:t>8/10/2022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B4F2F0-D9B7-4AC4-8993-3D4359CE4799}" type="slidenum">
              <a:rPr lang="en-US" smtClean="0"/>
              <a:t>‹#›</a:t>
            </a:fld>
            <a:endParaRPr lang="en-US"/>
          </a:p>
        </p:txBody>
      </p:sp>
    </p:spTree>
    <p:extLst>
      <p:ext uri="{BB962C8B-B14F-4D97-AF65-F5344CB8AC3E}">
        <p14:creationId xmlns:p14="http://schemas.microsoft.com/office/powerpoint/2010/main" val="2282339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477E71-1E0B-4027-92D2-FEABAA4CD1D3}" type="datetimeFigureOut">
              <a:rPr lang="en-US" smtClean="0"/>
              <a:t>8/10/2022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B4F2F0-D9B7-4AC4-8993-3D4359CE4799}" type="slidenum">
              <a:rPr lang="en-US" smtClean="0"/>
              <a:t>‹#›</a:t>
            </a:fld>
            <a:endParaRPr lang="en-US"/>
          </a:p>
        </p:txBody>
      </p:sp>
    </p:spTree>
    <p:extLst>
      <p:ext uri="{BB962C8B-B14F-4D97-AF65-F5344CB8AC3E}">
        <p14:creationId xmlns:p14="http://schemas.microsoft.com/office/powerpoint/2010/main" val="335682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477E71-1E0B-4027-92D2-FEABAA4CD1D3}" type="datetimeFigureOut">
              <a:rPr lang="en-US" smtClean="0"/>
              <a:t>8/10/2022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B4F2F0-D9B7-4AC4-8993-3D4359CE4799}" type="slidenum">
              <a:rPr lang="en-US" smtClean="0"/>
              <a:t>‹#›</a:t>
            </a:fld>
            <a:endParaRPr lang="en-US"/>
          </a:p>
        </p:txBody>
      </p:sp>
    </p:spTree>
    <p:extLst>
      <p:ext uri="{BB962C8B-B14F-4D97-AF65-F5344CB8AC3E}">
        <p14:creationId xmlns:p14="http://schemas.microsoft.com/office/powerpoint/2010/main" val="476931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477E71-1E0B-4027-92D2-FEABAA4CD1D3}" type="datetimeFigureOut">
              <a:rPr lang="en-US" smtClean="0"/>
              <a:t>8/10/2022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B4F2F0-D9B7-4AC4-8993-3D4359CE4799}" type="slidenum">
              <a:rPr lang="en-US" smtClean="0"/>
              <a:t>‹#›</a:t>
            </a:fld>
            <a:endParaRPr lang="en-US"/>
          </a:p>
        </p:txBody>
      </p:sp>
    </p:spTree>
    <p:extLst>
      <p:ext uri="{BB962C8B-B14F-4D97-AF65-F5344CB8AC3E}">
        <p14:creationId xmlns:p14="http://schemas.microsoft.com/office/powerpoint/2010/main" val="2004990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emf"/><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jpeg"/></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56F3B-EBFA-4198-931F-2EDE49CFBB25}"/>
              </a:ext>
            </a:extLst>
          </p:cNvPr>
          <p:cNvSpPr>
            <a:spLocks noGrp="1"/>
          </p:cNvSpPr>
          <p:nvPr>
            <p:ph type="title"/>
          </p:nvPr>
        </p:nvSpPr>
        <p:spPr/>
        <p:txBody>
          <a:bodyPr/>
          <a:lstStyle/>
          <a:p>
            <a:r>
              <a:rPr lang="en-US"/>
              <a:t>Why a campaign?  </a:t>
            </a:r>
          </a:p>
        </p:txBody>
      </p:sp>
      <p:pic>
        <p:nvPicPr>
          <p:cNvPr id="5122" name="Picture 2" descr="Image result for campaign">
            <a:extLst>
              <a:ext uri="{FF2B5EF4-FFF2-40B4-BE49-F238E27FC236}">
                <a16:creationId xmlns:a16="http://schemas.microsoft.com/office/drawing/2014/main" id="{1897E065-F22E-484E-8154-3F5A86CA527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90007" y="1510215"/>
            <a:ext cx="4320146" cy="470502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grievance">
            <a:extLst>
              <a:ext uri="{FF2B5EF4-FFF2-40B4-BE49-F238E27FC236}">
                <a16:creationId xmlns:a16="http://schemas.microsoft.com/office/drawing/2014/main" id="{AAF3989F-804F-4C4F-9F85-7A516ADC3D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5913" y="1510216"/>
            <a:ext cx="4586096" cy="4640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673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5B65F-78F2-46C3-AEE2-B528F1E4C043}"/>
              </a:ext>
            </a:extLst>
          </p:cNvPr>
          <p:cNvSpPr>
            <a:spLocks noGrp="1"/>
          </p:cNvSpPr>
          <p:nvPr>
            <p:ph type="title" idx="4294967295"/>
          </p:nvPr>
        </p:nvSpPr>
        <p:spPr>
          <a:xfrm>
            <a:off x="411126" y="95790"/>
            <a:ext cx="11674547" cy="774700"/>
          </a:xfrm>
        </p:spPr>
        <p:txBody>
          <a:bodyPr>
            <a:normAutofit/>
          </a:bodyPr>
          <a:lstStyle/>
          <a:p>
            <a:r>
              <a:rPr lang="en-US" dirty="0" smtClean="0"/>
              <a:t>Staff Led Grievance</a:t>
            </a:r>
            <a:r>
              <a:rPr lang="en-US" dirty="0" smtClean="0"/>
              <a:t>, Policy, or Legal Approach Only</a:t>
            </a:r>
            <a:endParaRPr lang="en-US" dirty="0"/>
          </a:p>
        </p:txBody>
      </p:sp>
      <p:sp>
        <p:nvSpPr>
          <p:cNvPr id="3" name="Content Placeholder 2">
            <a:extLst>
              <a:ext uri="{FF2B5EF4-FFF2-40B4-BE49-F238E27FC236}">
                <a16:creationId xmlns:a16="http://schemas.microsoft.com/office/drawing/2014/main" id="{FE7DFD2C-19D7-4C65-A14D-6F8F87704459}"/>
              </a:ext>
            </a:extLst>
          </p:cNvPr>
          <p:cNvSpPr>
            <a:spLocks noGrp="1"/>
          </p:cNvSpPr>
          <p:nvPr>
            <p:ph idx="4294967295"/>
          </p:nvPr>
        </p:nvSpPr>
        <p:spPr>
          <a:xfrm>
            <a:off x="4156227" y="1010012"/>
            <a:ext cx="7858034" cy="5135271"/>
          </a:xfrm>
        </p:spPr>
        <p:txBody>
          <a:bodyPr vert="horz" lIns="0" tIns="45720" rIns="0" bIns="45720" rtlCol="0" anchor="t">
            <a:normAutofit/>
          </a:bodyPr>
          <a:lstStyle/>
          <a:p>
            <a:pPr>
              <a:lnSpc>
                <a:spcPct val="100000"/>
              </a:lnSpc>
              <a:spcAft>
                <a:spcPts val="1000"/>
              </a:spcAft>
            </a:pPr>
            <a:r>
              <a:rPr lang="en-US" sz="2800" dirty="0"/>
              <a:t>Who's speaking, presenting, and doing the most talking/advocacy? </a:t>
            </a:r>
            <a:endParaRPr lang="en-US" sz="2800" dirty="0">
              <a:cs typeface="Calibri"/>
            </a:endParaRPr>
          </a:p>
          <a:p>
            <a:pPr>
              <a:lnSpc>
                <a:spcPct val="100000"/>
              </a:lnSpc>
              <a:spcAft>
                <a:spcPts val="1000"/>
              </a:spcAft>
            </a:pPr>
            <a:r>
              <a:rPr lang="en-US" sz="2800" dirty="0"/>
              <a:t>Direct, Staff-led Advocacy is the lowest form of member engagement and is most often invisible. </a:t>
            </a:r>
            <a:endParaRPr lang="en-US" sz="2800" dirty="0">
              <a:cs typeface="Calibri"/>
            </a:endParaRPr>
          </a:p>
          <a:p>
            <a:pPr>
              <a:lnSpc>
                <a:spcPct val="100000"/>
              </a:lnSpc>
              <a:spcAft>
                <a:spcPts val="1000"/>
              </a:spcAft>
            </a:pPr>
            <a:r>
              <a:rPr lang="en-US" sz="2800" dirty="0" smtClean="0"/>
              <a:t>Wins through this method can have good outcomes but they often result in making members feel like it was a third party that got the win. (UD, Lawyer, Lobbyist)</a:t>
            </a:r>
            <a:r>
              <a:rPr lang="en-US" sz="2800" dirty="0"/>
              <a:t> </a:t>
            </a:r>
            <a:endParaRPr lang="en-US" sz="2800" dirty="0" smtClean="0"/>
          </a:p>
          <a:p>
            <a:pPr>
              <a:lnSpc>
                <a:spcPct val="100000"/>
              </a:lnSpc>
              <a:spcAft>
                <a:spcPts val="1000"/>
              </a:spcAft>
            </a:pPr>
            <a:r>
              <a:rPr lang="en-US" dirty="0" smtClean="0">
                <a:cs typeface="Calibri"/>
              </a:rPr>
              <a:t>There is low ownership and leadership by members in this approach</a:t>
            </a:r>
            <a:endParaRPr lang="en-US" sz="2800" dirty="0">
              <a:cs typeface="Calibri"/>
            </a:endParaRPr>
          </a:p>
        </p:txBody>
      </p:sp>
      <p:pic>
        <p:nvPicPr>
          <p:cNvPr id="4" name="Picture 4" descr="Image result for grievance">
            <a:extLst>
              <a:ext uri="{FF2B5EF4-FFF2-40B4-BE49-F238E27FC236}">
                <a16:creationId xmlns:a16="http://schemas.microsoft.com/office/drawing/2014/main" id="{C8253AA0-09BF-48EF-9DBF-6A3901B464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3093"/>
          <a:stretch/>
        </p:blipFill>
        <p:spPr bwMode="auto">
          <a:xfrm>
            <a:off x="193971" y="1434278"/>
            <a:ext cx="3771972" cy="3983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460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Organizing Approach</a:t>
            </a:r>
            <a:endParaRPr lang="en-US" dirty="0"/>
          </a:p>
        </p:txBody>
      </p:sp>
      <p:sp>
        <p:nvSpPr>
          <p:cNvPr id="3" name="Content Placeholder 2"/>
          <p:cNvSpPr>
            <a:spLocks noGrp="1"/>
          </p:cNvSpPr>
          <p:nvPr>
            <p:ph idx="1"/>
          </p:nvPr>
        </p:nvSpPr>
        <p:spPr>
          <a:xfrm>
            <a:off x="838200" y="1637414"/>
            <a:ext cx="10515600" cy="4539549"/>
          </a:xfrm>
        </p:spPr>
        <p:txBody>
          <a:bodyPr/>
          <a:lstStyle/>
          <a:p>
            <a:pPr>
              <a:lnSpc>
                <a:spcPct val="100000"/>
              </a:lnSpc>
              <a:spcAft>
                <a:spcPts val="1000"/>
              </a:spcAft>
            </a:pPr>
            <a:r>
              <a:rPr lang="en-US" dirty="0"/>
              <a:t>Well-organized </a:t>
            </a:r>
            <a:r>
              <a:rPr lang="en-US" dirty="0" smtClean="0"/>
              <a:t>worksites, locals, and coalitions </a:t>
            </a:r>
            <a:r>
              <a:rPr lang="en-US" dirty="0"/>
              <a:t>have a positive, visible </a:t>
            </a:r>
            <a:r>
              <a:rPr lang="en-US" dirty="0" smtClean="0"/>
              <a:t>presences </a:t>
            </a:r>
            <a:r>
              <a:rPr lang="en-US" dirty="0"/>
              <a:t>and members feel that they have the collective power to solve their </a:t>
            </a:r>
            <a:r>
              <a:rPr lang="en-US" dirty="0" smtClean="0"/>
              <a:t>problems – not a third party  (UD, Lawyer, Lobbyist).</a:t>
            </a:r>
            <a:r>
              <a:rPr lang="en-US" dirty="0"/>
              <a:t> </a:t>
            </a:r>
            <a:endParaRPr lang="en-US" dirty="0">
              <a:cs typeface="Calibri"/>
            </a:endParaRPr>
          </a:p>
          <a:p>
            <a:pPr>
              <a:lnSpc>
                <a:spcPct val="100000"/>
              </a:lnSpc>
              <a:spcAft>
                <a:spcPts val="1000"/>
              </a:spcAft>
            </a:pPr>
            <a:r>
              <a:rPr lang="en-US" dirty="0"/>
              <a:t>When the entire </a:t>
            </a:r>
            <a:r>
              <a:rPr lang="en-US" dirty="0" smtClean="0"/>
              <a:t>building, local, or coalition comes to act in ways to address the issue, those actors see themselves in both the action and win. </a:t>
            </a:r>
          </a:p>
          <a:p>
            <a:pPr>
              <a:lnSpc>
                <a:spcPct val="100000"/>
              </a:lnSpc>
              <a:spcAft>
                <a:spcPts val="1000"/>
              </a:spcAft>
            </a:pPr>
            <a:r>
              <a:rPr lang="en-US" dirty="0" smtClean="0"/>
              <a:t>This builds power by continually increasing the amount of member leadership and ownership for the actions. </a:t>
            </a:r>
          </a:p>
          <a:p>
            <a:pPr marL="0" indent="0">
              <a:lnSpc>
                <a:spcPct val="100000"/>
              </a:lnSpc>
              <a:spcAft>
                <a:spcPts val="1000"/>
              </a:spcAft>
              <a:buNone/>
            </a:pPr>
            <a:endParaRPr lang="en-US" dirty="0" smtClean="0"/>
          </a:p>
        </p:txBody>
      </p:sp>
    </p:spTree>
    <p:extLst>
      <p:ext uri="{BB962C8B-B14F-4D97-AF65-F5344CB8AC3E}">
        <p14:creationId xmlns:p14="http://schemas.microsoft.com/office/powerpoint/2010/main" val="964708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E8C57-D9AC-4DCB-B4AE-DE044EEC1AA4}"/>
              </a:ext>
            </a:extLst>
          </p:cNvPr>
          <p:cNvSpPr>
            <a:spLocks noGrp="1"/>
          </p:cNvSpPr>
          <p:nvPr>
            <p:ph type="title"/>
          </p:nvPr>
        </p:nvSpPr>
        <p:spPr>
          <a:xfrm>
            <a:off x="4427419" y="688609"/>
            <a:ext cx="6574972" cy="801968"/>
          </a:xfrm>
        </p:spPr>
        <p:txBody>
          <a:bodyPr>
            <a:normAutofit/>
          </a:bodyPr>
          <a:lstStyle/>
          <a:p>
            <a:r>
              <a:rPr lang="en-US" dirty="0" smtClean="0"/>
              <a:t>Campaigns</a:t>
            </a:r>
            <a:endParaRPr lang="en-US" dirty="0"/>
          </a:p>
        </p:txBody>
      </p:sp>
      <p:pic>
        <p:nvPicPr>
          <p:cNvPr id="4" name="Picture 2" descr="Image result for campaign">
            <a:extLst>
              <a:ext uri="{FF2B5EF4-FFF2-40B4-BE49-F238E27FC236}">
                <a16:creationId xmlns:a16="http://schemas.microsoft.com/office/drawing/2014/main" id="{8E2A5C16-468A-49DB-87FD-97D348C653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75" r="6264"/>
          <a:stretch/>
        </p:blipFill>
        <p:spPr bwMode="auto">
          <a:xfrm>
            <a:off x="204703"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D48BD96-BC17-4F41-9AF5-54B46A533EC6}"/>
              </a:ext>
            </a:extLst>
          </p:cNvPr>
          <p:cNvSpPr>
            <a:spLocks noGrp="1"/>
          </p:cNvSpPr>
          <p:nvPr>
            <p:ph idx="1"/>
          </p:nvPr>
        </p:nvSpPr>
        <p:spPr>
          <a:xfrm>
            <a:off x="4427418" y="1490577"/>
            <a:ext cx="7594549" cy="4591565"/>
          </a:xfrm>
        </p:spPr>
        <p:txBody>
          <a:bodyPr>
            <a:normAutofit/>
          </a:bodyPr>
          <a:lstStyle/>
          <a:p>
            <a:r>
              <a:rPr lang="en-US" sz="2400"/>
              <a:t>A campaign is an action plan with a beginning, middle, and end, working towards a specific demand </a:t>
            </a:r>
          </a:p>
          <a:p>
            <a:r>
              <a:rPr lang="en-US" sz="2400"/>
              <a:t>A campaign involves a series of escalating actions (or tactics)</a:t>
            </a:r>
          </a:p>
          <a:p>
            <a:r>
              <a:rPr lang="en-US" sz="2400"/>
              <a:t>A campaign creates increasing pressure on decision-makers over time by escalating the intensity and visibility of the tactics and increasing the numbers of people involved</a:t>
            </a:r>
          </a:p>
          <a:p>
            <a:r>
              <a:rPr lang="en-US" sz="2400"/>
              <a:t>Campaigns are a way to identify in advance the ingredients we need to win and put them together in a way that maximizes our chances of success</a:t>
            </a:r>
          </a:p>
        </p:txBody>
      </p:sp>
    </p:spTree>
    <p:extLst>
      <p:ext uri="{BB962C8B-B14F-4D97-AF65-F5344CB8AC3E}">
        <p14:creationId xmlns:p14="http://schemas.microsoft.com/office/powerpoint/2010/main" val="4259036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301215"/>
            <a:ext cx="4606776" cy="947180"/>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490" y="1710825"/>
            <a:ext cx="4561727" cy="350007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153246" y="1710825"/>
            <a:ext cx="5720317" cy="3435333"/>
          </a:xfrm>
        </p:spPr>
        <p:txBody>
          <a:bodyPr vert="horz" lIns="0" tIns="45720" rIns="0" bIns="45720" rtlCol="0" anchor="t">
            <a:normAutofit/>
          </a:bodyPr>
          <a:lstStyle/>
          <a:p>
            <a:pPr marL="0" indent="0">
              <a:buNone/>
            </a:pPr>
            <a:r>
              <a:rPr lang="en-US" sz="3600" dirty="0" smtClean="0"/>
              <a:t>Staff led actions </a:t>
            </a:r>
            <a:r>
              <a:rPr lang="en-US" sz="3600" dirty="0"/>
              <a:t>are </a:t>
            </a:r>
            <a:r>
              <a:rPr lang="en-US" sz="3600" dirty="0" smtClean="0"/>
              <a:t>low in leadership development, and low in member ownership. </a:t>
            </a:r>
            <a:endParaRPr lang="en-US" sz="3600" dirty="0">
              <a:cs typeface="Calibri" panose="020F0502020204030204"/>
            </a:endParaRPr>
          </a:p>
          <a:p>
            <a:pPr marL="0" indent="0">
              <a:buNone/>
            </a:pPr>
            <a:r>
              <a:rPr lang="en-US" sz="3600" dirty="0"/>
              <a:t>Campaigns are </a:t>
            </a:r>
            <a:r>
              <a:rPr lang="en-US" sz="3600" dirty="0" smtClean="0"/>
              <a:t>visible to the people in the actions </a:t>
            </a:r>
            <a:r>
              <a:rPr lang="en-US" sz="3600" dirty="0"/>
              <a:t>and shift power.  </a:t>
            </a:r>
            <a:endParaRPr lang="en-US" sz="3600" dirty="0">
              <a:cs typeface="Calibri" panose="020F0502020204030204"/>
            </a:endParaRPr>
          </a:p>
        </p:txBody>
      </p:sp>
    </p:spTree>
    <p:extLst>
      <p:ext uri="{BB962C8B-B14F-4D97-AF65-F5344CB8AC3E}">
        <p14:creationId xmlns:p14="http://schemas.microsoft.com/office/powerpoint/2010/main" val="809485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0C803-5539-40E3-8D64-0A270CE02E5F}"/>
              </a:ext>
            </a:extLst>
          </p:cNvPr>
          <p:cNvSpPr>
            <a:spLocks noGrp="1"/>
          </p:cNvSpPr>
          <p:nvPr>
            <p:ph type="title"/>
          </p:nvPr>
        </p:nvSpPr>
        <p:spPr>
          <a:xfrm>
            <a:off x="861358" y="2703621"/>
            <a:ext cx="10058400" cy="1450757"/>
          </a:xfrm>
        </p:spPr>
        <p:txBody>
          <a:bodyPr/>
          <a:lstStyle/>
          <a:p>
            <a:r>
              <a:rPr lang="en-US" dirty="0" smtClean="0"/>
              <a:t>Facilitator Name</a:t>
            </a:r>
            <a:endParaRPr lang="en-US" dirty="0"/>
          </a:p>
        </p:txBody>
      </p:sp>
      <p:sp>
        <p:nvSpPr>
          <p:cNvPr id="3" name="Content Placeholder 2">
            <a:extLst>
              <a:ext uri="{FF2B5EF4-FFF2-40B4-BE49-F238E27FC236}">
                <a16:creationId xmlns:a16="http://schemas.microsoft.com/office/drawing/2014/main" id="{7302ECA7-6DDD-43C3-B6E3-396FEA210475}"/>
              </a:ext>
            </a:extLst>
          </p:cNvPr>
          <p:cNvSpPr>
            <a:spLocks noGrp="1"/>
          </p:cNvSpPr>
          <p:nvPr>
            <p:ph idx="1"/>
          </p:nvPr>
        </p:nvSpPr>
        <p:spPr>
          <a:xfrm>
            <a:off x="2654054" y="-4082"/>
            <a:ext cx="10058400" cy="4439305"/>
          </a:xfrm>
        </p:spPr>
        <p:txBody>
          <a:bodyPr/>
          <a:lstStyle/>
          <a:p>
            <a:endParaRPr lang="en-US"/>
          </a:p>
        </p:txBody>
      </p:sp>
    </p:spTree>
    <p:extLst>
      <p:ext uri="{BB962C8B-B14F-4D97-AF65-F5344CB8AC3E}">
        <p14:creationId xmlns:p14="http://schemas.microsoft.com/office/powerpoint/2010/main" val="1186670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1ED1A-824F-BB01-3B45-9A8460292CD4}"/>
              </a:ext>
            </a:extLst>
          </p:cNvPr>
          <p:cNvSpPr>
            <a:spLocks noGrp="1"/>
          </p:cNvSpPr>
          <p:nvPr>
            <p:ph type="title"/>
          </p:nvPr>
        </p:nvSpPr>
        <p:spPr/>
        <p:txBody>
          <a:bodyPr/>
          <a:lstStyle/>
          <a:p>
            <a:r>
              <a:rPr lang="en-US">
                <a:cs typeface="Calibri Light"/>
              </a:rPr>
              <a:t>Problem vs. Issue</a:t>
            </a:r>
            <a:endParaRPr lang="en-US"/>
          </a:p>
        </p:txBody>
      </p:sp>
      <p:sp>
        <p:nvSpPr>
          <p:cNvPr id="3" name="Content Placeholder 2">
            <a:extLst>
              <a:ext uri="{FF2B5EF4-FFF2-40B4-BE49-F238E27FC236}">
                <a16:creationId xmlns:a16="http://schemas.microsoft.com/office/drawing/2014/main" id="{3408C10A-B819-534C-3676-65C4F0F56720}"/>
              </a:ext>
            </a:extLst>
          </p:cNvPr>
          <p:cNvSpPr>
            <a:spLocks noGrp="1"/>
          </p:cNvSpPr>
          <p:nvPr>
            <p:ph idx="1"/>
          </p:nvPr>
        </p:nvSpPr>
        <p:spPr/>
        <p:txBody>
          <a:bodyPr vert="horz" lIns="0" tIns="45720" rIns="0" bIns="45720" rtlCol="0" anchor="t">
            <a:normAutofit fontScale="92500" lnSpcReduction="10000"/>
          </a:bodyPr>
          <a:lstStyle/>
          <a:p>
            <a:pPr>
              <a:buFont typeface="Wingdings"/>
              <a:buChar char="v"/>
            </a:pPr>
            <a:r>
              <a:rPr lang="en-US" sz="3200" b="1" dirty="0">
                <a:cs typeface="Calibri"/>
              </a:rPr>
              <a:t>Campaigns</a:t>
            </a:r>
            <a:r>
              <a:rPr lang="en-US" sz="3200" dirty="0">
                <a:cs typeface="Calibri"/>
              </a:rPr>
              <a:t> start with issue members care about.</a:t>
            </a:r>
          </a:p>
          <a:p>
            <a:pPr marL="0" indent="0">
              <a:buNone/>
            </a:pPr>
            <a:endParaRPr lang="en-US" sz="3200">
              <a:cs typeface="Calibri"/>
            </a:endParaRPr>
          </a:p>
          <a:p>
            <a:pPr>
              <a:buFont typeface="Wingdings"/>
              <a:buChar char="v"/>
            </a:pPr>
            <a:r>
              <a:rPr lang="en-US" sz="3200" dirty="0">
                <a:cs typeface="Calibri"/>
              </a:rPr>
              <a:t>An </a:t>
            </a:r>
            <a:r>
              <a:rPr lang="en-US" sz="3200" b="1" i="1" dirty="0">
                <a:cs typeface="Calibri"/>
              </a:rPr>
              <a:t>issue</a:t>
            </a:r>
            <a:r>
              <a:rPr lang="en-US" sz="3200" dirty="0">
                <a:cs typeface="Calibri"/>
              </a:rPr>
              <a:t> is a slice of a workplace </a:t>
            </a:r>
            <a:r>
              <a:rPr lang="en-US" sz="3200" i="1" dirty="0">
                <a:cs typeface="Calibri"/>
              </a:rPr>
              <a:t>problem</a:t>
            </a:r>
            <a:r>
              <a:rPr lang="en-US" sz="3200" dirty="0">
                <a:cs typeface="Calibri"/>
              </a:rPr>
              <a:t>.</a:t>
            </a:r>
          </a:p>
          <a:p>
            <a:pPr marL="0" indent="0">
              <a:buNone/>
            </a:pPr>
            <a:endParaRPr lang="en-US" sz="3200">
              <a:cs typeface="Calibri"/>
            </a:endParaRPr>
          </a:p>
          <a:p>
            <a:pPr>
              <a:buFont typeface="Wingdings"/>
              <a:buChar char="v"/>
            </a:pPr>
            <a:r>
              <a:rPr lang="en-US" sz="3200" dirty="0">
                <a:cs typeface="Calibri"/>
              </a:rPr>
              <a:t>Often </a:t>
            </a:r>
            <a:r>
              <a:rPr lang="en-US" sz="3200" b="1" dirty="0">
                <a:cs typeface="Calibri"/>
              </a:rPr>
              <a:t>a </a:t>
            </a:r>
            <a:r>
              <a:rPr lang="en-US" sz="3200" b="1" i="1" dirty="0">
                <a:cs typeface="Calibri"/>
              </a:rPr>
              <a:t>problem</a:t>
            </a:r>
            <a:r>
              <a:rPr lang="en-US" sz="3200" b="1" dirty="0">
                <a:cs typeface="Calibri"/>
              </a:rPr>
              <a:t> can have different </a:t>
            </a:r>
            <a:r>
              <a:rPr lang="en-US" sz="3200" b="1" i="1" dirty="0">
                <a:cs typeface="Calibri"/>
              </a:rPr>
              <a:t>issues</a:t>
            </a:r>
            <a:r>
              <a:rPr lang="en-US" sz="3200" dirty="0">
                <a:cs typeface="Calibri"/>
              </a:rPr>
              <a:t> depending on the perspective of the people we are working with.</a:t>
            </a:r>
          </a:p>
          <a:p>
            <a:pPr marL="0" indent="0">
              <a:buNone/>
            </a:pPr>
            <a:endParaRPr lang="en-US" sz="3200">
              <a:cs typeface="Calibri"/>
            </a:endParaRPr>
          </a:p>
          <a:p>
            <a:pPr>
              <a:buFont typeface="Wingdings"/>
              <a:buChar char="v"/>
            </a:pPr>
            <a:r>
              <a:rPr lang="en-US" sz="3200" dirty="0">
                <a:cs typeface="Calibri"/>
              </a:rPr>
              <a:t>It is</a:t>
            </a:r>
            <a:r>
              <a:rPr lang="en-US" sz="3200" b="1" dirty="0">
                <a:cs typeface="Calibri"/>
              </a:rPr>
              <a:t> KEY</a:t>
            </a:r>
            <a:r>
              <a:rPr lang="en-US" sz="3200" dirty="0">
                <a:cs typeface="Calibri"/>
              </a:rPr>
              <a:t> to get enough input on what the</a:t>
            </a:r>
            <a:r>
              <a:rPr lang="en-US" sz="3200" i="1" dirty="0">
                <a:cs typeface="Calibri"/>
              </a:rPr>
              <a:t> issues</a:t>
            </a:r>
            <a:r>
              <a:rPr lang="en-US" sz="3200" dirty="0">
                <a:cs typeface="Calibri"/>
              </a:rPr>
              <a:t> are that make up the </a:t>
            </a:r>
            <a:r>
              <a:rPr lang="en-US" sz="3200" i="1" dirty="0">
                <a:cs typeface="Calibri"/>
              </a:rPr>
              <a:t>problem</a:t>
            </a:r>
            <a:r>
              <a:rPr lang="en-US" sz="3200" dirty="0">
                <a:cs typeface="Calibri"/>
              </a:rPr>
              <a:t> so that YOU do not drive the solution.</a:t>
            </a:r>
          </a:p>
        </p:txBody>
      </p:sp>
    </p:spTree>
    <p:extLst>
      <p:ext uri="{BB962C8B-B14F-4D97-AF65-F5344CB8AC3E}">
        <p14:creationId xmlns:p14="http://schemas.microsoft.com/office/powerpoint/2010/main" val="1835004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hape 133"/>
          <p:cNvSpPr txBox="1">
            <a:spLocks noGrp="1"/>
          </p:cNvSpPr>
          <p:nvPr>
            <p:ph type="title"/>
          </p:nvPr>
        </p:nvSpPr>
        <p:spPr>
          <a:prstGeom prst="rect">
            <a:avLst/>
          </a:prstGeom>
        </p:spPr>
        <p:txBody>
          <a:bodyPr lIns="45699" tIns="45699" rIns="45699" bIns="45699">
            <a:normAutofit/>
          </a:bodyPr>
          <a:lstStyle>
            <a:lvl1pPr algn="ctr"/>
          </a:lstStyle>
          <a:p>
            <a:r>
              <a:rPr dirty="0"/>
              <a:t>PROBLEM VS. ISSUE</a:t>
            </a:r>
          </a:p>
        </p:txBody>
      </p:sp>
      <p:sp>
        <p:nvSpPr>
          <p:cNvPr id="4" name="Content Placeholder 3"/>
          <p:cNvSpPr>
            <a:spLocks noGrp="1"/>
          </p:cNvSpPr>
          <p:nvPr>
            <p:ph idx="1"/>
          </p:nvPr>
        </p:nvSpPr>
        <p:spPr/>
        <p:txBody>
          <a:bodyPr/>
          <a:lstStyle/>
          <a:p>
            <a:endParaRPr lang="en-US"/>
          </a:p>
        </p:txBody>
      </p:sp>
      <p:pic>
        <p:nvPicPr>
          <p:cNvPr id="239" name="Shape 134" descr="Shape 134"/>
          <p:cNvPicPr>
            <a:picLocks noChangeAspect="1"/>
          </p:cNvPicPr>
          <p:nvPr/>
        </p:nvPicPr>
        <p:blipFill>
          <a:blip r:embed="rId3"/>
          <a:srcRect b="26269"/>
          <a:stretch>
            <a:fillRect/>
          </a:stretch>
        </p:blipFill>
        <p:spPr>
          <a:xfrm>
            <a:off x="1097280" y="926621"/>
            <a:ext cx="10190565" cy="5399589"/>
          </a:xfrm>
          <a:prstGeom prst="rect">
            <a:avLst/>
          </a:prstGeom>
          <a:ln w="12700">
            <a:miter lim="400000"/>
          </a:ln>
        </p:spPr>
      </p:pic>
    </p:spTree>
    <p:extLst>
      <p:ext uri="{BB962C8B-B14F-4D97-AF65-F5344CB8AC3E}">
        <p14:creationId xmlns:p14="http://schemas.microsoft.com/office/powerpoint/2010/main" val="554745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 name="Shape 181" descr="Shape 181"/>
          <p:cNvPicPr>
            <a:picLocks noChangeAspect="1"/>
          </p:cNvPicPr>
          <p:nvPr/>
        </p:nvPicPr>
        <p:blipFill rotWithShape="1">
          <a:blip r:embed="rId3"/>
          <a:srcRect b="18250"/>
          <a:stretch/>
        </p:blipFill>
        <p:spPr>
          <a:xfrm rot="10800000">
            <a:off x="6569847" y="0"/>
            <a:ext cx="5862751" cy="6044742"/>
          </a:xfrm>
          <a:prstGeom prst="rect">
            <a:avLst/>
          </a:prstGeom>
          <a:ln w="12700">
            <a:miter lim="400000"/>
          </a:ln>
        </p:spPr>
      </p:pic>
      <p:sp>
        <p:nvSpPr>
          <p:cNvPr id="5" name="Title 4"/>
          <p:cNvSpPr>
            <a:spLocks noGrp="1"/>
          </p:cNvSpPr>
          <p:nvPr>
            <p:ph type="title" idx="4294967295"/>
          </p:nvPr>
        </p:nvSpPr>
        <p:spPr>
          <a:xfrm>
            <a:off x="1090507" y="476250"/>
            <a:ext cx="10515600" cy="765175"/>
          </a:xfrm>
        </p:spPr>
        <p:txBody>
          <a:bodyPr>
            <a:normAutofit/>
          </a:bodyPr>
          <a:lstStyle/>
          <a:p>
            <a:r>
              <a:rPr lang="en-US" dirty="0"/>
              <a:t>Identify the Problem(s)</a:t>
            </a:r>
          </a:p>
        </p:txBody>
      </p:sp>
      <p:sp>
        <p:nvSpPr>
          <p:cNvPr id="6" name="Content Placeholder 5"/>
          <p:cNvSpPr>
            <a:spLocks noGrp="1"/>
          </p:cNvSpPr>
          <p:nvPr>
            <p:ph idx="4294967295"/>
          </p:nvPr>
        </p:nvSpPr>
        <p:spPr>
          <a:xfrm>
            <a:off x="765387" y="2375078"/>
            <a:ext cx="6286500" cy="2533650"/>
          </a:xfrm>
        </p:spPr>
        <p:txBody>
          <a:bodyPr>
            <a:normAutofit/>
          </a:bodyPr>
          <a:lstStyle/>
          <a:p>
            <a:pPr marL="0" indent="0">
              <a:buNone/>
            </a:pPr>
            <a:r>
              <a:rPr lang="en-US" sz="4000" dirty="0"/>
              <a:t>What issues are contributing to this Problem?</a:t>
            </a:r>
          </a:p>
        </p:txBody>
      </p:sp>
    </p:spTree>
    <p:extLst>
      <p:ext uri="{BB962C8B-B14F-4D97-AF65-F5344CB8AC3E}">
        <p14:creationId xmlns:p14="http://schemas.microsoft.com/office/powerpoint/2010/main" val="3629059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Title 1"/>
          <p:cNvSpPr txBox="1">
            <a:spLocks noGrp="1"/>
          </p:cNvSpPr>
          <p:nvPr>
            <p:ph type="title" idx="4294967295"/>
          </p:nvPr>
        </p:nvSpPr>
        <p:spPr>
          <a:xfrm>
            <a:off x="0" y="-361950"/>
            <a:ext cx="10058400" cy="1450975"/>
          </a:xfrm>
          <a:prstGeom prst="rect">
            <a:avLst/>
          </a:prstGeom>
        </p:spPr>
        <p:txBody>
          <a:bodyPr/>
          <a:lstStyle>
            <a:lvl1pPr>
              <a:defRPr sz="3900"/>
            </a:lvl1pPr>
          </a:lstStyle>
          <a:p>
            <a:r>
              <a:rPr dirty="0"/>
              <a:t>Example – Problem to Issue to Win</a:t>
            </a:r>
          </a:p>
        </p:txBody>
      </p:sp>
      <p:sp>
        <p:nvSpPr>
          <p:cNvPr id="259" name="Content Placeholder 2"/>
          <p:cNvSpPr txBox="1">
            <a:spLocks noGrp="1"/>
          </p:cNvSpPr>
          <p:nvPr>
            <p:ph idx="4294967295"/>
          </p:nvPr>
        </p:nvSpPr>
        <p:spPr>
          <a:xfrm>
            <a:off x="103188" y="1176338"/>
            <a:ext cx="12088812" cy="4886325"/>
          </a:xfrm>
          <a:prstGeom prst="rect">
            <a:avLst/>
          </a:prstGeom>
        </p:spPr>
        <p:txBody>
          <a:bodyPr vert="horz" lIns="0" tIns="45720" rIns="0" bIns="45720" rtlCol="0" anchor="t">
            <a:normAutofit fontScale="85000" lnSpcReduction="10000"/>
          </a:bodyPr>
          <a:lstStyle/>
          <a:p>
            <a:pPr marL="200660" indent="-200660" defTabSz="804672">
              <a:lnSpc>
                <a:spcPct val="120000"/>
              </a:lnSpc>
              <a:spcBef>
                <a:spcPts val="800"/>
              </a:spcBef>
              <a:defRPr sz="2816" b="1"/>
            </a:pPr>
            <a:r>
              <a:rPr sz="2800" dirty="0"/>
              <a:t>PROBLEM</a:t>
            </a:r>
            <a:r>
              <a:rPr sz="2800" b="0" dirty="0"/>
              <a:t> -Educators do not feel respected in this building.</a:t>
            </a:r>
            <a:endParaRPr lang="en-US" sz="2800" dirty="0"/>
          </a:p>
          <a:p>
            <a:pPr marL="603250" lvl="1" indent="-200660" defTabSz="804672">
              <a:lnSpc>
                <a:spcPct val="120000"/>
              </a:lnSpc>
              <a:spcBef>
                <a:spcPts val="400"/>
              </a:spcBef>
              <a:defRPr sz="2816" b="1"/>
            </a:pPr>
            <a:r>
              <a:rPr sz="2800" dirty="0"/>
              <a:t>Issue</a:t>
            </a:r>
            <a:r>
              <a:rPr sz="2800" b="0" dirty="0"/>
              <a:t> – </a:t>
            </a:r>
            <a:r>
              <a:rPr lang="en-US" sz="2800" dirty="0"/>
              <a:t>There is</a:t>
            </a:r>
            <a:r>
              <a:rPr sz="2800" b="0" dirty="0"/>
              <a:t> not structure or policy that allows educators to have meaningful input on decisions</a:t>
            </a:r>
            <a:endParaRPr sz="2800" dirty="0">
              <a:cs typeface="Calibri" panose="020F0502020204030204"/>
            </a:endParaRPr>
          </a:p>
          <a:p>
            <a:pPr marL="603250" lvl="1" indent="-200660" defTabSz="804672">
              <a:lnSpc>
                <a:spcPct val="120000"/>
              </a:lnSpc>
              <a:spcBef>
                <a:spcPts val="400"/>
              </a:spcBef>
              <a:defRPr sz="2816" b="1"/>
            </a:pPr>
            <a:r>
              <a:rPr sz="2800" dirty="0"/>
              <a:t>Issue</a:t>
            </a:r>
            <a:r>
              <a:rPr sz="2800" b="0" dirty="0"/>
              <a:t> – Educators’ time to teach is severely limited by tests that don’t improve learning</a:t>
            </a:r>
            <a:r>
              <a:rPr lang="en-US" sz="2800" dirty="0"/>
              <a:t> </a:t>
            </a:r>
            <a:endParaRPr sz="2100" dirty="0">
              <a:cs typeface="Calibri" panose="020F0502020204030204"/>
            </a:endParaRPr>
          </a:p>
          <a:p>
            <a:pPr marL="603250" lvl="1" indent="-200660" defTabSz="804672">
              <a:lnSpc>
                <a:spcPct val="120000"/>
              </a:lnSpc>
              <a:spcBef>
                <a:spcPts val="400"/>
              </a:spcBef>
              <a:defRPr sz="2816" b="1"/>
            </a:pPr>
            <a:r>
              <a:rPr sz="2800" dirty="0"/>
              <a:t>Issue</a:t>
            </a:r>
            <a:r>
              <a:rPr sz="2800" b="0" dirty="0"/>
              <a:t> – Educators’ work and professional practices are not adequately compensated for</a:t>
            </a:r>
            <a:r>
              <a:rPr lang="en-US" sz="2800" b="0" dirty="0"/>
              <a:t/>
            </a:r>
            <a:br>
              <a:rPr lang="en-US" sz="2800" b="0" dirty="0"/>
            </a:br>
            <a:endParaRPr sz="2112" dirty="0">
              <a:cs typeface="Calibri" panose="020F0502020204030204"/>
            </a:endParaRPr>
          </a:p>
          <a:p>
            <a:pPr marL="200660" indent="-200660" defTabSz="804672">
              <a:lnSpc>
                <a:spcPct val="120000"/>
              </a:lnSpc>
              <a:spcBef>
                <a:spcPts val="800"/>
              </a:spcBef>
              <a:defRPr sz="2816" b="1"/>
            </a:pPr>
            <a:r>
              <a:rPr sz="2800" dirty="0"/>
              <a:t>Strategic WIN – </a:t>
            </a:r>
            <a:r>
              <a:rPr sz="2800" b="0" dirty="0"/>
              <a:t>Educators feel Respected</a:t>
            </a:r>
            <a:endParaRPr sz="2800" b="0" dirty="0">
              <a:cs typeface="Calibri" panose="020F0502020204030204"/>
            </a:endParaRPr>
          </a:p>
          <a:p>
            <a:pPr marL="603250" lvl="1" indent="-200660" defTabSz="804672">
              <a:lnSpc>
                <a:spcPct val="120000"/>
              </a:lnSpc>
              <a:spcBef>
                <a:spcPts val="400"/>
              </a:spcBef>
              <a:defRPr sz="2816" b="1"/>
            </a:pPr>
            <a:r>
              <a:rPr dirty="0"/>
              <a:t>Tactical WIN – </a:t>
            </a:r>
            <a:r>
              <a:rPr b="0" dirty="0"/>
              <a:t>A joint building leadership team is established</a:t>
            </a:r>
            <a:endParaRPr sz="2112" dirty="0">
              <a:cs typeface="Calibri" panose="020F0502020204030204"/>
            </a:endParaRPr>
          </a:p>
          <a:p>
            <a:pPr marL="603250" lvl="1" indent="-200660" defTabSz="804672">
              <a:lnSpc>
                <a:spcPct val="120000"/>
              </a:lnSpc>
              <a:spcBef>
                <a:spcPts val="400"/>
              </a:spcBef>
              <a:defRPr sz="2816" b="1"/>
            </a:pPr>
            <a:r>
              <a:rPr dirty="0"/>
              <a:t>Tactical WIN – </a:t>
            </a:r>
            <a:r>
              <a:rPr b="0" dirty="0"/>
              <a:t>More time to teach meaningful content and less unnecessary testing</a:t>
            </a:r>
            <a:endParaRPr sz="2112" dirty="0">
              <a:cs typeface="Calibri" panose="020F0502020204030204"/>
            </a:endParaRPr>
          </a:p>
          <a:p>
            <a:pPr marL="603250" lvl="1" indent="-200660" defTabSz="804672">
              <a:lnSpc>
                <a:spcPct val="120000"/>
              </a:lnSpc>
              <a:spcBef>
                <a:spcPts val="400"/>
              </a:spcBef>
              <a:defRPr sz="2816" b="1"/>
            </a:pPr>
            <a:r>
              <a:rPr sz="2800" dirty="0"/>
              <a:t>Tactical WIN – </a:t>
            </a:r>
            <a:r>
              <a:rPr sz="2800" b="0" dirty="0"/>
              <a:t>Compensation matches work and expectations</a:t>
            </a:r>
            <a:br>
              <a:rPr sz="2800" b="0" dirty="0"/>
            </a:br>
            <a:endParaRPr b="0" dirty="0">
              <a:cs typeface="Calibri" panose="020F0502020204030204"/>
            </a:endParaRPr>
          </a:p>
        </p:txBody>
      </p:sp>
    </p:spTree>
    <p:extLst>
      <p:ext uri="{BB962C8B-B14F-4D97-AF65-F5344CB8AC3E}">
        <p14:creationId xmlns:p14="http://schemas.microsoft.com/office/powerpoint/2010/main" val="2016074694"/>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6000" b="1"/>
              <a:t>Assessing an Issue</a:t>
            </a:r>
            <a:endParaRPr lang="en-US" sz="6000" b="1">
              <a:cs typeface="Calibri Light" panose="020F0302020204030204"/>
            </a:endParaRPr>
          </a:p>
        </p:txBody>
      </p:sp>
      <p:sp>
        <p:nvSpPr>
          <p:cNvPr id="5" name="Content Placeholder 10"/>
          <p:cNvSpPr>
            <a:spLocks noGrp="1"/>
          </p:cNvSpPr>
          <p:nvPr>
            <p:ph idx="1"/>
          </p:nvPr>
        </p:nvSpPr>
        <p:spPr>
          <a:xfrm>
            <a:off x="281940" y="1753156"/>
            <a:ext cx="11532839" cy="4138798"/>
          </a:xfrm>
        </p:spPr>
        <p:txBody>
          <a:bodyPr vert="horz" lIns="0" tIns="45720" rIns="0" bIns="45720" rtlCol="0" anchor="t">
            <a:normAutofit fontScale="92500" lnSpcReduction="10000"/>
          </a:bodyPr>
          <a:lstStyle/>
          <a:p>
            <a:pPr marL="0" indent="0">
              <a:buNone/>
            </a:pPr>
            <a:r>
              <a:rPr lang="en-US" sz="4000">
                <a:cs typeface="Calibri"/>
              </a:rPr>
              <a:t>What makes a good issue:</a:t>
            </a:r>
          </a:p>
          <a:p>
            <a:pPr>
              <a:buFont typeface="Wingdings" panose="020F0502020204030204" pitchFamily="34" charset="0"/>
              <a:buChar char="ü"/>
            </a:pPr>
            <a:endParaRPr lang="en-US"/>
          </a:p>
          <a:p>
            <a:pPr>
              <a:buFont typeface="Wingdings" panose="020F0502020204030204" pitchFamily="34" charset="0"/>
              <a:buChar char="ü"/>
            </a:pPr>
            <a:r>
              <a:rPr lang="en-US" sz="4000"/>
              <a:t>It is widely felt.</a:t>
            </a:r>
            <a:endParaRPr lang="en-US">
              <a:cs typeface="Calibri" panose="020F0502020204030204"/>
            </a:endParaRPr>
          </a:p>
          <a:p>
            <a:pPr>
              <a:buFont typeface="Wingdings" panose="020F0502020204030204" pitchFamily="34" charset="0"/>
              <a:buChar char="ü"/>
            </a:pPr>
            <a:r>
              <a:rPr lang="en-US" sz="4000"/>
              <a:t> It is deeply felt.</a:t>
            </a:r>
            <a:endParaRPr lang="en-US" sz="4000">
              <a:cs typeface="Calibri" panose="020F0502020204030204"/>
            </a:endParaRPr>
          </a:p>
          <a:p>
            <a:pPr>
              <a:buFont typeface="Wingdings" panose="020F0502020204030204" pitchFamily="34" charset="0"/>
              <a:buChar char="ü"/>
            </a:pPr>
            <a:r>
              <a:rPr lang="en-US" sz="4000"/>
              <a:t> It is winnable.</a:t>
            </a:r>
            <a:endParaRPr lang="en-US" sz="4000">
              <a:cs typeface="Calibri" panose="020F0502020204030204"/>
            </a:endParaRPr>
          </a:p>
          <a:p>
            <a:pPr>
              <a:buFont typeface="Wingdings" panose="020F0502020204030204" pitchFamily="34" charset="0"/>
              <a:buChar char="ü"/>
            </a:pPr>
            <a:r>
              <a:rPr lang="en-US" sz="4000"/>
              <a:t> It builds the union and builds leaders.</a:t>
            </a:r>
            <a:endParaRPr lang="en-US" sz="4000">
              <a:cs typeface="Calibri" panose="020F0502020204030204"/>
            </a:endParaRPr>
          </a:p>
          <a:p>
            <a:pPr>
              <a:buFont typeface="Wingdings" panose="020F0502020204030204" pitchFamily="34" charset="0"/>
              <a:buChar char="ü"/>
            </a:pPr>
            <a:r>
              <a:rPr lang="en-US" sz="4000"/>
              <a:t> It has a connection to students and the public.</a:t>
            </a:r>
            <a:endParaRPr lang="en-US" sz="4000">
              <a:cs typeface="Calibri" panose="020F0502020204030204"/>
            </a:endParaRPr>
          </a:p>
          <a:p>
            <a:endParaRPr lang="en-US"/>
          </a:p>
        </p:txBody>
      </p:sp>
      <p:pic>
        <p:nvPicPr>
          <p:cNvPr id="7170" name="Picture 2" descr="Image result for criteria">
            <a:extLst>
              <a:ext uri="{FF2B5EF4-FFF2-40B4-BE49-F238E27FC236}">
                <a16:creationId xmlns:a16="http://schemas.microsoft.com/office/drawing/2014/main" id="{B2860E39-F128-4F04-A455-7EBF95D011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1680" y="117647"/>
            <a:ext cx="3450320" cy="4353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8002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 name="Shape 187" descr="Shape 187"/>
          <p:cNvPicPr>
            <a:picLocks noChangeAspect="1"/>
          </p:cNvPicPr>
          <p:nvPr/>
        </p:nvPicPr>
        <p:blipFill>
          <a:blip r:embed="rId3"/>
          <a:stretch>
            <a:fillRect/>
          </a:stretch>
        </p:blipFill>
        <p:spPr>
          <a:xfrm>
            <a:off x="5756476" y="92887"/>
            <a:ext cx="6143947" cy="6664958"/>
          </a:xfrm>
          <a:prstGeom prst="rect">
            <a:avLst/>
          </a:prstGeom>
          <a:ln w="12700">
            <a:miter lim="400000"/>
          </a:ln>
        </p:spPr>
      </p:pic>
      <p:sp>
        <p:nvSpPr>
          <p:cNvPr id="7" name="Title 6"/>
          <p:cNvSpPr>
            <a:spLocks noGrp="1"/>
          </p:cNvSpPr>
          <p:nvPr>
            <p:ph type="title"/>
          </p:nvPr>
        </p:nvSpPr>
        <p:spPr>
          <a:xfrm>
            <a:off x="721783" y="577101"/>
            <a:ext cx="4906433" cy="986896"/>
          </a:xfrm>
        </p:spPr>
        <p:txBody>
          <a:bodyPr>
            <a:normAutofit/>
          </a:bodyPr>
          <a:lstStyle/>
          <a:p>
            <a:r>
              <a:rPr lang="en-US" sz="4000" dirty="0"/>
              <a:t>Choosing Your Issue</a:t>
            </a:r>
          </a:p>
        </p:txBody>
      </p:sp>
    </p:spTree>
    <p:extLst>
      <p:ext uri="{BB962C8B-B14F-4D97-AF65-F5344CB8AC3E}">
        <p14:creationId xmlns:p14="http://schemas.microsoft.com/office/powerpoint/2010/main" val="1527293672"/>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756" y="2219210"/>
            <a:ext cx="4470254" cy="344607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335913" y="2330211"/>
            <a:ext cx="6213830" cy="2305158"/>
          </a:xfrm>
        </p:spPr>
        <p:txBody>
          <a:bodyPr>
            <a:normAutofit/>
          </a:bodyPr>
          <a:lstStyle/>
          <a:p>
            <a:r>
              <a:rPr lang="en-US" sz="4000"/>
              <a:t>We don’t choose the issues, the people who want the change choose the issue. </a:t>
            </a:r>
          </a:p>
          <a:p>
            <a:pPr lvl="0"/>
            <a:endParaRPr lang="en-US" sz="3600"/>
          </a:p>
        </p:txBody>
      </p:sp>
    </p:spTree>
    <p:extLst>
      <p:ext uri="{BB962C8B-B14F-4D97-AF65-F5344CB8AC3E}">
        <p14:creationId xmlns:p14="http://schemas.microsoft.com/office/powerpoint/2010/main" val="1572359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15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3651-4C55-4888-A17A-92FF39CA607F}"/>
              </a:ext>
            </a:extLst>
          </p:cNvPr>
          <p:cNvSpPr>
            <a:spLocks noGrp="1"/>
          </p:cNvSpPr>
          <p:nvPr>
            <p:ph type="title"/>
          </p:nvPr>
        </p:nvSpPr>
        <p:spPr/>
        <p:txBody>
          <a:bodyPr/>
          <a:lstStyle/>
          <a:p>
            <a:r>
              <a:rPr lang="en-US"/>
              <a:t>When making a demand …</a:t>
            </a:r>
          </a:p>
        </p:txBody>
      </p:sp>
      <p:sp>
        <p:nvSpPr>
          <p:cNvPr id="3" name="Content Placeholder 2">
            <a:extLst>
              <a:ext uri="{FF2B5EF4-FFF2-40B4-BE49-F238E27FC236}">
                <a16:creationId xmlns:a16="http://schemas.microsoft.com/office/drawing/2014/main" id="{630099AC-3DFB-4314-925F-2C89B5468557}"/>
              </a:ext>
            </a:extLst>
          </p:cNvPr>
          <p:cNvSpPr>
            <a:spLocks noGrp="1"/>
          </p:cNvSpPr>
          <p:nvPr>
            <p:ph idx="1"/>
          </p:nvPr>
        </p:nvSpPr>
        <p:spPr>
          <a:xfrm>
            <a:off x="4876801" y="1429789"/>
            <a:ext cx="6952342" cy="4823374"/>
          </a:xfrm>
        </p:spPr>
        <p:txBody>
          <a:bodyPr vert="horz" lIns="0" tIns="45720" rIns="0" bIns="45720" rtlCol="0" anchor="t">
            <a:noAutofit/>
          </a:bodyPr>
          <a:lstStyle/>
          <a:p>
            <a:pPr marL="383540" lvl="1"/>
            <a:r>
              <a:rPr lang="en-US" sz="2800" b="1" dirty="0">
                <a:ea typeface="+mn-lt"/>
                <a:cs typeface="+mn-lt"/>
              </a:rPr>
              <a:t>Measurable</a:t>
            </a:r>
          </a:p>
          <a:p>
            <a:pPr marL="383540" lvl="1"/>
            <a:r>
              <a:rPr lang="en-US" sz="2800" b="1" dirty="0">
                <a:ea typeface="+mn-lt"/>
                <a:cs typeface="+mn-lt"/>
              </a:rPr>
              <a:t>Achievable</a:t>
            </a:r>
          </a:p>
          <a:p>
            <a:pPr marL="383540" lvl="1"/>
            <a:r>
              <a:rPr lang="en-US" sz="2800" dirty="0">
                <a:ea typeface="+mn-lt"/>
                <a:cs typeface="+mn-lt"/>
              </a:rPr>
              <a:t>Should result in</a:t>
            </a:r>
            <a:r>
              <a:rPr lang="en-US" sz="2800" b="1" i="1" dirty="0">
                <a:ea typeface="+mn-lt"/>
                <a:cs typeface="+mn-lt"/>
              </a:rPr>
              <a:t> </a:t>
            </a:r>
            <a:r>
              <a:rPr lang="en-US" sz="2800" b="1" dirty="0">
                <a:ea typeface="+mn-lt"/>
                <a:cs typeface="+mn-lt"/>
              </a:rPr>
              <a:t>real tangible improvements</a:t>
            </a:r>
            <a:r>
              <a:rPr lang="en-US" sz="2800" dirty="0">
                <a:ea typeface="+mn-lt"/>
                <a:cs typeface="+mn-lt"/>
              </a:rPr>
              <a:t> in workers lives</a:t>
            </a:r>
          </a:p>
          <a:p>
            <a:pPr marL="383540" lvl="1"/>
            <a:r>
              <a:rPr lang="en-US" sz="2800" dirty="0">
                <a:ea typeface="+mn-lt"/>
                <a:cs typeface="+mn-lt"/>
              </a:rPr>
              <a:t>Focuses resources on a single outcome</a:t>
            </a:r>
          </a:p>
          <a:p>
            <a:pPr marL="383540" lvl="1"/>
            <a:r>
              <a:rPr lang="en-US" sz="2800" b="1" dirty="0">
                <a:ea typeface="+mn-lt"/>
                <a:cs typeface="+mn-lt"/>
              </a:rPr>
              <a:t>Builds the capacity</a:t>
            </a:r>
            <a:r>
              <a:rPr lang="en-US" sz="2800" dirty="0">
                <a:ea typeface="+mn-lt"/>
                <a:cs typeface="+mn-lt"/>
              </a:rPr>
              <a:t> of our constituency</a:t>
            </a:r>
          </a:p>
          <a:p>
            <a:pPr marL="383540" lvl="1"/>
            <a:r>
              <a:rPr lang="en-US" sz="2800" dirty="0">
                <a:ea typeface="+mn-lt"/>
                <a:cs typeface="+mn-lt"/>
              </a:rPr>
              <a:t>Uses a</a:t>
            </a:r>
            <a:r>
              <a:rPr lang="en-US" sz="2800" b="1" dirty="0">
                <a:ea typeface="+mn-lt"/>
                <a:cs typeface="+mn-lt"/>
              </a:rPr>
              <a:t> point of leverage</a:t>
            </a:r>
            <a:r>
              <a:rPr lang="en-US" sz="2800" dirty="0">
                <a:ea typeface="+mn-lt"/>
                <a:cs typeface="+mn-lt"/>
              </a:rPr>
              <a:t>: our constituency’s strength or our opposition’s weakness</a:t>
            </a:r>
          </a:p>
          <a:p>
            <a:pPr marL="383540" lvl="1"/>
            <a:r>
              <a:rPr lang="en-US" sz="2800" dirty="0">
                <a:ea typeface="+mn-lt"/>
                <a:cs typeface="+mn-lt"/>
              </a:rPr>
              <a:t>Focuses on a</a:t>
            </a:r>
            <a:r>
              <a:rPr lang="en-US" sz="2800" b="1" dirty="0">
                <a:ea typeface="+mn-lt"/>
                <a:cs typeface="+mn-lt"/>
              </a:rPr>
              <a:t> motivational issue</a:t>
            </a:r>
            <a:r>
              <a:rPr lang="en-US" sz="2800" dirty="0">
                <a:ea typeface="+mn-lt"/>
                <a:cs typeface="+mn-lt"/>
              </a:rPr>
              <a:t> that is </a:t>
            </a:r>
            <a:r>
              <a:rPr lang="en-US" sz="2800" b="1" dirty="0">
                <a:ea typeface="+mn-lt"/>
                <a:cs typeface="+mn-lt"/>
              </a:rPr>
              <a:t>visible</a:t>
            </a:r>
            <a:r>
              <a:rPr lang="en-US" sz="2800" dirty="0">
                <a:ea typeface="+mn-lt"/>
                <a:cs typeface="+mn-lt"/>
              </a:rPr>
              <a:t> and </a:t>
            </a:r>
            <a:r>
              <a:rPr lang="en-US" sz="2800" b="1" dirty="0">
                <a:ea typeface="+mn-lt"/>
                <a:cs typeface="+mn-lt"/>
              </a:rPr>
              <a:t>significant</a:t>
            </a:r>
            <a:r>
              <a:rPr lang="en-US" sz="2800" dirty="0">
                <a:ea typeface="+mn-lt"/>
                <a:cs typeface="+mn-lt"/>
              </a:rPr>
              <a:t> to our constituency</a:t>
            </a:r>
          </a:p>
          <a:p>
            <a:endParaRPr lang="en-US" sz="2800">
              <a:cs typeface="Calibri"/>
            </a:endParaRPr>
          </a:p>
        </p:txBody>
      </p:sp>
      <p:pic>
        <p:nvPicPr>
          <p:cNvPr id="4" name="Picture 4" descr="Image result for i demand meme">
            <a:extLst>
              <a:ext uri="{FF2B5EF4-FFF2-40B4-BE49-F238E27FC236}">
                <a16:creationId xmlns:a16="http://schemas.microsoft.com/office/drawing/2014/main" id="{7D0F3C5A-9FD3-4477-962A-093FA3E473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011" y="2286132"/>
            <a:ext cx="4251184" cy="3229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555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1F7B0-1C8C-171D-DF2F-CB270C642077}"/>
              </a:ext>
            </a:extLst>
          </p:cNvPr>
          <p:cNvSpPr>
            <a:spLocks noGrp="1"/>
          </p:cNvSpPr>
          <p:nvPr>
            <p:ph type="title"/>
          </p:nvPr>
        </p:nvSpPr>
        <p:spPr>
          <a:xfrm>
            <a:off x="6639137" y="-330145"/>
            <a:ext cx="3430044" cy="1450757"/>
          </a:xfrm>
        </p:spPr>
        <p:txBody>
          <a:bodyPr/>
          <a:lstStyle/>
          <a:p>
            <a:r>
              <a:rPr lang="en-US" dirty="0">
                <a:cs typeface="Calibri Light"/>
              </a:rPr>
              <a:t>Key Point</a:t>
            </a:r>
            <a:endParaRPr lang="en-US" dirty="0"/>
          </a:p>
        </p:txBody>
      </p:sp>
      <p:sp>
        <p:nvSpPr>
          <p:cNvPr id="3" name="Content Placeholder 2">
            <a:extLst>
              <a:ext uri="{FF2B5EF4-FFF2-40B4-BE49-F238E27FC236}">
                <a16:creationId xmlns:a16="http://schemas.microsoft.com/office/drawing/2014/main" id="{033AD435-C038-0CA2-9927-B3317C120ECC}"/>
              </a:ext>
            </a:extLst>
          </p:cNvPr>
          <p:cNvSpPr>
            <a:spLocks noGrp="1"/>
          </p:cNvSpPr>
          <p:nvPr>
            <p:ph idx="1"/>
          </p:nvPr>
        </p:nvSpPr>
        <p:spPr>
          <a:xfrm>
            <a:off x="5585774" y="1429789"/>
            <a:ext cx="5841303" cy="4439305"/>
          </a:xfrm>
        </p:spPr>
        <p:txBody>
          <a:bodyPr vert="horz" lIns="0" tIns="45720" rIns="0" bIns="45720" rtlCol="0" anchor="t">
            <a:normAutofit/>
          </a:bodyPr>
          <a:lstStyle/>
          <a:p>
            <a:pPr algn="ctr"/>
            <a:endParaRPr lang="en-US" sz="4000" dirty="0">
              <a:cs typeface="Calibri"/>
            </a:endParaRPr>
          </a:p>
          <a:p>
            <a:pPr algn="ctr"/>
            <a:r>
              <a:rPr lang="en-US" sz="4000" dirty="0">
                <a:cs typeface="Calibri"/>
              </a:rPr>
              <a:t>The </a:t>
            </a:r>
            <a:r>
              <a:rPr lang="en-US" sz="4000" i="1" dirty="0">
                <a:cs typeface="Calibri"/>
              </a:rPr>
              <a:t>size of the demand</a:t>
            </a:r>
            <a:r>
              <a:rPr lang="en-US" sz="4000" dirty="0">
                <a:cs typeface="Calibri"/>
              </a:rPr>
              <a:t> you can win is driven by the amount of</a:t>
            </a:r>
            <a:r>
              <a:rPr lang="en-US" sz="4000" b="1" i="1" dirty="0">
                <a:cs typeface="Calibri"/>
              </a:rPr>
              <a:t> power</a:t>
            </a:r>
            <a:r>
              <a:rPr lang="en-US" sz="4000" dirty="0">
                <a:cs typeface="Calibri"/>
              </a:rPr>
              <a:t> your group can generate.</a:t>
            </a:r>
            <a:endParaRPr lang="en-US"/>
          </a:p>
        </p:txBody>
      </p:sp>
      <p:pic>
        <p:nvPicPr>
          <p:cNvPr id="5" name="Picture 2" descr="Image result for key point">
            <a:extLst>
              <a:ext uri="{FF2B5EF4-FFF2-40B4-BE49-F238E27FC236}">
                <a16:creationId xmlns:a16="http://schemas.microsoft.com/office/drawing/2014/main" id="{A7A54765-8BEB-4C15-1B88-55D0E3DF8E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756317" y="1718169"/>
            <a:ext cx="4470254" cy="3446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156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target">
            <a:extLst>
              <a:ext uri="{FF2B5EF4-FFF2-40B4-BE49-F238E27FC236}">
                <a16:creationId xmlns:a16="http://schemas.microsoft.com/office/drawing/2014/main" id="{9F419853-1ADF-4A5D-9A4E-D3E994EBCB15}"/>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3715850" y="2429241"/>
            <a:ext cx="3830883" cy="38308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issue">
            <a:extLst>
              <a:ext uri="{FF2B5EF4-FFF2-40B4-BE49-F238E27FC236}">
                <a16:creationId xmlns:a16="http://schemas.microsoft.com/office/drawing/2014/main" id="{3D8123F3-7238-4D54-B4F9-F7C294ADA4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680000">
            <a:off x="276262" y="715345"/>
            <a:ext cx="4207632" cy="324024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i demand meme">
            <a:extLst>
              <a:ext uri="{FF2B5EF4-FFF2-40B4-BE49-F238E27FC236}">
                <a16:creationId xmlns:a16="http://schemas.microsoft.com/office/drawing/2014/main" id="{14C0075B-414B-443E-B510-509868D48F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0000">
            <a:off x="7619195" y="860034"/>
            <a:ext cx="3887769" cy="2948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536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7D6C-25B4-4C0F-B4C8-F30DE32816F1}"/>
              </a:ext>
            </a:extLst>
          </p:cNvPr>
          <p:cNvSpPr>
            <a:spLocks noGrp="1"/>
          </p:cNvSpPr>
          <p:nvPr>
            <p:ph type="title"/>
          </p:nvPr>
        </p:nvSpPr>
        <p:spPr>
          <a:xfrm>
            <a:off x="7465423" y="0"/>
            <a:ext cx="3690257" cy="1450757"/>
          </a:xfrm>
        </p:spPr>
        <p:txBody>
          <a:bodyPr>
            <a:normAutofit/>
          </a:bodyPr>
          <a:lstStyle/>
          <a:p>
            <a:r>
              <a:rPr lang="en-US"/>
              <a:t>Targets:</a:t>
            </a:r>
          </a:p>
        </p:txBody>
      </p:sp>
      <p:pic>
        <p:nvPicPr>
          <p:cNvPr id="7" name="Picture 2" descr="Image result for target">
            <a:extLst>
              <a:ext uri="{FF2B5EF4-FFF2-40B4-BE49-F238E27FC236}">
                <a16:creationId xmlns:a16="http://schemas.microsoft.com/office/drawing/2014/main" id="{98400ABC-EBEE-4811-8BB0-EB86531FA0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59" r="-1" b="11029"/>
          <a:stretch/>
        </p:blipFill>
        <p:spPr bwMode="auto">
          <a:xfrm>
            <a:off x="211968" y="1718604"/>
            <a:ext cx="5456140" cy="417726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9E7D7472-1C52-4E48-BD4C-58B3E005C7EE}"/>
              </a:ext>
            </a:extLst>
          </p:cNvPr>
          <p:cNvSpPr>
            <a:spLocks noGrp="1"/>
          </p:cNvSpPr>
          <p:nvPr>
            <p:ph idx="1"/>
          </p:nvPr>
        </p:nvSpPr>
        <p:spPr>
          <a:xfrm>
            <a:off x="5955689" y="1715674"/>
            <a:ext cx="5909926" cy="3692197"/>
          </a:xfrm>
        </p:spPr>
        <p:txBody>
          <a:bodyPr vert="horz" lIns="0" tIns="45720" rIns="0" bIns="45720" rtlCol="0" anchor="t">
            <a:noAutofit/>
          </a:bodyPr>
          <a:lstStyle/>
          <a:p>
            <a:r>
              <a:rPr lang="en-US" sz="4000"/>
              <a:t>A single person:</a:t>
            </a:r>
          </a:p>
          <a:p>
            <a:pPr marL="200660" lvl="1" indent="0">
              <a:buNone/>
            </a:pPr>
            <a:r>
              <a:rPr lang="en-US" sz="3800"/>
              <a:t>- a name, face, &amp; address</a:t>
            </a:r>
            <a:endParaRPr lang="en-US" sz="3800">
              <a:cs typeface="Calibri" panose="020F0502020204030204"/>
            </a:endParaRPr>
          </a:p>
          <a:p>
            <a:endParaRPr lang="en-US" sz="4000">
              <a:cs typeface="Calibri" panose="020F0502020204030204"/>
            </a:endParaRPr>
          </a:p>
          <a:p>
            <a:r>
              <a:rPr lang="en-US" sz="4000">
                <a:cs typeface="Calibri" panose="020F0502020204030204"/>
              </a:rPr>
              <a:t>Has the power to give you what you are demanding</a:t>
            </a:r>
          </a:p>
          <a:p>
            <a:endParaRPr lang="en-US" sz="5400">
              <a:cs typeface="Calibri" panose="020F0502020204030204"/>
            </a:endParaRPr>
          </a:p>
        </p:txBody>
      </p:sp>
    </p:spTree>
    <p:extLst>
      <p:ext uri="{BB962C8B-B14F-4D97-AF65-F5344CB8AC3E}">
        <p14:creationId xmlns:p14="http://schemas.microsoft.com/office/powerpoint/2010/main" val="3979372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74D77-6663-8043-8472-72E6EA1E2C67}"/>
              </a:ext>
            </a:extLst>
          </p:cNvPr>
          <p:cNvSpPr>
            <a:spLocks noGrp="1"/>
          </p:cNvSpPr>
          <p:nvPr>
            <p:ph type="title"/>
          </p:nvPr>
        </p:nvSpPr>
        <p:spPr/>
        <p:txBody>
          <a:bodyPr/>
          <a:lstStyle/>
          <a:p>
            <a:r>
              <a:rPr lang="en-US" dirty="0">
                <a:cs typeface="Calibri Light"/>
              </a:rPr>
              <a:t>Campaigns</a:t>
            </a:r>
            <a:endParaRPr lang="en-US" dirty="0"/>
          </a:p>
        </p:txBody>
      </p:sp>
      <p:sp>
        <p:nvSpPr>
          <p:cNvPr id="3" name="Content Placeholder 2">
            <a:extLst>
              <a:ext uri="{FF2B5EF4-FFF2-40B4-BE49-F238E27FC236}">
                <a16:creationId xmlns:a16="http://schemas.microsoft.com/office/drawing/2014/main" id="{BA13024A-9243-84E3-1B4A-083EE6B9C88E}"/>
              </a:ext>
            </a:extLst>
          </p:cNvPr>
          <p:cNvSpPr>
            <a:spLocks noGrp="1"/>
          </p:cNvSpPr>
          <p:nvPr>
            <p:ph idx="1"/>
          </p:nvPr>
        </p:nvSpPr>
        <p:spPr>
          <a:xfrm>
            <a:off x="1097280" y="1429789"/>
            <a:ext cx="10058400" cy="4730068"/>
          </a:xfrm>
        </p:spPr>
        <p:txBody>
          <a:bodyPr vert="horz" lIns="0" tIns="45720" rIns="0" bIns="45720" rtlCol="0" anchor="t">
            <a:noAutofit/>
          </a:bodyPr>
          <a:lstStyle/>
          <a:p>
            <a:pPr>
              <a:buFont typeface="Wingdings" panose="020F0502020204030204" pitchFamily="34" charset="0"/>
              <a:buChar char="v"/>
            </a:pPr>
            <a:r>
              <a:rPr lang="en-US" sz="2800" b="1" i="1" dirty="0">
                <a:cs typeface="Calibri" panose="020F0502020204030204"/>
              </a:rPr>
              <a:t>Campaigns</a:t>
            </a:r>
            <a:r>
              <a:rPr lang="en-US" sz="2800" dirty="0">
                <a:cs typeface="Calibri" panose="020F0502020204030204"/>
              </a:rPr>
              <a:t> are coordinated bursts of activity focused on achieving specific demands.</a:t>
            </a:r>
          </a:p>
          <a:p>
            <a:pPr>
              <a:buFont typeface="Wingdings" panose="020F0502020204030204" pitchFamily="34" charset="0"/>
              <a:buChar char="v"/>
            </a:pPr>
            <a:r>
              <a:rPr lang="en-US" sz="2800" b="1" i="1" dirty="0">
                <a:cs typeface="Calibri" panose="020F0502020204030204"/>
              </a:rPr>
              <a:t>Campaigns</a:t>
            </a:r>
            <a:r>
              <a:rPr lang="en-US" sz="2800" dirty="0">
                <a:cs typeface="Calibri" panose="020F0502020204030204"/>
              </a:rPr>
              <a:t> unfold over time with a rhythm that slowly builds.</a:t>
            </a:r>
          </a:p>
          <a:p>
            <a:pPr>
              <a:buFont typeface="Wingdings" panose="020F0502020204030204" pitchFamily="34" charset="0"/>
              <a:buChar char="v"/>
            </a:pPr>
            <a:r>
              <a:rPr lang="en-US" sz="2800" dirty="0">
                <a:cs typeface="Calibri" panose="020F0502020204030204"/>
              </a:rPr>
              <a:t>In organizing we assume we will begin the campaign with far fewer resources than we will need to tip the balance of power.</a:t>
            </a:r>
          </a:p>
          <a:p>
            <a:pPr>
              <a:buFont typeface="Wingdings" panose="020F0502020204030204" pitchFamily="34" charset="0"/>
              <a:buChar char="v"/>
            </a:pPr>
            <a:r>
              <a:rPr lang="en-US" sz="2800" b="1" i="1" dirty="0">
                <a:cs typeface="Calibri" panose="020F0502020204030204"/>
              </a:rPr>
              <a:t>Growing capacity</a:t>
            </a:r>
            <a:r>
              <a:rPr lang="en-US" sz="2800" dirty="0">
                <a:cs typeface="Calibri" panose="020F0502020204030204"/>
              </a:rPr>
              <a:t> (people, money, skills) is critical for success.</a:t>
            </a:r>
          </a:p>
          <a:p>
            <a:pPr>
              <a:buFont typeface="Wingdings" panose="020F0502020204030204" pitchFamily="34" charset="0"/>
              <a:buChar char="v"/>
            </a:pPr>
            <a:r>
              <a:rPr lang="en-US" sz="2800" dirty="0">
                <a:cs typeface="Calibri" panose="020F0502020204030204"/>
              </a:rPr>
              <a:t>Capacity buildings is what </a:t>
            </a:r>
            <a:r>
              <a:rPr lang="en-US" sz="2800" b="1" u="sng" dirty="0">
                <a:cs typeface="Calibri" panose="020F0502020204030204"/>
              </a:rPr>
              <a:t>builds momentum</a:t>
            </a:r>
            <a:r>
              <a:rPr lang="en-US" sz="2800" dirty="0">
                <a:cs typeface="Calibri" panose="020F0502020204030204"/>
              </a:rPr>
              <a:t>.</a:t>
            </a:r>
          </a:p>
          <a:p>
            <a:pPr>
              <a:buFont typeface="Wingdings" panose="020F0502020204030204" pitchFamily="34" charset="0"/>
              <a:buChar char="v"/>
            </a:pPr>
            <a:r>
              <a:rPr lang="en-US" sz="2800" dirty="0">
                <a:cs typeface="Calibri" panose="020F0502020204030204"/>
              </a:rPr>
              <a:t>Throughout the campaign we </a:t>
            </a:r>
            <a:r>
              <a:rPr lang="en-US" sz="2800" b="1" i="1" dirty="0">
                <a:cs typeface="Calibri" panose="020F0502020204030204"/>
              </a:rPr>
              <a:t>identify milestones</a:t>
            </a:r>
            <a:r>
              <a:rPr lang="en-US" sz="2800" dirty="0">
                <a:cs typeface="Calibri" panose="020F0502020204030204"/>
              </a:rPr>
              <a:t> that indicate we have enough power to try something </a:t>
            </a:r>
            <a:r>
              <a:rPr lang="en-US" sz="2800" b="1" dirty="0">
                <a:cs typeface="Calibri" panose="020F0502020204030204"/>
              </a:rPr>
              <a:t>more</a:t>
            </a:r>
            <a:r>
              <a:rPr lang="en-US" sz="2800" dirty="0">
                <a:cs typeface="Calibri" panose="020F0502020204030204"/>
              </a:rPr>
              <a:t> and something </a:t>
            </a:r>
            <a:r>
              <a:rPr lang="en-US" sz="2800" b="1" dirty="0">
                <a:cs typeface="Calibri" panose="020F0502020204030204"/>
              </a:rPr>
              <a:t>bigger.</a:t>
            </a:r>
          </a:p>
          <a:p>
            <a:pPr>
              <a:buFont typeface="Wingdings" panose="020F0502020204030204" pitchFamily="34" charset="0"/>
              <a:buChar char="v"/>
            </a:pPr>
            <a:endParaRPr lang="en-US" sz="2800" dirty="0">
              <a:cs typeface="Calibri" panose="020F0502020204030204"/>
            </a:endParaRPr>
          </a:p>
          <a:p>
            <a:pPr>
              <a:buFont typeface="Wingdings" panose="020F0502020204030204" pitchFamily="34" charset="0"/>
              <a:buChar char="v"/>
            </a:pPr>
            <a:endParaRPr lang="en-US" dirty="0">
              <a:cs typeface="Calibri" panose="020F0502020204030204"/>
            </a:endParaRPr>
          </a:p>
        </p:txBody>
      </p:sp>
    </p:spTree>
    <p:extLst>
      <p:ext uri="{BB962C8B-B14F-4D97-AF65-F5344CB8AC3E}">
        <p14:creationId xmlns:p14="http://schemas.microsoft.com/office/powerpoint/2010/main" val="1746025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33074" y="44991"/>
            <a:ext cx="9815451" cy="6387017"/>
          </a:xfrm>
          <a:prstGeom prst="rect">
            <a:avLst/>
          </a:prstGeom>
        </p:spPr>
      </p:pic>
      <p:sp>
        <p:nvSpPr>
          <p:cNvPr id="4" name="Rectangle 3">
            <a:extLst>
              <a:ext uri="{FF2B5EF4-FFF2-40B4-BE49-F238E27FC236}">
                <a16:creationId xmlns:a16="http://schemas.microsoft.com/office/drawing/2014/main" id="{D352982C-B956-4A2C-9AEB-BB93D7B20EE6}"/>
              </a:ext>
            </a:extLst>
          </p:cNvPr>
          <p:cNvSpPr/>
          <p:nvPr/>
        </p:nvSpPr>
        <p:spPr>
          <a:xfrm>
            <a:off x="9211285" y="1391993"/>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
        <p:nvSpPr>
          <p:cNvPr id="5" name="Title 4">
            <a:extLst>
              <a:ext uri="{FF2B5EF4-FFF2-40B4-BE49-F238E27FC236}">
                <a16:creationId xmlns:a16="http://schemas.microsoft.com/office/drawing/2014/main" id="{B6B7529F-5606-4A4D-9B6B-AC577B2F4585}"/>
              </a:ext>
            </a:extLst>
          </p:cNvPr>
          <p:cNvSpPr>
            <a:spLocks noGrp="1"/>
          </p:cNvSpPr>
          <p:nvPr>
            <p:ph type="title" idx="4294967295"/>
          </p:nvPr>
        </p:nvSpPr>
        <p:spPr>
          <a:xfrm rot="16200000">
            <a:off x="-2341870" y="2523465"/>
            <a:ext cx="6441703" cy="969963"/>
          </a:xfrm>
        </p:spPr>
        <p:txBody>
          <a:bodyPr>
            <a:normAutofit/>
          </a:bodyPr>
          <a:lstStyle/>
          <a:p>
            <a:r>
              <a:rPr lang="en-US" b="1" u="sng"/>
              <a:t>Structure of a Campaign</a:t>
            </a:r>
          </a:p>
        </p:txBody>
      </p:sp>
    </p:spTree>
    <p:extLst>
      <p:ext uri="{BB962C8B-B14F-4D97-AF65-F5344CB8AC3E}">
        <p14:creationId xmlns:p14="http://schemas.microsoft.com/office/powerpoint/2010/main" val="1056873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39926" y="1726842"/>
            <a:ext cx="4388192" cy="33991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831822" y="2400551"/>
            <a:ext cx="6940660" cy="2012081"/>
          </a:xfrm>
        </p:spPr>
        <p:txBody>
          <a:bodyPr>
            <a:normAutofit/>
          </a:bodyPr>
          <a:lstStyle/>
          <a:p>
            <a:pPr lvl="0"/>
            <a:r>
              <a:rPr lang="en-US" sz="3600"/>
              <a:t>A well thought out campaign has a strong issue, with an identifiable target and a strategic demand.</a:t>
            </a:r>
          </a:p>
          <a:p>
            <a:pPr lvl="0"/>
            <a:endParaRPr lang="en-US" sz="3600"/>
          </a:p>
        </p:txBody>
      </p:sp>
    </p:spTree>
    <p:extLst>
      <p:ext uri="{BB962C8B-B14F-4D97-AF65-F5344CB8AC3E}">
        <p14:creationId xmlns:p14="http://schemas.microsoft.com/office/powerpoint/2010/main" val="1120532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124D5-D128-7DBF-16A4-3F8645DDC215}"/>
              </a:ext>
            </a:extLst>
          </p:cNvPr>
          <p:cNvSpPr>
            <a:spLocks noGrp="1"/>
          </p:cNvSpPr>
          <p:nvPr>
            <p:ph type="title"/>
          </p:nvPr>
        </p:nvSpPr>
        <p:spPr/>
        <p:txBody>
          <a:bodyPr/>
          <a:lstStyle/>
          <a:p>
            <a:r>
              <a:rPr lang="en-US" dirty="0">
                <a:cs typeface="Calibri Light"/>
              </a:rPr>
              <a:t>Work Time</a:t>
            </a:r>
            <a:endParaRPr lang="en-US" dirty="0"/>
          </a:p>
        </p:txBody>
      </p:sp>
      <p:sp>
        <p:nvSpPr>
          <p:cNvPr id="3" name="Content Placeholder 2">
            <a:extLst>
              <a:ext uri="{FF2B5EF4-FFF2-40B4-BE49-F238E27FC236}">
                <a16:creationId xmlns:a16="http://schemas.microsoft.com/office/drawing/2014/main" id="{2F4DBC0E-3F23-62FE-2B83-D68DFCD62F6B}"/>
              </a:ext>
            </a:extLst>
          </p:cNvPr>
          <p:cNvSpPr>
            <a:spLocks noGrp="1"/>
          </p:cNvSpPr>
          <p:nvPr>
            <p:ph idx="1"/>
          </p:nvPr>
        </p:nvSpPr>
        <p:spPr/>
        <p:txBody>
          <a:bodyPr vert="horz" lIns="0" tIns="45720" rIns="0" bIns="45720" rtlCol="0" anchor="t">
            <a:normAutofit/>
          </a:bodyPr>
          <a:lstStyle/>
          <a:p>
            <a:pPr>
              <a:buFont typeface="Wingdings" panose="020F0502020204030204" pitchFamily="34" charset="0"/>
              <a:buChar char="v"/>
            </a:pPr>
            <a:r>
              <a:rPr lang="en-US" sz="3200" dirty="0">
                <a:cs typeface="Calibri" panose="020F0502020204030204"/>
              </a:rPr>
              <a:t>Refine your issue</a:t>
            </a:r>
          </a:p>
          <a:p>
            <a:pPr>
              <a:buFont typeface="Wingdings" panose="020F0502020204030204" pitchFamily="34" charset="0"/>
              <a:buChar char="v"/>
            </a:pPr>
            <a:r>
              <a:rPr lang="en-US" sz="3200" dirty="0">
                <a:cs typeface="Calibri" panose="020F0502020204030204"/>
              </a:rPr>
              <a:t>Identify your demand</a:t>
            </a:r>
          </a:p>
          <a:p>
            <a:pPr>
              <a:buFont typeface="Wingdings" panose="020F0502020204030204" pitchFamily="34" charset="0"/>
              <a:buChar char="v"/>
            </a:pPr>
            <a:r>
              <a:rPr lang="en-US" sz="3200" dirty="0">
                <a:cs typeface="Calibri" panose="020F0502020204030204"/>
              </a:rPr>
              <a:t>Pick your target</a:t>
            </a:r>
          </a:p>
          <a:p>
            <a:pPr>
              <a:buFont typeface="Wingdings" panose="020F0502020204030204" pitchFamily="34" charset="0"/>
              <a:buChar char="v"/>
            </a:pPr>
            <a:r>
              <a:rPr lang="en-US" sz="3200" dirty="0">
                <a:cs typeface="Calibri" panose="020F0502020204030204"/>
              </a:rPr>
              <a:t>Set a "win" date</a:t>
            </a:r>
          </a:p>
          <a:p>
            <a:pPr>
              <a:buFont typeface="Wingdings" panose="020F0502020204030204" pitchFamily="34" charset="0"/>
              <a:buChar char="v"/>
            </a:pPr>
            <a:endParaRPr lang="en-US" sz="3200" dirty="0">
              <a:cs typeface="Calibri" panose="020F0502020204030204"/>
            </a:endParaRPr>
          </a:p>
          <a:p>
            <a:pPr marL="0" indent="0" algn="ctr">
              <a:buNone/>
            </a:pPr>
            <a:r>
              <a:rPr lang="en-US" sz="3200" dirty="0">
                <a:cs typeface="Calibri" panose="020F0502020204030204"/>
              </a:rPr>
              <a:t>Don't worry about how – focus on "</a:t>
            </a:r>
            <a:r>
              <a:rPr lang="en-US" sz="3200" b="1" dirty="0">
                <a:cs typeface="Calibri" panose="020F0502020204030204"/>
              </a:rPr>
              <a:t>What</a:t>
            </a:r>
            <a:r>
              <a:rPr lang="en-US" sz="3200" dirty="0">
                <a:cs typeface="Calibri" panose="020F0502020204030204"/>
              </a:rPr>
              <a:t>", </a:t>
            </a:r>
          </a:p>
          <a:p>
            <a:pPr marL="0" indent="0" algn="ctr">
              <a:buNone/>
            </a:pPr>
            <a:r>
              <a:rPr lang="en-US" sz="3200" dirty="0">
                <a:cs typeface="Calibri" panose="020F0502020204030204"/>
              </a:rPr>
              <a:t>"</a:t>
            </a:r>
            <a:r>
              <a:rPr lang="en-US" sz="3200" b="1" dirty="0">
                <a:cs typeface="Calibri" panose="020F0502020204030204"/>
              </a:rPr>
              <a:t>Who</a:t>
            </a:r>
            <a:r>
              <a:rPr lang="en-US" sz="3200" dirty="0">
                <a:cs typeface="Calibri" panose="020F0502020204030204"/>
              </a:rPr>
              <a:t>", and </a:t>
            </a:r>
            <a:r>
              <a:rPr lang="en-US" sz="3200" b="1" dirty="0">
                <a:cs typeface="Calibri" panose="020F0502020204030204"/>
              </a:rPr>
              <a:t>When</a:t>
            </a:r>
            <a:r>
              <a:rPr lang="en-US" sz="3200" dirty="0">
                <a:cs typeface="Calibri" panose="020F0502020204030204"/>
              </a:rPr>
              <a:t>".</a:t>
            </a:r>
            <a:endParaRPr lang="en-US"/>
          </a:p>
        </p:txBody>
      </p:sp>
    </p:spTree>
    <p:extLst>
      <p:ext uri="{BB962C8B-B14F-4D97-AF65-F5344CB8AC3E}">
        <p14:creationId xmlns:p14="http://schemas.microsoft.com/office/powerpoint/2010/main" val="1893223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39926" y="1726842"/>
            <a:ext cx="4388192" cy="33991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831822" y="2400551"/>
            <a:ext cx="6940660" cy="2012081"/>
          </a:xfrm>
        </p:spPr>
        <p:txBody>
          <a:bodyPr>
            <a:normAutofit/>
          </a:bodyPr>
          <a:lstStyle/>
          <a:p>
            <a:pPr lvl="0"/>
            <a:r>
              <a:rPr lang="en-US" sz="3600"/>
              <a:t>A well thought out campaign has a strong issue, with an identifiable target and a strategic demand.</a:t>
            </a:r>
          </a:p>
          <a:p>
            <a:pPr lvl="0"/>
            <a:endParaRPr lang="en-US" sz="3600"/>
          </a:p>
        </p:txBody>
      </p:sp>
    </p:spTree>
    <p:extLst>
      <p:ext uri="{BB962C8B-B14F-4D97-AF65-F5344CB8AC3E}">
        <p14:creationId xmlns:p14="http://schemas.microsoft.com/office/powerpoint/2010/main" val="3185995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E0ABF-0BBD-4740-A54A-AB7D61FDE6E1}"/>
              </a:ext>
            </a:extLst>
          </p:cNvPr>
          <p:cNvSpPr>
            <a:spLocks noGrp="1"/>
          </p:cNvSpPr>
          <p:nvPr>
            <p:ph type="title"/>
          </p:nvPr>
        </p:nvSpPr>
        <p:spPr>
          <a:xfrm>
            <a:off x="1623357" y="3121969"/>
            <a:ext cx="10058400" cy="1450757"/>
          </a:xfrm>
        </p:spPr>
        <p:txBody>
          <a:bodyPr/>
          <a:lstStyle/>
          <a:p>
            <a:r>
              <a:rPr lang="en-US" dirty="0" smtClean="0"/>
              <a:t>Facilitator Name</a:t>
            </a:r>
            <a:endParaRPr lang="en-US" dirty="0"/>
          </a:p>
        </p:txBody>
      </p:sp>
    </p:spTree>
    <p:extLst>
      <p:ext uri="{BB962C8B-B14F-4D97-AF65-F5344CB8AC3E}">
        <p14:creationId xmlns:p14="http://schemas.microsoft.com/office/powerpoint/2010/main" val="847322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5FFD-7072-40C6-BF72-64DD29C81EBF}"/>
              </a:ext>
            </a:extLst>
          </p:cNvPr>
          <p:cNvSpPr>
            <a:spLocks noGrp="1"/>
          </p:cNvSpPr>
          <p:nvPr>
            <p:ph type="title"/>
          </p:nvPr>
        </p:nvSpPr>
        <p:spPr>
          <a:xfrm>
            <a:off x="265984" y="195734"/>
            <a:ext cx="5054254" cy="2244842"/>
          </a:xfrm>
          <a:solidFill>
            <a:schemeClr val="bg1"/>
          </a:solidFill>
        </p:spPr>
        <p:txBody>
          <a:bodyPr vert="horz" lIns="91440" tIns="45720" rIns="91440" bIns="45720" rtlCol="0" anchor="b">
            <a:normAutofit fontScale="90000"/>
          </a:bodyPr>
          <a:lstStyle/>
          <a:p>
            <a:r>
              <a:rPr lang="en-US" sz="8000">
                <a:solidFill>
                  <a:schemeClr val="tx1">
                    <a:lumMod val="85000"/>
                    <a:lumOff val="15000"/>
                  </a:schemeClr>
                </a:solidFill>
              </a:rPr>
              <a:t>Demand</a:t>
            </a:r>
            <a:br>
              <a:rPr lang="en-US" sz="8000">
                <a:solidFill>
                  <a:schemeClr val="tx1">
                    <a:lumMod val="85000"/>
                    <a:lumOff val="15000"/>
                  </a:schemeClr>
                </a:solidFill>
              </a:rPr>
            </a:br>
            <a:r>
              <a:rPr lang="en-US" sz="8000">
                <a:solidFill>
                  <a:schemeClr val="tx1">
                    <a:lumMod val="85000"/>
                    <a:lumOff val="15000"/>
                  </a:schemeClr>
                </a:solidFill>
              </a:rPr>
              <a:t>Tactics</a:t>
            </a:r>
          </a:p>
        </p:txBody>
      </p:sp>
      <p:sp>
        <p:nvSpPr>
          <p:cNvPr id="6" name="TextBox 5">
            <a:extLst>
              <a:ext uri="{FF2B5EF4-FFF2-40B4-BE49-F238E27FC236}">
                <a16:creationId xmlns:a16="http://schemas.microsoft.com/office/drawing/2014/main" id="{4EE745EB-1E1F-42FB-AA6C-3A69DFADC19B}"/>
              </a:ext>
            </a:extLst>
          </p:cNvPr>
          <p:cNvSpPr txBox="1"/>
          <p:nvPr/>
        </p:nvSpPr>
        <p:spPr>
          <a:xfrm>
            <a:off x="4615401" y="2098771"/>
            <a:ext cx="7386081" cy="3600986"/>
          </a:xfrm>
          <a:prstGeom prst="rect">
            <a:avLst/>
          </a:prstGeom>
          <a:solidFill>
            <a:schemeClr val="bg1"/>
          </a:solidFill>
        </p:spPr>
        <p:txBody>
          <a:bodyPr wrap="square" rtlCol="0" anchor="t">
            <a:spAutoFit/>
          </a:bodyPr>
          <a:lstStyle/>
          <a:p>
            <a:r>
              <a:rPr lang="en-US" sz="3600" b="1" u="sng"/>
              <a:t>Demand</a:t>
            </a:r>
            <a:r>
              <a:rPr lang="en-US" sz="3600"/>
              <a:t> – Where you want to go – the destination – the BIG win.</a:t>
            </a:r>
          </a:p>
          <a:p>
            <a:endParaRPr lang="en-US" sz="2400"/>
          </a:p>
          <a:p>
            <a:endParaRPr lang="en-US" sz="2400"/>
          </a:p>
          <a:p>
            <a:r>
              <a:rPr lang="en-US" sz="3600" b="1" u="sng"/>
              <a:t>Tactic</a:t>
            </a:r>
            <a:r>
              <a:rPr lang="en-US" sz="3600"/>
              <a:t> – Small actions you to take to accomplish the small goals along the way to get to your destination. </a:t>
            </a:r>
          </a:p>
        </p:txBody>
      </p:sp>
      <p:pic>
        <p:nvPicPr>
          <p:cNvPr id="1026" name="Picture 2" descr="Image result for gps map">
            <a:extLst>
              <a:ext uri="{FF2B5EF4-FFF2-40B4-BE49-F238E27FC236}">
                <a16:creationId xmlns:a16="http://schemas.microsoft.com/office/drawing/2014/main" id="{9C890F9A-1CEE-44EA-A95F-E6AA26313C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775" y="2796278"/>
            <a:ext cx="3100430" cy="3112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123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
            <a:extLst>
              <a:ext uri="{FF2B5EF4-FFF2-40B4-BE49-F238E27FC236}">
                <a16:creationId xmlns:a16="http://schemas.microsoft.com/office/drawing/2014/main" id="{D3006D9D-5622-4824-A55C-3E151695E834}"/>
              </a:ext>
            </a:extLst>
          </p:cNvPr>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394768">
            <a:off x="1157593" y="1217366"/>
            <a:ext cx="11188389"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nvGrpSpPr>
          <p:cNvPr id="25601" name="Group 1"/>
          <p:cNvGrpSpPr>
            <a:grpSpLocks/>
          </p:cNvGrpSpPr>
          <p:nvPr/>
        </p:nvGrpSpPr>
        <p:grpSpPr bwMode="auto">
          <a:xfrm>
            <a:off x="1809750" y="2035969"/>
            <a:ext cx="892969" cy="892969"/>
            <a:chOff x="0" y="0"/>
            <a:chExt cx="800" cy="800"/>
          </a:xfrm>
        </p:grpSpPr>
        <p:sp>
          <p:nvSpPr>
            <p:cNvPr id="25602" name="Oval 2"/>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03" name="Rectangle 3"/>
            <p:cNvSpPr>
              <a:spLocks/>
            </p:cNvSpPr>
            <p:nvPr/>
          </p:nvSpPr>
          <p:spPr bwMode="auto">
            <a:xfrm>
              <a:off x="217" y="154"/>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1.</a:t>
              </a:r>
            </a:p>
          </p:txBody>
        </p:sp>
      </p:grpSp>
      <p:grpSp>
        <p:nvGrpSpPr>
          <p:cNvPr id="25605" name="Group 5"/>
          <p:cNvGrpSpPr>
            <a:grpSpLocks/>
          </p:cNvGrpSpPr>
          <p:nvPr/>
        </p:nvGrpSpPr>
        <p:grpSpPr bwMode="auto">
          <a:xfrm>
            <a:off x="3928591" y="1049398"/>
            <a:ext cx="6452769" cy="3314542"/>
            <a:chOff x="0" y="0"/>
            <a:chExt cx="2440" cy="1120"/>
          </a:xfrm>
        </p:grpSpPr>
        <p:sp>
          <p:nvSpPr>
            <p:cNvPr id="25606" name="Line 6"/>
            <p:cNvSpPr>
              <a:spLocks noChangeShapeType="1"/>
            </p:cNvSpPr>
            <p:nvPr/>
          </p:nvSpPr>
          <p:spPr bwMode="auto">
            <a:xfrm rot="10800000" flipH="1">
              <a:off x="0" y="672"/>
              <a:ext cx="496" cy="44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7" name="Line 7"/>
            <p:cNvSpPr>
              <a:spLocks noChangeShapeType="1"/>
            </p:cNvSpPr>
            <p:nvPr/>
          </p:nvSpPr>
          <p:spPr bwMode="auto">
            <a:xfrm>
              <a:off x="472" y="672"/>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8" name="Line 8"/>
            <p:cNvSpPr>
              <a:spLocks noChangeShapeType="1"/>
            </p:cNvSpPr>
            <p:nvPr/>
          </p:nvSpPr>
          <p:spPr bwMode="auto">
            <a:xfrm rot="10800000" flipH="1">
              <a:off x="672" y="528"/>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9" name="Line 9"/>
            <p:cNvSpPr>
              <a:spLocks noChangeShapeType="1"/>
            </p:cNvSpPr>
            <p:nvPr/>
          </p:nvSpPr>
          <p:spPr bwMode="auto">
            <a:xfrm>
              <a:off x="960" y="528"/>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0" name="Line 10"/>
            <p:cNvSpPr>
              <a:spLocks noChangeShapeType="1"/>
            </p:cNvSpPr>
            <p:nvPr/>
          </p:nvSpPr>
          <p:spPr bwMode="auto">
            <a:xfrm rot="10800000" flipH="1">
              <a:off x="1144" y="384"/>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1" name="Oval 11"/>
            <p:cNvSpPr>
              <a:spLocks/>
            </p:cNvSpPr>
            <p:nvPr/>
          </p:nvSpPr>
          <p:spPr bwMode="auto">
            <a:xfrm>
              <a:off x="1280" y="0"/>
              <a:ext cx="648" cy="592"/>
            </a:xfrm>
            <a:prstGeom prst="ellipse">
              <a:avLst/>
            </a:prstGeom>
            <a:solidFill>
              <a:srgbClr val="261F6C"/>
            </a:solidFill>
            <a:ln w="25400" cap="flat">
              <a:solidFill>
                <a:srgbClr val="FFFFFF"/>
              </a:solidFill>
              <a:prstDash val="solid"/>
              <a:miter lim="800000"/>
              <a:headEnd type="none" w="med" len="med"/>
              <a:tailEnd type="none" w="med" len="med"/>
            </a:ln>
          </p:spPr>
          <p:txBody>
            <a:bodyPr lIns="0" tIns="0" rIns="0" bIns="0"/>
            <a:lstStyle/>
            <a:p>
              <a:endParaRPr lang="en-US" sz="1266"/>
            </a:p>
          </p:txBody>
        </p:sp>
        <p:sp>
          <p:nvSpPr>
            <p:cNvPr id="25612" name="Rectangle 12"/>
            <p:cNvSpPr>
              <a:spLocks/>
            </p:cNvSpPr>
            <p:nvPr/>
          </p:nvSpPr>
          <p:spPr bwMode="auto">
            <a:xfrm>
              <a:off x="1432" y="180"/>
              <a:ext cx="1008"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r>
                <a:rPr lang="en-US" sz="3600" b="1">
                  <a:solidFill>
                    <a:srgbClr val="FFFFFF"/>
                  </a:solidFill>
                  <a:ea typeface="ＭＳ Ｐゴシック" charset="0"/>
                  <a:cs typeface="Gill Sans" charset="0"/>
                </a:rPr>
                <a:t>Goal</a:t>
              </a:r>
            </a:p>
          </p:txBody>
        </p:sp>
      </p:grpSp>
      <p:sp>
        <p:nvSpPr>
          <p:cNvPr id="25613" name="Rectangle 13"/>
          <p:cNvSpPr>
            <a:spLocks/>
          </p:cNvSpPr>
          <p:nvPr/>
        </p:nvSpPr>
        <p:spPr bwMode="auto">
          <a:xfrm>
            <a:off x="2422909" y="92575"/>
            <a:ext cx="7275569" cy="865622"/>
          </a:xfrm>
          <a:prstGeom prst="rect">
            <a:avLst/>
          </a:prstGeom>
          <a:solidFill>
            <a:srgbClr val="BA164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pPr algn="ctr"/>
            <a:r>
              <a:rPr lang="en-US" sz="5600" b="1">
                <a:solidFill>
                  <a:srgbClr val="FFFFFF"/>
                </a:solidFill>
                <a:latin typeface="Helvetica"/>
                <a:ea typeface="ＭＳ Ｐゴシック"/>
                <a:cs typeface="Helvetica"/>
                <a:sym typeface="Helvetica" charset="0"/>
              </a:rPr>
              <a:t>A GOOD TACTIC IS</a:t>
            </a:r>
            <a:endParaRPr lang="en-US" sz="5600">
              <a:latin typeface="Helvetica"/>
              <a:ea typeface="ＭＳ Ｐゴシック"/>
              <a:cs typeface="Helvetica"/>
            </a:endParaRPr>
          </a:p>
        </p:txBody>
      </p:sp>
      <p:grpSp>
        <p:nvGrpSpPr>
          <p:cNvPr id="25615" name="Group 15"/>
          <p:cNvGrpSpPr>
            <a:grpSpLocks/>
          </p:cNvGrpSpPr>
          <p:nvPr/>
        </p:nvGrpSpPr>
        <p:grpSpPr bwMode="auto">
          <a:xfrm>
            <a:off x="1800820" y="3571875"/>
            <a:ext cx="892969" cy="892969"/>
            <a:chOff x="0" y="0"/>
            <a:chExt cx="800" cy="800"/>
          </a:xfrm>
        </p:grpSpPr>
        <p:sp>
          <p:nvSpPr>
            <p:cNvPr id="25616" name="Oval 16"/>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17" name="Rectangle 17"/>
            <p:cNvSpPr>
              <a:spLocks/>
            </p:cNvSpPr>
            <p:nvPr/>
          </p:nvSpPr>
          <p:spPr bwMode="auto">
            <a:xfrm>
              <a:off x="220" y="158"/>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2.</a:t>
              </a:r>
            </a:p>
          </p:txBody>
        </p:sp>
      </p:grpSp>
      <p:pic>
        <p:nvPicPr>
          <p:cNvPr id="25618" name="Picture 18"/>
          <p:cNvPicPr>
            <a:picLocks noChangeAspect="1" noChangeArrowheads="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201299" y="2843947"/>
            <a:ext cx="1888629"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3" name="Picture 2"/>
          <p:cNvPicPr>
            <a:picLocks noChangeAspect="1"/>
          </p:cNvPicPr>
          <p:nvPr/>
        </p:nvPicPr>
        <p:blipFill>
          <a:blip r:embed="rId5"/>
          <a:stretch>
            <a:fillRect/>
          </a:stretch>
        </p:blipFill>
        <p:spPr>
          <a:xfrm>
            <a:off x="1702594" y="5197078"/>
            <a:ext cx="1125141" cy="1125141"/>
          </a:xfrm>
          <a:prstGeom prst="rect">
            <a:avLst/>
          </a:prstGeom>
        </p:spPr>
      </p:pic>
      <p:pic>
        <p:nvPicPr>
          <p:cNvPr id="4" name="Picture 3"/>
          <p:cNvPicPr>
            <a:picLocks noChangeAspect="1"/>
          </p:cNvPicPr>
          <p:nvPr/>
        </p:nvPicPr>
        <p:blipFill>
          <a:blip r:embed="rId6">
            <a:duotone>
              <a:prstClr val="black"/>
              <a:schemeClr val="accent5">
                <a:tint val="45000"/>
                <a:satMod val="400000"/>
              </a:schemeClr>
            </a:duotone>
          </a:blip>
          <a:stretch>
            <a:fillRect/>
          </a:stretch>
        </p:blipFill>
        <p:spPr>
          <a:xfrm>
            <a:off x="197941" y="4143412"/>
            <a:ext cx="1848445" cy="1803797"/>
          </a:xfrm>
          <a:prstGeom prst="rect">
            <a:avLst/>
          </a:prstGeom>
        </p:spPr>
      </p:pic>
      <p:sp>
        <p:nvSpPr>
          <p:cNvPr id="5" name="TextBox 4"/>
          <p:cNvSpPr txBox="1"/>
          <p:nvPr/>
        </p:nvSpPr>
        <p:spPr>
          <a:xfrm>
            <a:off x="2720578" y="2309395"/>
            <a:ext cx="4750265" cy="646331"/>
          </a:xfrm>
          <a:prstGeom prst="rect">
            <a:avLst/>
          </a:prstGeom>
          <a:noFill/>
        </p:spPr>
        <p:txBody>
          <a:bodyPr wrap="square" rtlCol="0">
            <a:spAutoFit/>
          </a:bodyPr>
          <a:lstStyle/>
          <a:p>
            <a:r>
              <a:rPr lang="en-US" sz="3600"/>
              <a:t>Strategic</a:t>
            </a:r>
            <a:endParaRPr lang="en-US" sz="3600">
              <a:latin typeface="Helvetica"/>
              <a:cs typeface="Helvetica"/>
            </a:endParaRPr>
          </a:p>
        </p:txBody>
      </p:sp>
      <p:sp>
        <p:nvSpPr>
          <p:cNvPr id="6" name="TextBox 5"/>
          <p:cNvSpPr txBox="1"/>
          <p:nvPr/>
        </p:nvSpPr>
        <p:spPr>
          <a:xfrm>
            <a:off x="2981771" y="3717609"/>
            <a:ext cx="5947172" cy="646331"/>
          </a:xfrm>
          <a:prstGeom prst="rect">
            <a:avLst/>
          </a:prstGeom>
          <a:noFill/>
        </p:spPr>
        <p:txBody>
          <a:bodyPr wrap="square" rtlCol="0">
            <a:spAutoFit/>
          </a:bodyPr>
          <a:lstStyle/>
          <a:p>
            <a:r>
              <a:rPr lang="en-US" sz="3600"/>
              <a:t>Strengthens your organization</a:t>
            </a:r>
            <a:endParaRPr lang="en-US" sz="3600">
              <a:latin typeface="Helvetica"/>
              <a:cs typeface="Helvetica"/>
            </a:endParaRPr>
          </a:p>
        </p:txBody>
      </p:sp>
      <p:sp>
        <p:nvSpPr>
          <p:cNvPr id="7" name="TextBox 6"/>
          <p:cNvSpPr txBox="1"/>
          <p:nvPr/>
        </p:nvSpPr>
        <p:spPr>
          <a:xfrm>
            <a:off x="2839496" y="5467260"/>
            <a:ext cx="6423422" cy="584775"/>
          </a:xfrm>
          <a:prstGeom prst="rect">
            <a:avLst/>
          </a:prstGeom>
          <a:noFill/>
        </p:spPr>
        <p:txBody>
          <a:bodyPr wrap="square" rtlCol="0">
            <a:spAutoFit/>
          </a:bodyPr>
          <a:lstStyle/>
          <a:p>
            <a:r>
              <a:rPr lang="en-US" sz="3200"/>
              <a:t>Develops individuals</a:t>
            </a:r>
            <a:endParaRPr lang="en-US" sz="3200">
              <a:latin typeface="Helvetica"/>
              <a:cs typeface="Helvetica"/>
            </a:endParaRPr>
          </a:p>
        </p:txBody>
      </p:sp>
    </p:spTree>
    <p:extLst>
      <p:ext uri="{BB962C8B-B14F-4D97-AF65-F5344CB8AC3E}">
        <p14:creationId xmlns:p14="http://schemas.microsoft.com/office/powerpoint/2010/main" val="1536411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138564" y="355791"/>
            <a:ext cx="6404443" cy="2242236"/>
          </a:xfrm>
          <a:solidFill>
            <a:schemeClr val="bg1"/>
          </a:solidFill>
        </p:spPr>
        <p:txBody>
          <a:bodyPr vert="horz" lIns="91440" tIns="45720" rIns="91440" bIns="45720" rtlCol="0" anchor="b">
            <a:normAutofit fontScale="90000"/>
          </a:bodyPr>
          <a:lstStyle/>
          <a:p>
            <a:r>
              <a:rPr lang="en-US" sz="6000">
                <a:solidFill>
                  <a:schemeClr val="tx1">
                    <a:lumMod val="85000"/>
                    <a:lumOff val="15000"/>
                  </a:schemeClr>
                </a:solidFill>
              </a:rPr>
              <a:t>Why do you think tactics escalate gradually?</a:t>
            </a:r>
            <a:r>
              <a:rPr lang="en-US" sz="8000">
                <a:solidFill>
                  <a:schemeClr val="tx1">
                    <a:lumMod val="85000"/>
                    <a:lumOff val="15000"/>
                  </a:schemeClr>
                </a:solidFill>
              </a:rPr>
              <a:t> </a:t>
            </a:r>
          </a:p>
        </p:txBody>
      </p:sp>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050726" y="2455664"/>
            <a:ext cx="9786938"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914" y="3384352"/>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12239" y="4082896"/>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3523" y="812602"/>
            <a:ext cx="1884164" cy="1884164"/>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600">
                <a:solidFill>
                  <a:srgbClr val="343434"/>
                </a:solidFill>
                <a:ea typeface="ＭＳ Ｐゴシック" charset="0"/>
                <a:cs typeface="Gill Sans" charset="0"/>
              </a:rPr>
              <a:t>GOAL</a:t>
            </a:r>
          </a:p>
        </p:txBody>
      </p:sp>
      <p:sp>
        <p:nvSpPr>
          <p:cNvPr id="6" name="Rectangle 3"/>
          <p:cNvSpPr>
            <a:spLocks/>
          </p:cNvSpPr>
          <p:nvPr/>
        </p:nvSpPr>
        <p:spPr bwMode="auto">
          <a:xfrm>
            <a:off x="2077640" y="4875593"/>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Tree>
    <p:extLst>
      <p:ext uri="{BB962C8B-B14F-4D97-AF65-F5344CB8AC3E}">
        <p14:creationId xmlns:p14="http://schemas.microsoft.com/office/powerpoint/2010/main" val="3346746707"/>
      </p:ext>
    </p:extLst>
  </p:cSld>
  <p:clrMapOvr>
    <a:masterClrMapping/>
  </p:clrMapOvr>
  <p:transition spd="med">
    <p:dissolv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320356" y="2631510"/>
            <a:ext cx="9517308" cy="603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914" y="3384352"/>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12239" y="4082896"/>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3523" y="812602"/>
            <a:ext cx="1884164" cy="1884164"/>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600">
                <a:solidFill>
                  <a:srgbClr val="343434"/>
                </a:solidFill>
                <a:ea typeface="ＭＳ Ｐゴシック" charset="0"/>
                <a:cs typeface="Gill Sans" charset="0"/>
              </a:rPr>
              <a:t>GOAL</a:t>
            </a:r>
          </a:p>
        </p:txBody>
      </p:sp>
      <p:sp>
        <p:nvSpPr>
          <p:cNvPr id="6" name="Rectangle 3"/>
          <p:cNvSpPr>
            <a:spLocks/>
          </p:cNvSpPr>
          <p:nvPr/>
        </p:nvSpPr>
        <p:spPr bwMode="auto">
          <a:xfrm>
            <a:off x="2077640" y="4875593"/>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1096" y="-629"/>
            <a:ext cx="5703606" cy="2535313"/>
          </a:xfrm>
          <a:solidFill>
            <a:schemeClr val="bg1"/>
          </a:solidFill>
        </p:spPr>
        <p:txBody>
          <a:bodyPr vert="horz" lIns="91440" tIns="45720" rIns="91440" bIns="45720" rtlCol="0" anchor="b">
            <a:normAutofit/>
          </a:bodyPr>
          <a:lstStyle/>
          <a:p>
            <a:pPr>
              <a:lnSpc>
                <a:spcPct val="100000"/>
              </a:lnSpc>
              <a:spcBef>
                <a:spcPts val="0"/>
              </a:spcBef>
            </a:pPr>
            <a:r>
              <a:rPr lang="en-US" sz="3200">
                <a:solidFill>
                  <a:schemeClr val="tx1">
                    <a:lumMod val="85000"/>
                    <a:lumOff val="15000"/>
                  </a:schemeClr>
                </a:solidFill>
              </a:rPr>
              <a:t>Each escalation is more public, more visible, and has more risk.  WE transform members to activists, activists to leaders by asking them to take bigger risks. </a:t>
            </a:r>
            <a:endParaRPr lang="en-US"/>
          </a:p>
        </p:txBody>
      </p:sp>
    </p:spTree>
    <p:extLst>
      <p:ext uri="{BB962C8B-B14F-4D97-AF65-F5344CB8AC3E}">
        <p14:creationId xmlns:p14="http://schemas.microsoft.com/office/powerpoint/2010/main" val="22642979"/>
      </p:ext>
    </p:extLst>
  </p:cSld>
  <p:clrMapOvr>
    <a:masterClrMapping/>
  </p:clrMapOvr>
  <p:transition spd="med">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35503" y="737888"/>
            <a:ext cx="9815451" cy="6387017"/>
          </a:xfrm>
          <a:prstGeom prst="rect">
            <a:avLst/>
          </a:prstGeom>
        </p:spPr>
      </p:pic>
      <p:sp>
        <p:nvSpPr>
          <p:cNvPr id="3" name="Title 1"/>
          <p:cNvSpPr txBox="1">
            <a:spLocks/>
          </p:cNvSpPr>
          <p:nvPr/>
        </p:nvSpPr>
        <p:spPr>
          <a:xfrm>
            <a:off x="550718" y="85969"/>
            <a:ext cx="11409218" cy="785690"/>
          </a:xfrm>
          <a:prstGeom prst="rect">
            <a:avLst/>
          </a:prstGeom>
          <a:solidFill>
            <a:schemeClr val="bg1"/>
          </a:solidFill>
        </p:spPr>
        <p:txBody>
          <a:bodyPr>
            <a:noAutofit/>
          </a:bodyPr>
          <a:lstStyle>
            <a:lvl1pPr algn="ctr" rtl="0" fontAlgn="base">
              <a:spcBef>
                <a:spcPct val="0"/>
              </a:spcBef>
              <a:spcAft>
                <a:spcPct val="0"/>
              </a:spcAft>
              <a:defRPr sz="8400">
                <a:solidFill>
                  <a:schemeClr val="tx1"/>
                </a:solidFill>
                <a:latin typeface="+mj-lt"/>
                <a:ea typeface="+mj-ea"/>
                <a:cs typeface="+mj-cs"/>
                <a:sym typeface="Gill Sans" charset="0"/>
              </a:defRPr>
            </a:lvl1pPr>
            <a:lvl2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a:lstStyle>
          <a:p>
            <a:r>
              <a:rPr lang="en-US" sz="3600" b="1" kern="0"/>
              <a:t>ORGANIZE TACTICS INTO…  A CAMPAIGN Timeline </a:t>
            </a:r>
          </a:p>
        </p:txBody>
      </p:sp>
      <p:sp>
        <p:nvSpPr>
          <p:cNvPr id="4" name="Rectangle 3">
            <a:extLst>
              <a:ext uri="{FF2B5EF4-FFF2-40B4-BE49-F238E27FC236}">
                <a16:creationId xmlns:a16="http://schemas.microsoft.com/office/drawing/2014/main" id="{D352982C-B956-4A2C-9AEB-BB93D7B20EE6}"/>
              </a:ext>
            </a:extLst>
          </p:cNvPr>
          <p:cNvSpPr/>
          <p:nvPr/>
        </p:nvSpPr>
        <p:spPr>
          <a:xfrm>
            <a:off x="8596923" y="2149231"/>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Tree>
    <p:extLst>
      <p:ext uri="{BB962C8B-B14F-4D97-AF65-F5344CB8AC3E}">
        <p14:creationId xmlns:p14="http://schemas.microsoft.com/office/powerpoint/2010/main" val="1288772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75095" y="2137150"/>
            <a:ext cx="4177177" cy="322334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527023" y="1896457"/>
            <a:ext cx="7667489" cy="4239466"/>
          </a:xfrm>
        </p:spPr>
        <p:txBody>
          <a:bodyPr>
            <a:normAutofit/>
          </a:bodyPr>
          <a:lstStyle/>
          <a:p>
            <a:r>
              <a:rPr lang="en-US" sz="4000"/>
              <a:t>Strategy without tactics is simply a collection of good ideas and big dreams.</a:t>
            </a:r>
          </a:p>
          <a:p>
            <a:endParaRPr lang="en-US" sz="4000"/>
          </a:p>
          <a:p>
            <a:r>
              <a:rPr lang="en-US" sz="4000"/>
              <a:t>Tactics without strategy are a random collection of activities and wasted resources. </a:t>
            </a:r>
          </a:p>
          <a:p>
            <a:pPr lvl="0"/>
            <a:endParaRPr lang="en-US" sz="3600"/>
          </a:p>
        </p:txBody>
      </p:sp>
    </p:spTree>
    <p:extLst>
      <p:ext uri="{BB962C8B-B14F-4D97-AF65-F5344CB8AC3E}">
        <p14:creationId xmlns:p14="http://schemas.microsoft.com/office/powerpoint/2010/main" val="25171493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10805-BB4D-47D2-B331-8430CA374FB1}"/>
              </a:ext>
            </a:extLst>
          </p:cNvPr>
          <p:cNvSpPr>
            <a:spLocks noGrp="1"/>
          </p:cNvSpPr>
          <p:nvPr>
            <p:ph type="title"/>
          </p:nvPr>
        </p:nvSpPr>
        <p:spPr>
          <a:xfrm>
            <a:off x="1036320" y="-20968"/>
            <a:ext cx="10058400" cy="1450757"/>
          </a:xfrm>
        </p:spPr>
        <p:txBody>
          <a:bodyPr/>
          <a:lstStyle/>
          <a:p>
            <a:r>
              <a:rPr lang="en-US"/>
              <a:t>Remember the Framework </a:t>
            </a:r>
            <a:br>
              <a:rPr lang="en-US"/>
            </a:br>
            <a:r>
              <a:rPr lang="en-US"/>
              <a:t>You are here ….</a:t>
            </a:r>
          </a:p>
        </p:txBody>
      </p:sp>
      <p:sp>
        <p:nvSpPr>
          <p:cNvPr id="3" name="Content Placeholder 2">
            <a:extLst>
              <a:ext uri="{FF2B5EF4-FFF2-40B4-BE49-F238E27FC236}">
                <a16:creationId xmlns:a16="http://schemas.microsoft.com/office/drawing/2014/main" id="{039A6F89-1E47-46E6-B3CA-90FBFEB1CAE3}"/>
              </a:ext>
            </a:extLst>
          </p:cNvPr>
          <p:cNvSpPr>
            <a:spLocks noGrp="1"/>
          </p:cNvSpPr>
          <p:nvPr>
            <p:ph idx="1"/>
          </p:nvPr>
        </p:nvSpPr>
        <p:spPr>
          <a:xfrm>
            <a:off x="373101" y="1433392"/>
            <a:ext cx="8153653" cy="4662043"/>
          </a:xfrm>
        </p:spPr>
        <p:txBody>
          <a:bodyPr>
            <a:normAutofit fontScale="92500"/>
          </a:bodyPr>
          <a:lstStyle/>
          <a:p>
            <a:r>
              <a:rPr lang="en-US" sz="4000"/>
              <a:t>Who are my people?</a:t>
            </a:r>
          </a:p>
          <a:p>
            <a:r>
              <a:rPr lang="en-US" sz="4000"/>
              <a:t>What are their issues?</a:t>
            </a:r>
          </a:p>
          <a:p>
            <a:r>
              <a:rPr lang="en-US" sz="4000"/>
              <a:t>What is the change they want?</a:t>
            </a:r>
          </a:p>
          <a:p>
            <a:r>
              <a:rPr lang="en-US" sz="4000"/>
              <a:t>Who has the power to grant that?</a:t>
            </a:r>
          </a:p>
          <a:p>
            <a:r>
              <a:rPr lang="en-US" sz="4800" b="1"/>
              <a:t>What are the resources they have to achieve their goal? </a:t>
            </a:r>
          </a:p>
          <a:p>
            <a:r>
              <a:rPr lang="en-US" sz="4000"/>
              <a:t>How will they measure their progress? </a:t>
            </a:r>
          </a:p>
        </p:txBody>
      </p:sp>
      <p:pic>
        <p:nvPicPr>
          <p:cNvPr id="4098" name="Picture 2" descr="Image result for arrow">
            <a:extLst>
              <a:ext uri="{FF2B5EF4-FFF2-40B4-BE49-F238E27FC236}">
                <a16:creationId xmlns:a16="http://schemas.microsoft.com/office/drawing/2014/main" id="{C6359916-C9FA-468A-8D76-F98384AB9D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038"/>
          <a:stretch/>
        </p:blipFill>
        <p:spPr bwMode="auto">
          <a:xfrm>
            <a:off x="8838180" y="3614075"/>
            <a:ext cx="3358200" cy="1377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14022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006465-7D6A-48C2-A8BF-40EBAE08F7C5}"/>
              </a:ext>
            </a:extLst>
          </p:cNvPr>
          <p:cNvSpPr>
            <a:spLocks noGrp="1"/>
          </p:cNvSpPr>
          <p:nvPr>
            <p:ph idx="1"/>
          </p:nvPr>
        </p:nvSpPr>
        <p:spPr>
          <a:xfrm>
            <a:off x="1062111" y="2121451"/>
            <a:ext cx="10058400" cy="2458105"/>
          </a:xfrm>
        </p:spPr>
        <p:txBody>
          <a:bodyPr vert="horz" lIns="0" tIns="45720" rIns="0" bIns="45720" rtlCol="0" anchor="t">
            <a:normAutofit/>
          </a:bodyPr>
          <a:lstStyle/>
          <a:p>
            <a:pPr algn="ctr">
              <a:lnSpc>
                <a:spcPct val="100000"/>
              </a:lnSpc>
            </a:pPr>
            <a:r>
              <a:rPr lang="en-US" sz="6600"/>
              <a:t>What is your people’s most precious resource ?</a:t>
            </a:r>
            <a:endParaRPr lang="en-US"/>
          </a:p>
        </p:txBody>
      </p:sp>
    </p:spTree>
    <p:extLst>
      <p:ext uri="{BB962C8B-B14F-4D97-AF65-F5344CB8AC3E}">
        <p14:creationId xmlns:p14="http://schemas.microsoft.com/office/powerpoint/2010/main" val="32263203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79765" y="649304"/>
            <a:ext cx="7593013" cy="1631216"/>
          </a:xfrm>
          <a:prstGeom prst="rect">
            <a:avLst/>
          </a:prstGeom>
          <a:solidFill>
            <a:schemeClr val="bg1"/>
          </a:solid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5000" b="1" i="0" u="none" strike="noStrike" kern="1200" cap="none" spc="0" normalizeH="0" baseline="0" noProof="0">
                <a:ln>
                  <a:noFill/>
                </a:ln>
                <a:solidFill>
                  <a:srgbClr val="5B9BD5">
                    <a:lumMod val="50000"/>
                  </a:srgbClr>
                </a:solidFill>
                <a:effectLst/>
                <a:uLnTx/>
                <a:uFillTx/>
                <a:latin typeface="Candara" panose="020E0502030303020204" pitchFamily="34" charset="0"/>
                <a:ea typeface="MS PGothic" panose="020B0600070205080204" pitchFamily="34" charset="-128"/>
                <a:cs typeface="Century Gothic" panose="020B0502020202020204" pitchFamily="34" charset="0"/>
              </a:rPr>
              <a:t>Resources that shrink as you use them.  </a:t>
            </a:r>
          </a:p>
        </p:txBody>
      </p:sp>
      <p:pic>
        <p:nvPicPr>
          <p:cNvPr id="17" name="Picture 16" descr="Blow-Molded-Plastic-Folding-Chair.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092770" y="219277"/>
            <a:ext cx="3523065" cy="29084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p:cNvSpPr txBox="1">
            <a:spLocks noChangeArrowheads="1"/>
          </p:cNvSpPr>
          <p:nvPr/>
        </p:nvSpPr>
        <p:spPr bwMode="auto">
          <a:xfrm>
            <a:off x="8823524" y="283224"/>
            <a:ext cx="2368550" cy="523875"/>
          </a:xfrm>
          <a:prstGeom prst="rect">
            <a:avLst/>
          </a:prstGeom>
          <a:solidFill>
            <a:schemeClr val="bg2"/>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Tangibles</a:t>
            </a:r>
          </a:p>
        </p:txBody>
      </p:sp>
      <p:pic>
        <p:nvPicPr>
          <p:cNvPr id="25" name="Picture 24" descr="MakingTim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4256" y="2764474"/>
            <a:ext cx="5500212" cy="3329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a:blip r:embed="rId5"/>
          <a:stretch>
            <a:fillRect/>
          </a:stretch>
        </p:blipFill>
        <p:spPr>
          <a:xfrm>
            <a:off x="7916268" y="3690937"/>
            <a:ext cx="3875413" cy="24450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2311343" y="3429000"/>
            <a:ext cx="2586037" cy="523875"/>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Time/Energy</a:t>
            </a:r>
          </a:p>
        </p:txBody>
      </p:sp>
      <p:sp>
        <p:nvSpPr>
          <p:cNvPr id="16" name="TextBox 15"/>
          <p:cNvSpPr txBox="1">
            <a:spLocks noChangeArrowheads="1"/>
          </p:cNvSpPr>
          <p:nvPr/>
        </p:nvSpPr>
        <p:spPr bwMode="auto">
          <a:xfrm>
            <a:off x="7916268" y="3690937"/>
            <a:ext cx="1814513" cy="52387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t>Money</a:t>
            </a:r>
          </a:p>
        </p:txBody>
      </p:sp>
    </p:spTree>
    <p:extLst>
      <p:ext uri="{BB962C8B-B14F-4D97-AF65-F5344CB8AC3E}">
        <p14:creationId xmlns:p14="http://schemas.microsoft.com/office/powerpoint/2010/main" val="21736707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669" y="247181"/>
            <a:ext cx="11115261" cy="681355"/>
          </a:xfrm>
        </p:spPr>
        <p:txBody>
          <a:bodyPr>
            <a:normAutofit fontScale="90000"/>
          </a:bodyPr>
          <a:lstStyle/>
          <a:p>
            <a:r>
              <a:rPr lang="en-US"/>
              <a:t>Resources that Grow as You Use Them</a:t>
            </a:r>
          </a:p>
        </p:txBody>
      </p:sp>
      <p:pic>
        <p:nvPicPr>
          <p:cNvPr id="1026" name="Picture 2" descr="http://www.familyfriendpoems.com/images/hero/life-hop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851" y="1170280"/>
            <a:ext cx="5232149" cy="523214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926666" y="1349481"/>
            <a:ext cx="6265333" cy="5863144"/>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uLnTx/>
                <a:uFillTx/>
                <a:latin typeface="Calibri"/>
                <a:ea typeface="+mn-ea"/>
                <a:cs typeface="+mn-cs"/>
              </a:rPr>
              <a:t>Relationships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0" b="1" i="0" u="none" strike="noStrike" kern="1200" cap="none" spc="0" normalizeH="0" baseline="0" noProof="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uLnTx/>
                <a:uFillTx/>
                <a:latin typeface="Calibri"/>
                <a:ea typeface="+mn-ea"/>
                <a:cs typeface="+mn-cs"/>
              </a:rPr>
              <a:t>Skills</a:t>
            </a:r>
          </a:p>
          <a:p>
            <a:pPr lvl="0" algn="ctr" defTabSz="914400">
              <a:defRPr/>
            </a:pPr>
            <a:r>
              <a:rPr lang="en-US" sz="7500" b="1">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rPr>
              <a:t>Hope</a:t>
            </a:r>
          </a:p>
          <a:p>
            <a:pPr lvl="0" algn="ctr" defTabSz="914400">
              <a:defRPr/>
            </a:pPr>
            <a:r>
              <a:rPr lang="en-US" sz="7500" b="1">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rPr>
              <a:t>Trust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500" b="1" i="0" u="none" strike="noStrike" kern="1200" cap="none" spc="0" normalizeH="0" baseline="0" noProof="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uLnTx/>
              <a:uFillTx/>
              <a:latin typeface="Calibri"/>
              <a:ea typeface="+mn-ea"/>
              <a:cs typeface="+mn-cs"/>
            </a:endParaRPr>
          </a:p>
        </p:txBody>
      </p:sp>
    </p:spTree>
    <p:extLst>
      <p:ext uri="{BB962C8B-B14F-4D97-AF65-F5344CB8AC3E}">
        <p14:creationId xmlns:p14="http://schemas.microsoft.com/office/powerpoint/2010/main" val="3743603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756" y="2031642"/>
            <a:ext cx="4528869" cy="348124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925606" y="2025411"/>
            <a:ext cx="7069613" cy="4391865"/>
          </a:xfrm>
        </p:spPr>
        <p:txBody>
          <a:bodyPr>
            <a:normAutofit/>
          </a:bodyPr>
          <a:lstStyle/>
          <a:p>
            <a:pPr lvl="0"/>
            <a:r>
              <a:rPr lang="en-US" sz="3600"/>
              <a:t>The bigger the win you want, the more resource you need.</a:t>
            </a:r>
          </a:p>
          <a:p>
            <a:pPr lvl="0"/>
            <a:endParaRPr lang="en-US" sz="3600"/>
          </a:p>
          <a:p>
            <a:pPr lvl="0"/>
            <a:r>
              <a:rPr lang="en-US" sz="3600"/>
              <a:t>Good tactics actually result in more resources – relationships, skills, hope and trust.  </a:t>
            </a:r>
          </a:p>
        </p:txBody>
      </p:sp>
    </p:spTree>
    <p:extLst>
      <p:ext uri="{BB962C8B-B14F-4D97-AF65-F5344CB8AC3E}">
        <p14:creationId xmlns:p14="http://schemas.microsoft.com/office/powerpoint/2010/main" val="569157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633999" y="4960537"/>
            <a:ext cx="10909073" cy="1057655"/>
          </a:xfrm>
        </p:spPr>
        <p:txBody>
          <a:bodyPr vert="horz" lIns="91440" tIns="45720" rIns="91440" bIns="45720" rtlCol="0" anchor="b">
            <a:normAutofit/>
          </a:bodyPr>
          <a:lstStyle/>
          <a:p>
            <a:pPr algn="ctr"/>
            <a:r>
              <a:rPr lang="en-US" sz="5400">
                <a:solidFill>
                  <a:schemeClr val="tx1">
                    <a:lumMod val="85000"/>
                    <a:lumOff val="15000"/>
                  </a:schemeClr>
                </a:solidFill>
              </a:rPr>
              <a:t>Team Work Time – p. 96, 102-103</a:t>
            </a:r>
            <a:endParaRPr lang="en-US" sz="5400">
              <a:solidFill>
                <a:schemeClr val="tx1">
                  <a:lumMod val="85000"/>
                  <a:lumOff val="15000"/>
                </a:schemeClr>
              </a:solidFill>
              <a:cs typeface="Calibri Light"/>
            </a:endParaRP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411" t="3986" r="20857"/>
          <a:stretch/>
        </p:blipFill>
        <p:spPr>
          <a:xfrm rot="5400000">
            <a:off x="432393" y="1104365"/>
            <a:ext cx="4117948" cy="3189377"/>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t="11804" r="6935" b="9943"/>
          <a:stretch/>
        </p:blipFill>
        <p:spPr>
          <a:xfrm>
            <a:off x="4714226" y="1320479"/>
            <a:ext cx="6827393" cy="2784271"/>
          </a:xfrm>
          <a:prstGeom prst="rect">
            <a:avLst/>
          </a:prstGeom>
        </p:spPr>
      </p:pic>
    </p:spTree>
    <p:extLst>
      <p:ext uri="{BB962C8B-B14F-4D97-AF65-F5344CB8AC3E}">
        <p14:creationId xmlns:p14="http://schemas.microsoft.com/office/powerpoint/2010/main" val="23398767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72833-8DD4-4371-80C9-E9AEB1D21F43}"/>
              </a:ext>
            </a:extLst>
          </p:cNvPr>
          <p:cNvSpPr>
            <a:spLocks noGrp="1"/>
          </p:cNvSpPr>
          <p:nvPr>
            <p:ph type="title"/>
          </p:nvPr>
        </p:nvSpPr>
        <p:spPr>
          <a:xfrm>
            <a:off x="1027044" y="418224"/>
            <a:ext cx="10891360" cy="791123"/>
          </a:xfrm>
        </p:spPr>
        <p:txBody>
          <a:bodyPr/>
          <a:lstStyle/>
          <a:p>
            <a:r>
              <a:rPr lang="en-US"/>
              <a:t>Resources and Tactics Pg. 100, and104-105</a:t>
            </a:r>
          </a:p>
        </p:txBody>
      </p:sp>
      <p:sp>
        <p:nvSpPr>
          <p:cNvPr id="3" name="Content Placeholder 2">
            <a:extLst>
              <a:ext uri="{FF2B5EF4-FFF2-40B4-BE49-F238E27FC236}">
                <a16:creationId xmlns:a16="http://schemas.microsoft.com/office/drawing/2014/main" id="{6150093D-9363-48A1-BAE1-6CE4DB765FFF}"/>
              </a:ext>
            </a:extLst>
          </p:cNvPr>
          <p:cNvSpPr>
            <a:spLocks noGrp="1"/>
          </p:cNvSpPr>
          <p:nvPr>
            <p:ph idx="1"/>
          </p:nvPr>
        </p:nvSpPr>
        <p:spPr/>
        <p:txBody>
          <a:bodyPr/>
          <a:lstStyle/>
          <a:p>
            <a:endParaRPr lang="en-US"/>
          </a:p>
        </p:txBody>
      </p:sp>
      <p:pic>
        <p:nvPicPr>
          <p:cNvPr id="2050" name="Picture 2" descr="Image result for Thermometer">
            <a:extLst>
              <a:ext uri="{FF2B5EF4-FFF2-40B4-BE49-F238E27FC236}">
                <a16:creationId xmlns:a16="http://schemas.microsoft.com/office/drawing/2014/main" id="{0EB45564-0B12-49C5-8C52-BAE0688BCA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667" b="18000"/>
          <a:stretch/>
        </p:blipFill>
        <p:spPr bwMode="auto">
          <a:xfrm>
            <a:off x="0" y="1429789"/>
            <a:ext cx="5048513" cy="399842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B184F3F-84F5-4C11-B339-C1DDE7AE0EF9}"/>
              </a:ext>
            </a:extLst>
          </p:cNvPr>
          <p:cNvPicPr>
            <a:picLocks noChangeAspect="1"/>
          </p:cNvPicPr>
          <p:nvPr/>
        </p:nvPicPr>
        <p:blipFill>
          <a:blip r:embed="rId4"/>
          <a:stretch>
            <a:fillRect/>
          </a:stretch>
        </p:blipFill>
        <p:spPr>
          <a:xfrm>
            <a:off x="4272477" y="1209347"/>
            <a:ext cx="6822243" cy="4439305"/>
          </a:xfrm>
          <a:prstGeom prst="rect">
            <a:avLst/>
          </a:prstGeom>
        </p:spPr>
      </p:pic>
    </p:spTree>
    <p:extLst>
      <p:ext uri="{BB962C8B-B14F-4D97-AF65-F5344CB8AC3E}">
        <p14:creationId xmlns:p14="http://schemas.microsoft.com/office/powerpoint/2010/main" val="35264769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C9456-7D97-4EE3-8FF2-229C92F7A301}"/>
              </a:ext>
            </a:extLst>
          </p:cNvPr>
          <p:cNvSpPr>
            <a:spLocks noGrp="1"/>
          </p:cNvSpPr>
          <p:nvPr>
            <p:ph type="title"/>
          </p:nvPr>
        </p:nvSpPr>
        <p:spPr>
          <a:xfrm>
            <a:off x="1275015" y="1793911"/>
            <a:ext cx="10058400" cy="1450757"/>
          </a:xfrm>
        </p:spPr>
        <p:txBody>
          <a:bodyPr/>
          <a:lstStyle/>
          <a:p>
            <a:r>
              <a:rPr lang="en-US" dirty="0" smtClean="0">
                <a:cs typeface="Calibri Light"/>
              </a:rPr>
              <a:t>Facilitator Name</a:t>
            </a:r>
            <a:endParaRPr lang="en-US" dirty="0"/>
          </a:p>
        </p:txBody>
      </p:sp>
    </p:spTree>
    <p:extLst>
      <p:ext uri="{BB962C8B-B14F-4D97-AF65-F5344CB8AC3E}">
        <p14:creationId xmlns:p14="http://schemas.microsoft.com/office/powerpoint/2010/main" val="19778348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633999" y="4550229"/>
            <a:ext cx="10909073" cy="1057655"/>
          </a:xfrm>
        </p:spPr>
        <p:txBody>
          <a:bodyPr vert="horz" lIns="91440" tIns="45720" rIns="91440" bIns="45720" rtlCol="0" anchor="b">
            <a:normAutofit/>
          </a:bodyPr>
          <a:lstStyle/>
          <a:p>
            <a:pPr algn="ctr"/>
            <a:r>
              <a:rPr lang="en-US">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411" t="3986" r="20857"/>
          <a:stretch/>
        </p:blipFill>
        <p:spPr>
          <a:xfrm rot="5400000">
            <a:off x="502731" y="1127811"/>
            <a:ext cx="4117948" cy="3189377"/>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t="11804" r="6935" b="9943"/>
          <a:stretch/>
        </p:blipFill>
        <p:spPr>
          <a:xfrm>
            <a:off x="4538380" y="1414264"/>
            <a:ext cx="6827393" cy="2784271"/>
          </a:xfrm>
          <a:prstGeom prst="rect">
            <a:avLst/>
          </a:prstGeom>
        </p:spPr>
      </p:pic>
    </p:spTree>
    <p:extLst>
      <p:ext uri="{BB962C8B-B14F-4D97-AF65-F5344CB8AC3E}">
        <p14:creationId xmlns:p14="http://schemas.microsoft.com/office/powerpoint/2010/main" val="2933964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BD30F8-D9F4-4569-9894-40AFF6DD5B69}"/>
</file>

<file path=customXml/itemProps2.xml><?xml version="1.0" encoding="utf-8"?>
<ds:datastoreItem xmlns:ds="http://schemas.openxmlformats.org/officeDocument/2006/customXml" ds:itemID="{BD58DE43-1876-46F9-9AAB-E7BC545D02C3}"/>
</file>

<file path=docProps/app.xml><?xml version="1.0" encoding="utf-8"?>
<Properties xmlns="http://schemas.openxmlformats.org/officeDocument/2006/extended-properties" xmlns:vt="http://schemas.openxmlformats.org/officeDocument/2006/docPropsVTypes">
  <TotalTime>28</TotalTime>
  <Words>1428</Words>
  <Application>Microsoft Office PowerPoint</Application>
  <PresentationFormat>Widescreen</PresentationFormat>
  <Paragraphs>243</Paragraphs>
  <Slides>39</Slides>
  <Notes>32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39</vt:i4>
      </vt:variant>
    </vt:vector>
  </HeadingPairs>
  <TitlesOfParts>
    <vt:vector size="52" baseType="lpstr">
      <vt:lpstr>ＭＳ Ｐゴシック</vt:lpstr>
      <vt:lpstr>ＭＳ Ｐゴシック</vt:lpstr>
      <vt:lpstr>Arial</vt:lpstr>
      <vt:lpstr>Calibri</vt:lpstr>
      <vt:lpstr>Calibri Light</vt:lpstr>
      <vt:lpstr>Candara</vt:lpstr>
      <vt:lpstr>Century Gothic</vt:lpstr>
      <vt:lpstr>Gill Sans</vt:lpstr>
      <vt:lpstr>Helvetica</vt:lpstr>
      <vt:lpstr>Helvetica Light</vt:lpstr>
      <vt:lpstr>Trebuchet MS</vt:lpstr>
      <vt:lpstr>Wingdings</vt:lpstr>
      <vt:lpstr>Office Theme</vt:lpstr>
      <vt:lpstr>Why a campaign?  </vt:lpstr>
      <vt:lpstr>Staff Led Grievance, Policy, or Legal Approach Only</vt:lpstr>
      <vt:lpstr>An Organizing Approach</vt:lpstr>
      <vt:lpstr>Campaigns</vt:lpstr>
      <vt:lpstr>Key Points</vt:lpstr>
      <vt:lpstr>Facilitator Name</vt:lpstr>
      <vt:lpstr>Problem vs. Issue</vt:lpstr>
      <vt:lpstr>PROBLEM VS. ISSUE</vt:lpstr>
      <vt:lpstr>Identify the Problem(s)</vt:lpstr>
      <vt:lpstr>Example – Problem to Issue to Win</vt:lpstr>
      <vt:lpstr>Assessing an Issue</vt:lpstr>
      <vt:lpstr>Choosing Your Issue</vt:lpstr>
      <vt:lpstr>Key Point</vt:lpstr>
      <vt:lpstr>BREAK</vt:lpstr>
      <vt:lpstr>When making a demand …</vt:lpstr>
      <vt:lpstr>Key Point</vt:lpstr>
      <vt:lpstr>PowerPoint Presentation</vt:lpstr>
      <vt:lpstr>Targets:</vt:lpstr>
      <vt:lpstr>Campaigns</vt:lpstr>
      <vt:lpstr>Structure of a Campaign</vt:lpstr>
      <vt:lpstr>Key Point</vt:lpstr>
      <vt:lpstr>Work Time</vt:lpstr>
      <vt:lpstr>Key Point</vt:lpstr>
      <vt:lpstr>Facilitator Name</vt:lpstr>
      <vt:lpstr>Demand Tactics</vt:lpstr>
      <vt:lpstr>PowerPoint Presentation</vt:lpstr>
      <vt:lpstr>Why do you think tactics escalate gradually? </vt:lpstr>
      <vt:lpstr>Each escalation is more public, more visible, and has more risk.  WE transform members to activists, activists to leaders by asking them to take bigger risks. </vt:lpstr>
      <vt:lpstr>PowerPoint Presentation</vt:lpstr>
      <vt:lpstr>Key Points</vt:lpstr>
      <vt:lpstr>Remember the Framework  You are here ….</vt:lpstr>
      <vt:lpstr>PowerPoint Presentation</vt:lpstr>
      <vt:lpstr>PowerPoint Presentation</vt:lpstr>
      <vt:lpstr>Resources that Grow as You Use Them</vt:lpstr>
      <vt:lpstr>Key Points</vt:lpstr>
      <vt:lpstr>Team Work Time – p. 96, 102-103</vt:lpstr>
      <vt:lpstr>Resources and Tactics Pg. 100, and104-105</vt:lpstr>
      <vt:lpstr>Facilitator Name</vt:lpstr>
      <vt:lpstr>Team 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a campaign?</dc:title>
  <dc:creator>Holmes, Ellen [NEA]</dc:creator>
  <cp:lastModifiedBy>Holmes, Ellen [NEA]</cp:lastModifiedBy>
  <cp:revision>5</cp:revision>
  <dcterms:created xsi:type="dcterms:W3CDTF">2022-08-10T15:44:27Z</dcterms:created>
  <dcterms:modified xsi:type="dcterms:W3CDTF">2022-08-10T16:17:04Z</dcterms:modified>
</cp:coreProperties>
</file>