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wmv" ContentType="video/x-ms-wmv"/>
  <Default Extension="xml" ContentType="application/xml"/>
  <Override PartName="/ppt/slides/slide141.xml" ContentType="application/vnd.openxmlformats-officedocument.presentationml.slide+xml"/>
  <Override PartName="/ppt/presentation.xml" ContentType="application/vnd.openxmlformats-officedocument.presentationml.presentation.main+xml"/>
  <Override PartName="/ppt/slides/slide2.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17.xml" ContentType="application/vnd.openxmlformats-officedocument.presentationml.slide+xml"/>
  <Override PartName="/ppt/slides/slide116.xml" ContentType="application/vnd.openxmlformats-officedocument.presentationml.slide+xml"/>
  <Override PartName="/ppt/slides/slide115.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40.xml" ContentType="application/vnd.openxmlformats-officedocument.presentationml.slide+xml"/>
  <Override PartName="/ppt/slides/slide139.xml" ContentType="application/vnd.openxmlformats-officedocument.presentationml.slide+xml"/>
  <Override PartName="/ppt/slides/slide134.xml" ContentType="application/vnd.openxmlformats-officedocument.presentationml.slide+xml"/>
  <Override PartName="/ppt/slides/slide133.xml" ContentType="application/vnd.openxmlformats-officedocument.presentationml.slide+xml"/>
  <Override PartName="/ppt/slides/slide132.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xml" ContentType="application/vnd.openxmlformats-officedocument.presentationml.slide+xml"/>
  <Override PartName="/ppt/slides/slide108.xml" ContentType="application/vnd.openxmlformats-officedocument.presentationml.slide+xml"/>
  <Override PartName="/ppt/slides/slide106.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107.xml" ContentType="application/vnd.openxmlformats-officedocument.presentationml.slide+xml"/>
  <Override PartName="/ppt/slides/slide89.xml" ContentType="application/vnd.openxmlformats-officedocument.presentationml.slide+xml"/>
  <Override PartName="/ppt/slides/slide91.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90.xml" ContentType="application/vnd.openxmlformats-officedocument.presentationml.slide+xml"/>
  <Override PartName="/ppt/slides/slide99.xml" ContentType="application/vnd.openxmlformats-officedocument.presentationml.slide+xml"/>
  <Override PartName="/ppt/slides/slide97.xml" ContentType="application/vnd.openxmlformats-officedocument.presentationml.slide+xml"/>
  <Override PartName="/ppt/slides/slide92.xml" ContentType="application/vnd.openxmlformats-officedocument.presentationml.slide+xml"/>
  <Override PartName="/ppt/slides/slide98.xml" ContentType="application/vnd.openxmlformats-officedocument.presentationml.slide+xml"/>
  <Override PartName="/ppt/slides/slide93.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4.xml" ContentType="application/vnd.openxmlformats-officedocument.presentationml.slide+xml"/>
  <Override PartName="/ppt/slideMasters/slideMaster2.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slideMasters/slideMaster1.xml" ContentType="application/vnd.openxmlformats-officedocument.presentationml.slideMaster+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58.xml" ContentType="application/vnd.openxmlformats-officedocument.presentationml.notesSlide+xml"/>
  <Override PartName="/ppt/notesSlides/notesSlide57.xml" ContentType="application/vnd.openxmlformats-officedocument.presentationml.notesSlide+xml"/>
  <Override PartName="/ppt/notesSlides/notesSlide5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68.xml" ContentType="application/vnd.openxmlformats-officedocument.presentationml.notesSlide+xml"/>
  <Override PartName="/ppt/notesSlides/notesSlide44.xml" ContentType="application/vnd.openxmlformats-officedocument.presentationml.notesSlide+xml"/>
  <Override PartName="/ppt/notesSlides/notesSlide125.xml" ContentType="application/vnd.openxmlformats-officedocument.presentationml.notesSlide+xml"/>
  <Override PartName="/ppt/notesSlides/notesSlide94.xml" ContentType="application/vnd.openxmlformats-officedocument.presentationml.notesSlide+xml"/>
  <Override PartName="/ppt/notesSlides/notesSlide69.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93.xml" ContentType="application/vnd.openxmlformats-officedocument.presentationml.notesSlide+xml"/>
  <Override PartName="/ppt/notesSlides/notesSlide92.xml" ContentType="application/vnd.openxmlformats-officedocument.presentationml.notesSlide+xml"/>
  <Override PartName="/ppt/notesSlides/notesSlide91.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16.xml" ContentType="application/vnd.openxmlformats-officedocument.presentationml.notesSlide+xml"/>
  <Override PartName="/ppt/notesSlides/notesSlide115.xml" ContentType="application/vnd.openxmlformats-officedocument.presentationml.notesSlide+xml"/>
  <Override PartName="/ppt/notesSlides/notesSlide114.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82.xml" ContentType="application/vnd.openxmlformats-officedocument.presentationml.notesSlide+xml"/>
  <Override PartName="/ppt/notesSlides/notesSlide95.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5.xml" ContentType="application/vnd.openxmlformats-officedocument.presentationml.notesSlide+xml"/>
  <Override PartName="/ppt/notesSlides/notesSlide71.xml" ContentType="application/vnd.openxmlformats-officedocument.presentationml.notesSlide+xml"/>
  <Override PartName="/ppt/notesSlides/notesSlide78.xml" ContentType="application/vnd.openxmlformats-officedocument.presentationml.notesSlide+xml"/>
  <Override PartName="/ppt/notesSlides/notesSlide76.xml" ContentType="application/vnd.openxmlformats-officedocument.presentationml.notesSlide+xml"/>
  <Override PartName="/ppt/notesSlides/notesSlide70.xml" ContentType="application/vnd.openxmlformats-officedocument.presentationml.notesSlide+xml"/>
  <Override PartName="/ppt/notesSlides/notesSlide77.xml" ContentType="application/vnd.openxmlformats-officedocument.presentationml.notesSlide+xml"/>
  <Override PartName="/ppt/notesSlides/notesSlide74.xml" ContentType="application/vnd.openxmlformats-officedocument.presentationml.notesSlide+xml"/>
  <Override PartName="/ppt/notesSlides/notesSlide81.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theme/theme2.xml" ContentType="application/vnd.openxmlformats-officedocument.theme+xml"/>
  <Override PartName="/ppt/theme/theme3.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59" r:id="rId3"/>
    <p:sldMasterId id="2147483662" r:id="rId4"/>
  </p:sldMasterIdLst>
  <p:notesMasterIdLst>
    <p:notesMasterId r:id="rId146"/>
  </p:notesMasterIdLst>
  <p:sldIdLst>
    <p:sldId id="364" r:id="rId5"/>
    <p:sldId id="256" r:id="rId6"/>
    <p:sldId id="257" r:id="rId7"/>
    <p:sldId id="393" r:id="rId8"/>
    <p:sldId id="258" r:id="rId9"/>
    <p:sldId id="365" r:id="rId10"/>
    <p:sldId id="259" r:id="rId11"/>
    <p:sldId id="260" r:id="rId12"/>
    <p:sldId id="395" r:id="rId13"/>
    <p:sldId id="366" r:id="rId14"/>
    <p:sldId id="261" r:id="rId15"/>
    <p:sldId id="262" r:id="rId16"/>
    <p:sldId id="263" r:id="rId17"/>
    <p:sldId id="264" r:id="rId18"/>
    <p:sldId id="265" r:id="rId19"/>
    <p:sldId id="266" r:id="rId20"/>
    <p:sldId id="267" r:id="rId21"/>
    <p:sldId id="268" r:id="rId22"/>
    <p:sldId id="269" r:id="rId23"/>
    <p:sldId id="270" r:id="rId24"/>
    <p:sldId id="271" r:id="rId25"/>
    <p:sldId id="367" r:id="rId26"/>
    <p:sldId id="368" r:id="rId27"/>
    <p:sldId id="272" r:id="rId28"/>
    <p:sldId id="273" r:id="rId29"/>
    <p:sldId id="274" r:id="rId30"/>
    <p:sldId id="275" r:id="rId31"/>
    <p:sldId id="276" r:id="rId32"/>
    <p:sldId id="369" r:id="rId33"/>
    <p:sldId id="277" r:id="rId34"/>
    <p:sldId id="278" r:id="rId35"/>
    <p:sldId id="279" r:id="rId36"/>
    <p:sldId id="280" r:id="rId37"/>
    <p:sldId id="281" r:id="rId38"/>
    <p:sldId id="282" r:id="rId39"/>
    <p:sldId id="283" r:id="rId40"/>
    <p:sldId id="284" r:id="rId41"/>
    <p:sldId id="396" r:id="rId42"/>
    <p:sldId id="397" r:id="rId43"/>
    <p:sldId id="285" r:id="rId44"/>
    <p:sldId id="286" r:id="rId45"/>
    <p:sldId id="287" r:id="rId46"/>
    <p:sldId id="288" r:id="rId47"/>
    <p:sldId id="289" r:id="rId48"/>
    <p:sldId id="290" r:id="rId49"/>
    <p:sldId id="371" r:id="rId50"/>
    <p:sldId id="394" r:id="rId51"/>
    <p:sldId id="370" r:id="rId52"/>
    <p:sldId id="292" r:id="rId53"/>
    <p:sldId id="293" r:id="rId54"/>
    <p:sldId id="294" r:id="rId55"/>
    <p:sldId id="296" r:id="rId56"/>
    <p:sldId id="295" r:id="rId57"/>
    <p:sldId id="373" r:id="rId58"/>
    <p:sldId id="372" r:id="rId59"/>
    <p:sldId id="375" r:id="rId60"/>
    <p:sldId id="297" r:id="rId61"/>
    <p:sldId id="298" r:id="rId62"/>
    <p:sldId id="299" r:id="rId63"/>
    <p:sldId id="300" r:id="rId64"/>
    <p:sldId id="301" r:id="rId65"/>
    <p:sldId id="302" r:id="rId66"/>
    <p:sldId id="303" r:id="rId67"/>
    <p:sldId id="304" r:id="rId68"/>
    <p:sldId id="305" r:id="rId69"/>
    <p:sldId id="306" r:id="rId70"/>
    <p:sldId id="307" r:id="rId71"/>
    <p:sldId id="308" r:id="rId72"/>
    <p:sldId id="316" r:id="rId73"/>
    <p:sldId id="309" r:id="rId74"/>
    <p:sldId id="310" r:id="rId75"/>
    <p:sldId id="311" r:id="rId76"/>
    <p:sldId id="312" r:id="rId77"/>
    <p:sldId id="313" r:id="rId78"/>
    <p:sldId id="398" r:id="rId79"/>
    <p:sldId id="385" r:id="rId80"/>
    <p:sldId id="314" r:id="rId81"/>
    <p:sldId id="377" r:id="rId82"/>
    <p:sldId id="376" r:id="rId83"/>
    <p:sldId id="315" r:id="rId84"/>
    <p:sldId id="378" r:id="rId85"/>
    <p:sldId id="379" r:id="rId86"/>
    <p:sldId id="317" r:id="rId87"/>
    <p:sldId id="318" r:id="rId88"/>
    <p:sldId id="319" r:id="rId89"/>
    <p:sldId id="320" r:id="rId90"/>
    <p:sldId id="321" r:id="rId91"/>
    <p:sldId id="381" r:id="rId92"/>
    <p:sldId id="322" r:id="rId93"/>
    <p:sldId id="323" r:id="rId94"/>
    <p:sldId id="324" r:id="rId95"/>
    <p:sldId id="325" r:id="rId96"/>
    <p:sldId id="326" r:id="rId97"/>
    <p:sldId id="383" r:id="rId98"/>
    <p:sldId id="327" r:id="rId99"/>
    <p:sldId id="400" r:id="rId100"/>
    <p:sldId id="328" r:id="rId101"/>
    <p:sldId id="329" r:id="rId102"/>
    <p:sldId id="330" r:id="rId103"/>
    <p:sldId id="399" r:id="rId104"/>
    <p:sldId id="331" r:id="rId105"/>
    <p:sldId id="332" r:id="rId106"/>
    <p:sldId id="333" r:id="rId107"/>
    <p:sldId id="334" r:id="rId108"/>
    <p:sldId id="335" r:id="rId109"/>
    <p:sldId id="401" r:id="rId110"/>
    <p:sldId id="402" r:id="rId111"/>
    <p:sldId id="336" r:id="rId112"/>
    <p:sldId id="337" r:id="rId113"/>
    <p:sldId id="338" r:id="rId114"/>
    <p:sldId id="339" r:id="rId115"/>
    <p:sldId id="340" r:id="rId116"/>
    <p:sldId id="341" r:id="rId117"/>
    <p:sldId id="384" r:id="rId118"/>
    <p:sldId id="343" r:id="rId119"/>
    <p:sldId id="345" r:id="rId120"/>
    <p:sldId id="344" r:id="rId121"/>
    <p:sldId id="346" r:id="rId122"/>
    <p:sldId id="347" r:id="rId123"/>
    <p:sldId id="348" r:id="rId124"/>
    <p:sldId id="349" r:id="rId125"/>
    <p:sldId id="388" r:id="rId126"/>
    <p:sldId id="391" r:id="rId127"/>
    <p:sldId id="389" r:id="rId128"/>
    <p:sldId id="390" r:id="rId129"/>
    <p:sldId id="403" r:id="rId130"/>
    <p:sldId id="404" r:id="rId131"/>
    <p:sldId id="405" r:id="rId132"/>
    <p:sldId id="406" r:id="rId133"/>
    <p:sldId id="407" r:id="rId134"/>
    <p:sldId id="408" r:id="rId135"/>
    <p:sldId id="409" r:id="rId136"/>
    <p:sldId id="410" r:id="rId137"/>
    <p:sldId id="411" r:id="rId138"/>
    <p:sldId id="412" r:id="rId139"/>
    <p:sldId id="413" r:id="rId140"/>
    <p:sldId id="414" r:id="rId141"/>
    <p:sldId id="415" r:id="rId142"/>
    <p:sldId id="416" r:id="rId143"/>
    <p:sldId id="417" r:id="rId144"/>
    <p:sldId id="418" r:id="rId145"/>
  </p:sldIdLst>
  <p:sldSz cx="9144000" cy="6858000" type="screen4x3"/>
  <p:notesSz cx="6858000" cy="9144000"/>
  <p:embeddedFontLst>
    <p:embeddedFont>
      <p:font typeface="Calibri" panose="020F0502020204030204" pitchFamily="34" charset="0"/>
      <p:regular r:id="rId147"/>
      <p:bold r:id="rId148"/>
      <p:italic r:id="rId149"/>
      <p:boldItalic r:id="rId150"/>
    </p:embeddedFont>
    <p:embeddedFont>
      <p:font typeface="Libre Franklin" panose="020B0604020202020204" charset="0"/>
      <p:regular r:id="rId151"/>
      <p:bold r:id="rId152"/>
      <p:italic r:id="rId153"/>
      <p:boldItalic r:id="rId154"/>
    </p:embeddedFont>
    <p:embeddedFont>
      <p:font typeface="Pacifico" panose="020B0604020202020204" charset="0"/>
      <p:regular r:id="rId155"/>
    </p:embeddedFont>
    <p:embeddedFont>
      <p:font typeface="Fira Sans Extra Condensed" panose="020B0604020202020204" charset="0"/>
      <p:regular r:id="rId156"/>
      <p:bold r:id="rId157"/>
      <p:italic r:id="rId158"/>
      <p:boldItalic r:id="rId159"/>
    </p:embeddedFont>
    <p:embeddedFont>
      <p:font typeface="Merriweather" panose="020B0604020202020204" charset="0"/>
      <p:regular r:id="rId160"/>
      <p:bold r:id="rId161"/>
      <p:italic r:id="rId162"/>
      <p:boldItalic r:id="rId163"/>
    </p:embeddedFont>
    <p:embeddedFont>
      <p:font typeface="Verdana" panose="020B0604030504040204" pitchFamily="34" charset="0"/>
      <p:regular r:id="rId164"/>
      <p:bold r:id="rId165"/>
      <p:italic r:id="rId166"/>
      <p:boldItalic r:id="rId167"/>
    </p:embeddedFont>
    <p:embeddedFont>
      <p:font typeface="Roboto" panose="020B0604020202020204" charset="0"/>
      <p:regular r:id="rId168"/>
      <p:bold r:id="rId169"/>
      <p:italic r:id="rId170"/>
      <p:boldItalic r:id="rId1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2">
          <p15:clr>
            <a:srgbClr val="9AA0A6"/>
          </p15:clr>
        </p15:guide>
        <p15:guide id="2" pos="2880">
          <p15:clr>
            <a:srgbClr val="A4A3A4"/>
          </p15:clr>
        </p15:guide>
      </p15:sldGuideLst>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73" roundtripDataSignature="AMtx7miG2W1cSiq/jB3Jf8GBzqBUH6+r8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E3FC2E-12A7-9041-21A8-5E31EF0F9996}" v="10" dt="2022-09-26T17:18:11.434"/>
    <p1510:client id="{1474AF99-CB93-EFBB-9C3B-5FAE0D0A523E}" v="376" dt="2022-09-26T19:57:50.606"/>
    <p1510:client id="{1885063D-4184-512F-5B17-F14ADB8F7566}" v="3" dt="2022-09-26T18:56:46.935"/>
    <p1510:client id="{61BE3E2F-BB4E-9A21-DAEC-FB22747A68A2}" v="757" dt="2022-09-26T19:32:48.661"/>
    <p1510:client id="{6CD4B44E-D48D-5E11-2B14-F0526DD70D2C}" v="1" dt="2022-09-26T20:14:06.232"/>
    <p1510:client id="{836B9767-75FA-44BC-B3A6-9E8D2A98F65C}" v="43" dt="2022-09-26T16:58:15.164"/>
    <p1510:client id="{90871AE2-6D7D-5E1A-657E-80485CDC8A39}" v="45" dt="2022-09-26T18:37:47.947"/>
    <p1510:client id="{A6B03209-0DFB-1425-9F9E-4CDA140F38D5}" v="41" dt="2022-09-26T19:29:23.606"/>
    <p1510:client id="{DFB75314-36FA-9A64-A78E-76D246E76698}" v="108" dt="2022-09-26T16:11:58.564"/>
    <p1510:client id="{E796E982-FA9D-DD01-5AFE-90D2B2B63DD3}" v="24" dt="2022-09-26T20:32:24.495"/>
    <p1510:client id="{EE4B594C-5BE7-A75D-72C0-607CA5040BCC}" v="94" dt="2022-09-26T20:39:04.053"/>
  </p1510:revLst>
</p1510:revInfo>
</file>

<file path=ppt/tableStyles.xml><?xml version="1.0" encoding="utf-8"?>
<a:tblStyleLst xmlns:a="http://schemas.openxmlformats.org/drawingml/2006/main" def="{13DB6B79-06AE-457D-AC04-47810313D532}">
  <a:tblStyle styleId="{13DB6B79-06AE-457D-AC04-47810313D5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875" autoAdjust="0"/>
  </p:normalViewPr>
  <p:slideViewPr>
    <p:cSldViewPr snapToGrid="0">
      <p:cViewPr varScale="1">
        <p:scale>
          <a:sx n="100" d="100"/>
          <a:sy n="100" d="100"/>
        </p:scale>
        <p:origin x="796" y="48"/>
      </p:cViewPr>
      <p:guideLst>
        <p:guide orient="horz" pos="72"/>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font" Target="fonts/font13.fntdata"/><Relationship Id="rId170" Type="http://schemas.openxmlformats.org/officeDocument/2006/relationships/font" Target="fonts/font24.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font" Target="fonts/font3.fntdata"/><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14.fntdata"/><Relationship Id="rId181" Type="http://schemas.openxmlformats.org/officeDocument/2006/relationships/customXml" Target="../customXml/item2.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font" Target="fonts/font4.fntdata"/><Relationship Id="rId171" Type="http://schemas.openxmlformats.org/officeDocument/2006/relationships/font" Target="fonts/font25.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font" Target="fonts/font15.fntdata"/><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font" Target="fonts/font5.fntdata"/><Relationship Id="rId156" Type="http://schemas.openxmlformats.org/officeDocument/2006/relationships/font" Target="fonts/font10.fntdata"/><Relationship Id="rId177"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notesMaster" Target="notesMasters/notesMaster1.xml"/><Relationship Id="rId167" Type="http://schemas.openxmlformats.org/officeDocument/2006/relationships/font" Target="fonts/font21.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font" Target="fonts/font16.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font" Target="fonts/font11.fntdata"/><Relationship Id="rId178" Type="http://schemas.microsoft.com/office/2016/11/relationships/changesInfo" Target="changesInfos/changesInfo1.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font" Target="fonts/font6.fntdata"/><Relationship Id="rId173" Type="http://customschemas.google.com/relationships/presentationmetadata" Target="meta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font" Target="fonts/font1.fntdata"/><Relationship Id="rId168" Type="http://schemas.openxmlformats.org/officeDocument/2006/relationships/font" Target="fonts/font22.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font" Target="fonts/font17.fntdata"/><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font" Target="fonts/font12.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font" Target="fonts/font7.fntdata"/><Relationship Id="rId174" Type="http://schemas.openxmlformats.org/officeDocument/2006/relationships/presProps" Target="presProps.xml"/><Relationship Id="rId179" Type="http://schemas.microsoft.com/office/2015/10/relationships/revisionInfo" Target="revisionInfo.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font" Target="fonts/font2.fntdata"/><Relationship Id="rId164" Type="http://schemas.openxmlformats.org/officeDocument/2006/relationships/font" Target="fonts/font18.fntdata"/><Relationship Id="rId169" Type="http://schemas.openxmlformats.org/officeDocument/2006/relationships/font" Target="fonts/font23.fntdata"/><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customXml" Target="../customXml/item1.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font" Target="fonts/font8.fntdata"/><Relationship Id="rId175" Type="http://schemas.openxmlformats.org/officeDocument/2006/relationships/viewProps" Target="viewProp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19.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font" Target="fonts/font9.fntdata"/><Relationship Id="rId176" Type="http://schemas.openxmlformats.org/officeDocument/2006/relationships/theme" Target="theme/theme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20.fntdata"/><Relationship Id="rId1"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1474AF99-CB93-EFBB-9C3B-5FAE0D0A523E}"/>
    <pc:docChg chg="addSld delSld modSld sldOrd modMainMaster">
      <pc:chgData name="Holmes, Ellen [NEA]" userId="S::eholmes@nea.org::8df78491-616d-4641-a13e-176bb27a1b7f" providerId="AD" clId="Web-{1474AF99-CB93-EFBB-9C3B-5FAE0D0A523E}" dt="2022-09-26T19:57:50.606" v="350" actId="1076"/>
      <pc:docMkLst>
        <pc:docMk/>
      </pc:docMkLst>
      <pc:sldChg chg="addSp modSp">
        <pc:chgData name="Holmes, Ellen [NEA]" userId="S::eholmes@nea.org::8df78491-616d-4641-a13e-176bb27a1b7f" providerId="AD" clId="Web-{1474AF99-CB93-EFBB-9C3B-5FAE0D0A523E}" dt="2022-09-26T17:44:21.703" v="20"/>
        <pc:sldMkLst>
          <pc:docMk/>
          <pc:sldMk cId="0" sldId="282"/>
        </pc:sldMkLst>
        <pc:picChg chg="add mod modCrop">
          <ac:chgData name="Holmes, Ellen [NEA]" userId="S::eholmes@nea.org::8df78491-616d-4641-a13e-176bb27a1b7f" providerId="AD" clId="Web-{1474AF99-CB93-EFBB-9C3B-5FAE0D0A523E}" dt="2022-09-26T17:44:21.703" v="20"/>
          <ac:picMkLst>
            <pc:docMk/>
            <pc:sldMk cId="0" sldId="282"/>
            <ac:picMk id="2" creationId="{5ECFF7F5-0FD9-9968-E7E8-06F5B4927128}"/>
          </ac:picMkLst>
        </pc:picChg>
      </pc:sldChg>
      <pc:sldChg chg="addSp delSp modSp">
        <pc:chgData name="Holmes, Ellen [NEA]" userId="S::eholmes@nea.org::8df78491-616d-4641-a13e-176bb27a1b7f" providerId="AD" clId="Web-{1474AF99-CB93-EFBB-9C3B-5FAE0D0A523E}" dt="2022-09-26T17:45:58.145" v="29" actId="1076"/>
        <pc:sldMkLst>
          <pc:docMk/>
          <pc:sldMk cId="0" sldId="283"/>
        </pc:sldMkLst>
        <pc:picChg chg="add del">
          <ac:chgData name="Holmes, Ellen [NEA]" userId="S::eholmes@nea.org::8df78491-616d-4641-a13e-176bb27a1b7f" providerId="AD" clId="Web-{1474AF99-CB93-EFBB-9C3B-5FAE0D0A523E}" dt="2022-09-26T17:44:40.282" v="22"/>
          <ac:picMkLst>
            <pc:docMk/>
            <pc:sldMk cId="0" sldId="283"/>
            <ac:picMk id="3" creationId="{FC60B59A-4C38-899B-1729-E0A5C1C6B120}"/>
          </ac:picMkLst>
        </pc:picChg>
        <pc:picChg chg="add mod">
          <ac:chgData name="Holmes, Ellen [NEA]" userId="S::eholmes@nea.org::8df78491-616d-4641-a13e-176bb27a1b7f" providerId="AD" clId="Web-{1474AF99-CB93-EFBB-9C3B-5FAE0D0A523E}" dt="2022-09-26T17:45:58.145" v="29" actId="1076"/>
          <ac:picMkLst>
            <pc:docMk/>
            <pc:sldMk cId="0" sldId="283"/>
            <ac:picMk id="5" creationId="{826F0D9F-1D43-1A1D-4995-EE5E978AD459}"/>
          </ac:picMkLst>
        </pc:picChg>
      </pc:sldChg>
      <pc:sldChg chg="addSp delSp modSp">
        <pc:chgData name="Holmes, Ellen [NEA]" userId="S::eholmes@nea.org::8df78491-616d-4641-a13e-176bb27a1b7f" providerId="AD" clId="Web-{1474AF99-CB93-EFBB-9C3B-5FAE0D0A523E}" dt="2022-09-26T17:45:44.754" v="28" actId="14100"/>
        <pc:sldMkLst>
          <pc:docMk/>
          <pc:sldMk cId="0" sldId="284"/>
        </pc:sldMkLst>
        <pc:picChg chg="add del mod">
          <ac:chgData name="Holmes, Ellen [NEA]" userId="S::eholmes@nea.org::8df78491-616d-4641-a13e-176bb27a1b7f" providerId="AD" clId="Web-{1474AF99-CB93-EFBB-9C3B-5FAE0D0A523E}" dt="2022-09-26T17:44:54.690" v="23"/>
          <ac:picMkLst>
            <pc:docMk/>
            <pc:sldMk cId="0" sldId="284"/>
            <ac:picMk id="3" creationId="{A68B189A-D1F3-0A49-AADA-B8B03B48E83E}"/>
          </ac:picMkLst>
        </pc:picChg>
        <pc:picChg chg="add mod">
          <ac:chgData name="Holmes, Ellen [NEA]" userId="S::eholmes@nea.org::8df78491-616d-4641-a13e-176bb27a1b7f" providerId="AD" clId="Web-{1474AF99-CB93-EFBB-9C3B-5FAE0D0A523E}" dt="2022-09-26T17:45:44.754" v="28" actId="14100"/>
          <ac:picMkLst>
            <pc:docMk/>
            <pc:sldMk cId="0" sldId="284"/>
            <ac:picMk id="5" creationId="{5B366A9B-1BAA-E483-B224-77AA0DB71002}"/>
          </ac:picMkLst>
        </pc:picChg>
      </pc:sldChg>
      <pc:sldChg chg="modSp">
        <pc:chgData name="Holmes, Ellen [NEA]" userId="S::eholmes@nea.org::8df78491-616d-4641-a13e-176bb27a1b7f" providerId="AD" clId="Web-{1474AF99-CB93-EFBB-9C3B-5FAE0D0A523E}" dt="2022-09-26T17:45:28.519" v="26" actId="14100"/>
        <pc:sldMkLst>
          <pc:docMk/>
          <pc:sldMk cId="0" sldId="285"/>
        </pc:sldMkLst>
        <pc:spChg chg="mod">
          <ac:chgData name="Holmes, Ellen [NEA]" userId="S::eholmes@nea.org::8df78491-616d-4641-a13e-176bb27a1b7f" providerId="AD" clId="Web-{1474AF99-CB93-EFBB-9C3B-5FAE0D0A523E}" dt="2022-09-26T17:45:28.519" v="26" actId="14100"/>
          <ac:spMkLst>
            <pc:docMk/>
            <pc:sldMk cId="0" sldId="285"/>
            <ac:spMk id="366" creationId="{00000000-0000-0000-0000-000000000000}"/>
          </ac:spMkLst>
        </pc:spChg>
      </pc:sldChg>
      <pc:sldChg chg="modSp">
        <pc:chgData name="Holmes, Ellen [NEA]" userId="S::eholmes@nea.org::8df78491-616d-4641-a13e-176bb27a1b7f" providerId="AD" clId="Web-{1474AF99-CB93-EFBB-9C3B-5FAE0D0A523E}" dt="2022-09-26T18:15:42.174" v="61" actId="20577"/>
        <pc:sldMkLst>
          <pc:docMk/>
          <pc:sldMk cId="0" sldId="295"/>
        </pc:sldMkLst>
        <pc:spChg chg="mod">
          <ac:chgData name="Holmes, Ellen [NEA]" userId="S::eholmes@nea.org::8df78491-616d-4641-a13e-176bb27a1b7f" providerId="AD" clId="Web-{1474AF99-CB93-EFBB-9C3B-5FAE0D0A523E}" dt="2022-09-26T18:15:42.174" v="61" actId="20577"/>
          <ac:spMkLst>
            <pc:docMk/>
            <pc:sldMk cId="0" sldId="295"/>
            <ac:spMk id="455" creationId="{00000000-0000-0000-0000-000000000000}"/>
          </ac:spMkLst>
        </pc:spChg>
      </pc:sldChg>
      <pc:sldChg chg="modSp">
        <pc:chgData name="Holmes, Ellen [NEA]" userId="S::eholmes@nea.org::8df78491-616d-4641-a13e-176bb27a1b7f" providerId="AD" clId="Web-{1474AF99-CB93-EFBB-9C3B-5FAE0D0A523E}" dt="2022-09-26T18:34:42.925" v="74" actId="20577"/>
        <pc:sldMkLst>
          <pc:docMk/>
          <pc:sldMk cId="0" sldId="309"/>
        </pc:sldMkLst>
        <pc:spChg chg="mod">
          <ac:chgData name="Holmes, Ellen [NEA]" userId="S::eholmes@nea.org::8df78491-616d-4641-a13e-176bb27a1b7f" providerId="AD" clId="Web-{1474AF99-CB93-EFBB-9C3B-5FAE0D0A523E}" dt="2022-09-26T18:34:42.925" v="74" actId="20577"/>
          <ac:spMkLst>
            <pc:docMk/>
            <pc:sldMk cId="0" sldId="309"/>
            <ac:spMk id="582" creationId="{00000000-0000-0000-0000-000000000000}"/>
          </ac:spMkLst>
        </pc:spChg>
      </pc:sldChg>
      <pc:sldChg chg="addSp modSp">
        <pc:chgData name="Holmes, Ellen [NEA]" userId="S::eholmes@nea.org::8df78491-616d-4641-a13e-176bb27a1b7f" providerId="AD" clId="Web-{1474AF99-CB93-EFBB-9C3B-5FAE0D0A523E}" dt="2022-09-26T18:35:33.756" v="78" actId="1076"/>
        <pc:sldMkLst>
          <pc:docMk/>
          <pc:sldMk cId="0" sldId="310"/>
        </pc:sldMkLst>
        <pc:picChg chg="add mod">
          <ac:chgData name="Holmes, Ellen [NEA]" userId="S::eholmes@nea.org::8df78491-616d-4641-a13e-176bb27a1b7f" providerId="AD" clId="Web-{1474AF99-CB93-EFBB-9C3B-5FAE0D0A523E}" dt="2022-09-26T18:35:33.756" v="78" actId="1076"/>
          <ac:picMkLst>
            <pc:docMk/>
            <pc:sldMk cId="0" sldId="310"/>
            <ac:picMk id="2" creationId="{89B9A619-3E9F-4FA7-0A39-0CE334127757}"/>
          </ac:picMkLst>
        </pc:picChg>
      </pc:sldChg>
      <pc:sldChg chg="modSp">
        <pc:chgData name="Holmes, Ellen [NEA]" userId="S::eholmes@nea.org::8df78491-616d-4641-a13e-176bb27a1b7f" providerId="AD" clId="Web-{1474AF99-CB93-EFBB-9C3B-5FAE0D0A523E}" dt="2022-09-26T18:44:36.888" v="89" actId="20577"/>
        <pc:sldMkLst>
          <pc:docMk/>
          <pc:sldMk cId="0" sldId="314"/>
        </pc:sldMkLst>
        <pc:spChg chg="mod">
          <ac:chgData name="Holmes, Ellen [NEA]" userId="S::eholmes@nea.org::8df78491-616d-4641-a13e-176bb27a1b7f" providerId="AD" clId="Web-{1474AF99-CB93-EFBB-9C3B-5FAE0D0A523E}" dt="2022-09-26T18:44:36.888" v="89" actId="20577"/>
          <ac:spMkLst>
            <pc:docMk/>
            <pc:sldMk cId="0" sldId="314"/>
            <ac:spMk id="628" creationId="{00000000-0000-0000-0000-000000000000}"/>
          </ac:spMkLst>
        </pc:spChg>
      </pc:sldChg>
      <pc:sldChg chg="modSp">
        <pc:chgData name="Holmes, Ellen [NEA]" userId="S::eholmes@nea.org::8df78491-616d-4641-a13e-176bb27a1b7f" providerId="AD" clId="Web-{1474AF99-CB93-EFBB-9C3B-5FAE0D0A523E}" dt="2022-09-26T19:00:02.974" v="97" actId="20577"/>
        <pc:sldMkLst>
          <pc:docMk/>
          <pc:sldMk cId="0" sldId="323"/>
        </pc:sldMkLst>
        <pc:spChg chg="mod">
          <ac:chgData name="Holmes, Ellen [NEA]" userId="S::eholmes@nea.org::8df78491-616d-4641-a13e-176bb27a1b7f" providerId="AD" clId="Web-{1474AF99-CB93-EFBB-9C3B-5FAE0D0A523E}" dt="2022-09-26T19:00:02.974" v="97" actId="20577"/>
          <ac:spMkLst>
            <pc:docMk/>
            <pc:sldMk cId="0" sldId="323"/>
            <ac:spMk id="7" creationId="{00000000-0000-0000-0000-000000000000}"/>
          </ac:spMkLst>
        </pc:spChg>
      </pc:sldChg>
      <pc:sldChg chg="modSp">
        <pc:chgData name="Holmes, Ellen [NEA]" userId="S::eholmes@nea.org::8df78491-616d-4641-a13e-176bb27a1b7f" providerId="AD" clId="Web-{1474AF99-CB93-EFBB-9C3B-5FAE0D0A523E}" dt="2022-09-26T19:02:31.934" v="100" actId="20577"/>
        <pc:sldMkLst>
          <pc:docMk/>
          <pc:sldMk cId="0" sldId="324"/>
        </pc:sldMkLst>
        <pc:spChg chg="mod">
          <ac:chgData name="Holmes, Ellen [NEA]" userId="S::eholmes@nea.org::8df78491-616d-4641-a13e-176bb27a1b7f" providerId="AD" clId="Web-{1474AF99-CB93-EFBB-9C3B-5FAE0D0A523E}" dt="2022-09-26T19:02:31.934" v="100" actId="20577"/>
          <ac:spMkLst>
            <pc:docMk/>
            <pc:sldMk cId="0" sldId="324"/>
            <ac:spMk id="732" creationId="{00000000-0000-0000-0000-000000000000}"/>
          </ac:spMkLst>
        </pc:spChg>
      </pc:sldChg>
      <pc:sldChg chg="modSp">
        <pc:chgData name="Holmes, Ellen [NEA]" userId="S::eholmes@nea.org::8df78491-616d-4641-a13e-176bb27a1b7f" providerId="AD" clId="Web-{1474AF99-CB93-EFBB-9C3B-5FAE0D0A523E}" dt="2022-09-26T19:02:54.169" v="103" actId="1076"/>
        <pc:sldMkLst>
          <pc:docMk/>
          <pc:sldMk cId="0" sldId="325"/>
        </pc:sldMkLst>
        <pc:spChg chg="mod">
          <ac:chgData name="Holmes, Ellen [NEA]" userId="S::eholmes@nea.org::8df78491-616d-4641-a13e-176bb27a1b7f" providerId="AD" clId="Web-{1474AF99-CB93-EFBB-9C3B-5FAE0D0A523E}" dt="2022-09-26T19:02:40.934" v="101" actId="20577"/>
          <ac:spMkLst>
            <pc:docMk/>
            <pc:sldMk cId="0" sldId="325"/>
            <ac:spMk id="742" creationId="{00000000-0000-0000-0000-000000000000}"/>
          </ac:spMkLst>
        </pc:spChg>
        <pc:spChg chg="mod">
          <ac:chgData name="Holmes, Ellen [NEA]" userId="S::eholmes@nea.org::8df78491-616d-4641-a13e-176bb27a1b7f" providerId="AD" clId="Web-{1474AF99-CB93-EFBB-9C3B-5FAE0D0A523E}" dt="2022-09-26T19:02:54.169" v="103" actId="1076"/>
          <ac:spMkLst>
            <pc:docMk/>
            <pc:sldMk cId="0" sldId="325"/>
            <ac:spMk id="743" creationId="{00000000-0000-0000-0000-000000000000}"/>
          </ac:spMkLst>
        </pc:spChg>
      </pc:sldChg>
      <pc:sldChg chg="modSp">
        <pc:chgData name="Holmes, Ellen [NEA]" userId="S::eholmes@nea.org::8df78491-616d-4641-a13e-176bb27a1b7f" providerId="AD" clId="Web-{1474AF99-CB93-EFBB-9C3B-5FAE0D0A523E}" dt="2022-09-26T19:11:25.378" v="109" actId="20577"/>
        <pc:sldMkLst>
          <pc:docMk/>
          <pc:sldMk cId="0" sldId="331"/>
        </pc:sldMkLst>
        <pc:spChg chg="mod">
          <ac:chgData name="Holmes, Ellen [NEA]" userId="S::eholmes@nea.org::8df78491-616d-4641-a13e-176bb27a1b7f" providerId="AD" clId="Web-{1474AF99-CB93-EFBB-9C3B-5FAE0D0A523E}" dt="2022-09-26T19:11:25.378" v="109" actId="20577"/>
          <ac:spMkLst>
            <pc:docMk/>
            <pc:sldMk cId="0" sldId="331"/>
            <ac:spMk id="797" creationId="{00000000-0000-0000-0000-000000000000}"/>
          </ac:spMkLst>
        </pc:spChg>
      </pc:sldChg>
      <pc:sldChg chg="modSp">
        <pc:chgData name="Holmes, Ellen [NEA]" userId="S::eholmes@nea.org::8df78491-616d-4641-a13e-176bb27a1b7f" providerId="AD" clId="Web-{1474AF99-CB93-EFBB-9C3B-5FAE0D0A523E}" dt="2022-09-26T19:19:00.195" v="144" actId="20577"/>
        <pc:sldMkLst>
          <pc:docMk/>
          <pc:sldMk cId="0" sldId="334"/>
        </pc:sldMkLst>
        <pc:spChg chg="mod">
          <ac:chgData name="Holmes, Ellen [NEA]" userId="S::eholmes@nea.org::8df78491-616d-4641-a13e-176bb27a1b7f" providerId="AD" clId="Web-{1474AF99-CB93-EFBB-9C3B-5FAE0D0A523E}" dt="2022-09-26T19:19:00.195" v="144" actId="20577"/>
          <ac:spMkLst>
            <pc:docMk/>
            <pc:sldMk cId="0" sldId="334"/>
            <ac:spMk id="829" creationId="{00000000-0000-0000-0000-000000000000}"/>
          </ac:spMkLst>
        </pc:spChg>
      </pc:sldChg>
      <pc:sldChg chg="addSp modSp">
        <pc:chgData name="Holmes, Ellen [NEA]" userId="S::eholmes@nea.org::8df78491-616d-4641-a13e-176bb27a1b7f" providerId="AD" clId="Web-{1474AF99-CB93-EFBB-9C3B-5FAE0D0A523E}" dt="2022-09-26T19:27:06.403" v="157" actId="14100"/>
        <pc:sldMkLst>
          <pc:docMk/>
          <pc:sldMk cId="0" sldId="335"/>
        </pc:sldMkLst>
        <pc:spChg chg="mod">
          <ac:chgData name="Holmes, Ellen [NEA]" userId="S::eholmes@nea.org::8df78491-616d-4641-a13e-176bb27a1b7f" providerId="AD" clId="Web-{1474AF99-CB93-EFBB-9C3B-5FAE0D0A523E}" dt="2022-09-26T19:27:06.403" v="157" actId="14100"/>
          <ac:spMkLst>
            <pc:docMk/>
            <pc:sldMk cId="0" sldId="335"/>
            <ac:spMk id="836" creationId="{00000000-0000-0000-0000-000000000000}"/>
          </ac:spMkLst>
        </pc:spChg>
        <pc:picChg chg="add">
          <ac:chgData name="Holmes, Ellen [NEA]" userId="S::eholmes@nea.org::8df78491-616d-4641-a13e-176bb27a1b7f" providerId="AD" clId="Web-{1474AF99-CB93-EFBB-9C3B-5FAE0D0A523E}" dt="2022-09-26T19:27:00.371" v="156"/>
          <ac:picMkLst>
            <pc:docMk/>
            <pc:sldMk cId="0" sldId="335"/>
            <ac:picMk id="3" creationId="{AEEFC2B2-F0A8-B796-5E56-6F1E6ACC9CD2}"/>
          </ac:picMkLst>
        </pc:picChg>
      </pc:sldChg>
      <pc:sldChg chg="modSp">
        <pc:chgData name="Holmes, Ellen [NEA]" userId="S::eholmes@nea.org::8df78491-616d-4641-a13e-176bb27a1b7f" providerId="AD" clId="Web-{1474AF99-CB93-EFBB-9C3B-5FAE0D0A523E}" dt="2022-09-26T19:48:15.832" v="261" actId="20577"/>
        <pc:sldMkLst>
          <pc:docMk/>
          <pc:sldMk cId="0" sldId="338"/>
        </pc:sldMkLst>
        <pc:spChg chg="mod">
          <ac:chgData name="Holmes, Ellen [NEA]" userId="S::eholmes@nea.org::8df78491-616d-4641-a13e-176bb27a1b7f" providerId="AD" clId="Web-{1474AF99-CB93-EFBB-9C3B-5FAE0D0A523E}" dt="2022-09-26T19:48:15.832" v="261" actId="20577"/>
          <ac:spMkLst>
            <pc:docMk/>
            <pc:sldMk cId="0" sldId="338"/>
            <ac:spMk id="857" creationId="{00000000-0000-0000-0000-000000000000}"/>
          </ac:spMkLst>
        </pc:spChg>
      </pc:sldChg>
      <pc:sldChg chg="modSp">
        <pc:chgData name="Holmes, Ellen [NEA]" userId="S::eholmes@nea.org::8df78491-616d-4641-a13e-176bb27a1b7f" providerId="AD" clId="Web-{1474AF99-CB93-EFBB-9C3B-5FAE0D0A523E}" dt="2022-09-26T19:49:37.101" v="266" actId="20577"/>
        <pc:sldMkLst>
          <pc:docMk/>
          <pc:sldMk cId="0" sldId="339"/>
        </pc:sldMkLst>
        <pc:spChg chg="mod">
          <ac:chgData name="Holmes, Ellen [NEA]" userId="S::eholmes@nea.org::8df78491-616d-4641-a13e-176bb27a1b7f" providerId="AD" clId="Web-{1474AF99-CB93-EFBB-9C3B-5FAE0D0A523E}" dt="2022-09-26T19:49:37.101" v="266" actId="20577"/>
          <ac:spMkLst>
            <pc:docMk/>
            <pc:sldMk cId="0" sldId="339"/>
            <ac:spMk id="864" creationId="{00000000-0000-0000-0000-000000000000}"/>
          </ac:spMkLst>
        </pc:spChg>
      </pc:sldChg>
      <pc:sldChg chg="modSp">
        <pc:chgData name="Holmes, Ellen [NEA]" userId="S::eholmes@nea.org::8df78491-616d-4641-a13e-176bb27a1b7f" providerId="AD" clId="Web-{1474AF99-CB93-EFBB-9C3B-5FAE0D0A523E}" dt="2022-09-26T19:57:50.606" v="350" actId="1076"/>
        <pc:sldMkLst>
          <pc:docMk/>
          <pc:sldMk cId="0" sldId="340"/>
        </pc:sldMkLst>
        <pc:spChg chg="mod">
          <ac:chgData name="Holmes, Ellen [NEA]" userId="S::eholmes@nea.org::8df78491-616d-4641-a13e-176bb27a1b7f" providerId="AD" clId="Web-{1474AF99-CB93-EFBB-9C3B-5FAE0D0A523E}" dt="2022-09-26T19:57:50.606" v="350" actId="1076"/>
          <ac:spMkLst>
            <pc:docMk/>
            <pc:sldMk cId="0" sldId="340"/>
            <ac:spMk id="872" creationId="{00000000-0000-0000-0000-000000000000}"/>
          </ac:spMkLst>
        </pc:spChg>
        <pc:picChg chg="mod">
          <ac:chgData name="Holmes, Ellen [NEA]" userId="S::eholmes@nea.org::8df78491-616d-4641-a13e-176bb27a1b7f" providerId="AD" clId="Web-{1474AF99-CB93-EFBB-9C3B-5FAE0D0A523E}" dt="2022-09-26T19:52:41.234" v="303" actId="1076"/>
          <ac:picMkLst>
            <pc:docMk/>
            <pc:sldMk cId="0" sldId="340"/>
            <ac:picMk id="4" creationId="{00000000-0000-0000-0000-000000000000}"/>
          </ac:picMkLst>
        </pc:picChg>
      </pc:sldChg>
      <pc:sldChg chg="modSp">
        <pc:chgData name="Holmes, Ellen [NEA]" userId="S::eholmes@nea.org::8df78491-616d-4641-a13e-176bb27a1b7f" providerId="AD" clId="Web-{1474AF99-CB93-EFBB-9C3B-5FAE0D0A523E}" dt="2022-09-26T17:35:47.150" v="11" actId="20577"/>
        <pc:sldMkLst>
          <pc:docMk/>
          <pc:sldMk cId="3785410985" sldId="369"/>
        </pc:sldMkLst>
        <pc:spChg chg="mod">
          <ac:chgData name="Holmes, Ellen [NEA]" userId="S::eholmes@nea.org::8df78491-616d-4641-a13e-176bb27a1b7f" providerId="AD" clId="Web-{1474AF99-CB93-EFBB-9C3B-5FAE0D0A523E}" dt="2022-09-26T17:35:47.150" v="11" actId="20577"/>
          <ac:spMkLst>
            <pc:docMk/>
            <pc:sldMk cId="3785410985" sldId="369"/>
            <ac:spMk id="3" creationId="{00000000-0000-0000-0000-000000000000}"/>
          </ac:spMkLst>
        </pc:spChg>
      </pc:sldChg>
      <pc:sldChg chg="del">
        <pc:chgData name="Holmes, Ellen [NEA]" userId="S::eholmes@nea.org::8df78491-616d-4641-a13e-176bb27a1b7f" providerId="AD" clId="Web-{1474AF99-CB93-EFBB-9C3B-5FAE0D0A523E}" dt="2022-09-26T18:29:15.443" v="62"/>
        <pc:sldMkLst>
          <pc:docMk/>
          <pc:sldMk cId="3216329669" sldId="374"/>
        </pc:sldMkLst>
      </pc:sldChg>
      <pc:sldChg chg="modSp add">
        <pc:chgData name="Holmes, Ellen [NEA]" userId="S::eholmes@nea.org::8df78491-616d-4641-a13e-176bb27a1b7f" providerId="AD" clId="Web-{1474AF99-CB93-EFBB-9C3B-5FAE0D0A523E}" dt="2022-09-26T17:22:01.818" v="2" actId="1076"/>
        <pc:sldMkLst>
          <pc:docMk/>
          <pc:sldMk cId="2296730948" sldId="395"/>
        </pc:sldMkLst>
        <pc:picChg chg="mod">
          <ac:chgData name="Holmes, Ellen [NEA]" userId="S::eholmes@nea.org::8df78491-616d-4641-a13e-176bb27a1b7f" providerId="AD" clId="Web-{1474AF99-CB93-EFBB-9C3B-5FAE0D0A523E}" dt="2022-09-26T17:22:01.818" v="2" actId="1076"/>
          <ac:picMkLst>
            <pc:docMk/>
            <pc:sldMk cId="2296730948" sldId="395"/>
            <ac:picMk id="4" creationId="{00000000-0000-0000-0000-000000000000}"/>
          </ac:picMkLst>
        </pc:picChg>
      </pc:sldChg>
      <pc:sldChg chg="modSp add ord replId">
        <pc:chgData name="Holmes, Ellen [NEA]" userId="S::eholmes@nea.org::8df78491-616d-4641-a13e-176bb27a1b7f" providerId="AD" clId="Web-{1474AF99-CB93-EFBB-9C3B-5FAE0D0A523E}" dt="2022-09-26T17:50:03.108" v="46" actId="14100"/>
        <pc:sldMkLst>
          <pc:docMk/>
          <pc:sldMk cId="1336570366" sldId="396"/>
        </pc:sldMkLst>
        <pc:spChg chg="mod">
          <ac:chgData name="Holmes, Ellen [NEA]" userId="S::eholmes@nea.org::8df78491-616d-4641-a13e-176bb27a1b7f" providerId="AD" clId="Web-{1474AF99-CB93-EFBB-9C3B-5FAE0D0A523E}" dt="2022-09-26T17:50:03.108" v="46" actId="14100"/>
          <ac:spMkLst>
            <pc:docMk/>
            <pc:sldMk cId="1336570366" sldId="396"/>
            <ac:spMk id="3" creationId="{00000000-0000-0000-0000-000000000000}"/>
          </ac:spMkLst>
        </pc:spChg>
        <pc:picChg chg="mod">
          <ac:chgData name="Holmes, Ellen [NEA]" userId="S::eholmes@nea.org::8df78491-616d-4641-a13e-176bb27a1b7f" providerId="AD" clId="Web-{1474AF99-CB93-EFBB-9C3B-5FAE0D0A523E}" dt="2022-09-26T17:49:56.842" v="45" actId="1076"/>
          <ac:picMkLst>
            <pc:docMk/>
            <pc:sldMk cId="1336570366" sldId="396"/>
            <ac:picMk id="32" creationId="{00000000-0000-0000-0000-000000000000}"/>
          </ac:picMkLst>
        </pc:picChg>
      </pc:sldChg>
      <pc:sldChg chg="modSp new">
        <pc:chgData name="Holmes, Ellen [NEA]" userId="S::eholmes@nea.org::8df78491-616d-4641-a13e-176bb27a1b7f" providerId="AD" clId="Web-{1474AF99-CB93-EFBB-9C3B-5FAE0D0A523E}" dt="2022-09-26T17:53:23.429" v="53" actId="20577"/>
        <pc:sldMkLst>
          <pc:docMk/>
          <pc:sldMk cId="1993987668" sldId="397"/>
        </pc:sldMkLst>
        <pc:spChg chg="mod">
          <ac:chgData name="Holmes, Ellen [NEA]" userId="S::eholmes@nea.org::8df78491-616d-4641-a13e-176bb27a1b7f" providerId="AD" clId="Web-{1474AF99-CB93-EFBB-9C3B-5FAE0D0A523E}" dt="2022-09-26T17:53:23.429" v="53" actId="20577"/>
          <ac:spMkLst>
            <pc:docMk/>
            <pc:sldMk cId="1993987668" sldId="397"/>
            <ac:spMk id="3" creationId="{58E11812-78DD-722A-AEC2-633BD68A6657}"/>
          </ac:spMkLst>
        </pc:spChg>
      </pc:sldChg>
      <pc:sldChg chg="addSp delSp modSp new">
        <pc:chgData name="Holmes, Ellen [NEA]" userId="S::eholmes@nea.org::8df78491-616d-4641-a13e-176bb27a1b7f" providerId="AD" clId="Web-{1474AF99-CB93-EFBB-9C3B-5FAE0D0A523E}" dt="2022-09-26T18:37:19.010" v="84" actId="14100"/>
        <pc:sldMkLst>
          <pc:docMk/>
          <pc:sldMk cId="3906139893" sldId="398"/>
        </pc:sldMkLst>
        <pc:spChg chg="mod">
          <ac:chgData name="Holmes, Ellen [NEA]" userId="S::eholmes@nea.org::8df78491-616d-4641-a13e-176bb27a1b7f" providerId="AD" clId="Web-{1474AF99-CB93-EFBB-9C3B-5FAE0D0A523E}" dt="2022-09-26T18:37:19.010" v="84" actId="14100"/>
          <ac:spMkLst>
            <pc:docMk/>
            <pc:sldMk cId="3906139893" sldId="398"/>
            <ac:spMk id="2" creationId="{E01B8B7A-CE82-9885-F2DA-2ED7AA2617F0}"/>
          </ac:spMkLst>
        </pc:spChg>
        <pc:spChg chg="del">
          <ac:chgData name="Holmes, Ellen [NEA]" userId="S::eholmes@nea.org::8df78491-616d-4641-a13e-176bb27a1b7f" providerId="AD" clId="Web-{1474AF99-CB93-EFBB-9C3B-5FAE0D0A523E}" dt="2022-09-26T18:37:10.854" v="82"/>
          <ac:spMkLst>
            <pc:docMk/>
            <pc:sldMk cId="3906139893" sldId="398"/>
            <ac:spMk id="3" creationId="{77A43C4B-3E42-1D37-4C87-6CB934E92AFE}"/>
          </ac:spMkLst>
        </pc:spChg>
        <pc:picChg chg="add del mod">
          <ac:chgData name="Holmes, Ellen [NEA]" userId="S::eholmes@nea.org::8df78491-616d-4641-a13e-176bb27a1b7f" providerId="AD" clId="Web-{1474AF99-CB93-EFBB-9C3B-5FAE0D0A523E}" dt="2022-09-26T18:37:06.447" v="81"/>
          <ac:picMkLst>
            <pc:docMk/>
            <pc:sldMk cId="3906139893" sldId="398"/>
            <ac:picMk id="5" creationId="{72506C2D-123B-4687-53F7-0094AF386870}"/>
          </ac:picMkLst>
        </pc:picChg>
      </pc:sldChg>
      <pc:sldChg chg="addSp delSp modSp new">
        <pc:chgData name="Holmes, Ellen [NEA]" userId="S::eholmes@nea.org::8df78491-616d-4641-a13e-176bb27a1b7f" providerId="AD" clId="Web-{1474AF99-CB93-EFBB-9C3B-5FAE0D0A523E}" dt="2022-09-26T19:17:46.176" v="142" actId="1076"/>
        <pc:sldMkLst>
          <pc:docMk/>
          <pc:sldMk cId="3874565064" sldId="399"/>
        </pc:sldMkLst>
        <pc:spChg chg="mod">
          <ac:chgData name="Holmes, Ellen [NEA]" userId="S::eholmes@nea.org::8df78491-616d-4641-a13e-176bb27a1b7f" providerId="AD" clId="Web-{1474AF99-CB93-EFBB-9C3B-5FAE0D0A523E}" dt="2022-09-26T19:17:38.629" v="141" actId="20577"/>
          <ac:spMkLst>
            <pc:docMk/>
            <pc:sldMk cId="3874565064" sldId="399"/>
            <ac:spMk id="2" creationId="{C7B88DE0-294B-ACE5-45B9-D0948B2F1956}"/>
          </ac:spMkLst>
        </pc:spChg>
        <pc:spChg chg="del mod">
          <ac:chgData name="Holmes, Ellen [NEA]" userId="S::eholmes@nea.org::8df78491-616d-4641-a13e-176bb27a1b7f" providerId="AD" clId="Web-{1474AF99-CB93-EFBB-9C3B-5FAE0D0A523E}" dt="2022-09-26T19:17:27.566" v="138"/>
          <ac:spMkLst>
            <pc:docMk/>
            <pc:sldMk cId="3874565064" sldId="399"/>
            <ac:spMk id="3" creationId="{E0BD0894-C1D7-2D7E-B8CF-6454C5622404}"/>
          </ac:spMkLst>
        </pc:spChg>
        <pc:spChg chg="add mod">
          <ac:chgData name="Holmes, Ellen [NEA]" userId="S::eholmes@nea.org::8df78491-616d-4641-a13e-176bb27a1b7f" providerId="AD" clId="Web-{1474AF99-CB93-EFBB-9C3B-5FAE0D0A523E}" dt="2022-09-26T19:17:27.566" v="138"/>
          <ac:spMkLst>
            <pc:docMk/>
            <pc:sldMk cId="3874565064" sldId="399"/>
            <ac:spMk id="6" creationId="{98B2020F-950E-A2C3-1FED-18F6C81E6BD1}"/>
          </ac:spMkLst>
        </pc:spChg>
        <pc:picChg chg="add mod">
          <ac:chgData name="Holmes, Ellen [NEA]" userId="S::eholmes@nea.org::8df78491-616d-4641-a13e-176bb27a1b7f" providerId="AD" clId="Web-{1474AF99-CB93-EFBB-9C3B-5FAE0D0A523E}" dt="2022-09-26T19:17:46.176" v="142" actId="1076"/>
          <ac:picMkLst>
            <pc:docMk/>
            <pc:sldMk cId="3874565064" sldId="399"/>
            <ac:picMk id="4" creationId="{7ECD133B-016E-AAAA-48E8-A4BA02C6E6A6}"/>
          </ac:picMkLst>
        </pc:picChg>
      </pc:sldChg>
      <pc:sldChg chg="addSp delSp modSp new">
        <pc:chgData name="Holmes, Ellen [NEA]" userId="S::eholmes@nea.org::8df78491-616d-4641-a13e-176bb27a1b7f" providerId="AD" clId="Web-{1474AF99-CB93-EFBB-9C3B-5FAE0D0A523E}" dt="2022-09-26T19:15:05.591" v="133"/>
        <pc:sldMkLst>
          <pc:docMk/>
          <pc:sldMk cId="440712195" sldId="400"/>
        </pc:sldMkLst>
        <pc:spChg chg="mod">
          <ac:chgData name="Holmes, Ellen [NEA]" userId="S::eholmes@nea.org::8df78491-616d-4641-a13e-176bb27a1b7f" providerId="AD" clId="Web-{1474AF99-CB93-EFBB-9C3B-5FAE0D0A523E}" dt="2022-09-26T19:12:23.709" v="124" actId="20577"/>
          <ac:spMkLst>
            <pc:docMk/>
            <pc:sldMk cId="440712195" sldId="400"/>
            <ac:spMk id="2" creationId="{72464537-ED2F-CDE9-DBC7-AC4A3979723B}"/>
          </ac:spMkLst>
        </pc:spChg>
        <pc:spChg chg="del">
          <ac:chgData name="Holmes, Ellen [NEA]" userId="S::eholmes@nea.org::8df78491-616d-4641-a13e-176bb27a1b7f" providerId="AD" clId="Web-{1474AF99-CB93-EFBB-9C3B-5FAE0D0A523E}" dt="2022-09-26T19:11:44.051" v="114"/>
          <ac:spMkLst>
            <pc:docMk/>
            <pc:sldMk cId="440712195" sldId="400"/>
            <ac:spMk id="3" creationId="{F9A29DA4-D61B-1851-C51D-45AE9F017F6B}"/>
          </ac:spMkLst>
        </pc:spChg>
        <pc:spChg chg="add mod">
          <ac:chgData name="Holmes, Ellen [NEA]" userId="S::eholmes@nea.org::8df78491-616d-4641-a13e-176bb27a1b7f" providerId="AD" clId="Web-{1474AF99-CB93-EFBB-9C3B-5FAE0D0A523E}" dt="2022-09-26T19:14:39.434" v="131" actId="1076"/>
          <ac:spMkLst>
            <pc:docMk/>
            <pc:sldMk cId="440712195" sldId="400"/>
            <ac:spMk id="4" creationId="{DF2C841E-00FD-DB50-3916-B0B87E481593}"/>
          </ac:spMkLst>
        </pc:spChg>
        <pc:picChg chg="add mod modCrop">
          <ac:chgData name="Holmes, Ellen [NEA]" userId="S::eholmes@nea.org::8df78491-616d-4641-a13e-176bb27a1b7f" providerId="AD" clId="Web-{1474AF99-CB93-EFBB-9C3B-5FAE0D0A523E}" dt="2022-09-26T19:15:05.591" v="133"/>
          <ac:picMkLst>
            <pc:docMk/>
            <pc:sldMk cId="440712195" sldId="400"/>
            <ac:picMk id="5" creationId="{BC1D431A-0758-2C5A-A70F-D35D1AB0775A}"/>
          </ac:picMkLst>
        </pc:picChg>
      </pc:sldChg>
      <pc:sldChg chg="modSp new">
        <pc:chgData name="Holmes, Ellen [NEA]" userId="S::eholmes@nea.org::8df78491-616d-4641-a13e-176bb27a1b7f" providerId="AD" clId="Web-{1474AF99-CB93-EFBB-9C3B-5FAE0D0A523E}" dt="2022-09-26T19:35:27.315" v="248" actId="14100"/>
        <pc:sldMkLst>
          <pc:docMk/>
          <pc:sldMk cId="2153591396" sldId="401"/>
        </pc:sldMkLst>
        <pc:spChg chg="mod">
          <ac:chgData name="Holmes, Ellen [NEA]" userId="S::eholmes@nea.org::8df78491-616d-4641-a13e-176bb27a1b7f" providerId="AD" clId="Web-{1474AF99-CB93-EFBB-9C3B-5FAE0D0A523E}" dt="2022-09-26T19:32:46.839" v="218" actId="20577"/>
          <ac:spMkLst>
            <pc:docMk/>
            <pc:sldMk cId="2153591396" sldId="401"/>
            <ac:spMk id="2" creationId="{6C87954F-16B8-76D0-11CB-A1048F5280A6}"/>
          </ac:spMkLst>
        </pc:spChg>
        <pc:spChg chg="mod">
          <ac:chgData name="Holmes, Ellen [NEA]" userId="S::eholmes@nea.org::8df78491-616d-4641-a13e-176bb27a1b7f" providerId="AD" clId="Web-{1474AF99-CB93-EFBB-9C3B-5FAE0D0A523E}" dt="2022-09-26T19:35:27.315" v="248" actId="14100"/>
          <ac:spMkLst>
            <pc:docMk/>
            <pc:sldMk cId="2153591396" sldId="401"/>
            <ac:spMk id="3" creationId="{3B59966D-2798-C208-2A54-00E3473C8B7C}"/>
          </ac:spMkLst>
        </pc:spChg>
      </pc:sldChg>
      <pc:sldChg chg="addSp delSp modSp new">
        <pc:chgData name="Holmes, Ellen [NEA]" userId="S::eholmes@nea.org::8df78491-616d-4641-a13e-176bb27a1b7f" providerId="AD" clId="Web-{1474AF99-CB93-EFBB-9C3B-5FAE0D0A523E}" dt="2022-09-26T19:36:19.817" v="252"/>
        <pc:sldMkLst>
          <pc:docMk/>
          <pc:sldMk cId="3439372690" sldId="402"/>
        </pc:sldMkLst>
        <pc:spChg chg="mod">
          <ac:chgData name="Holmes, Ellen [NEA]" userId="S::eholmes@nea.org::8df78491-616d-4641-a13e-176bb27a1b7f" providerId="AD" clId="Web-{1474AF99-CB93-EFBB-9C3B-5FAE0D0A523E}" dt="2022-09-26T19:35:15.861" v="247" actId="20577"/>
          <ac:spMkLst>
            <pc:docMk/>
            <pc:sldMk cId="3439372690" sldId="402"/>
            <ac:spMk id="2" creationId="{2CB685DF-1492-DE55-A0DC-FD4BD4F0189B}"/>
          </ac:spMkLst>
        </pc:spChg>
        <pc:spChg chg="del mod">
          <ac:chgData name="Holmes, Ellen [NEA]" userId="S::eholmes@nea.org::8df78491-616d-4641-a13e-176bb27a1b7f" providerId="AD" clId="Web-{1474AF99-CB93-EFBB-9C3B-5FAE0D0A523E}" dt="2022-09-26T19:35:31.893" v="249"/>
          <ac:spMkLst>
            <pc:docMk/>
            <pc:sldMk cId="3439372690" sldId="402"/>
            <ac:spMk id="3" creationId="{9433D5C4-6F71-222A-8F6A-17171E9E74E1}"/>
          </ac:spMkLst>
        </pc:spChg>
        <pc:spChg chg="add del mod">
          <ac:chgData name="Holmes, Ellen [NEA]" userId="S::eholmes@nea.org::8df78491-616d-4641-a13e-176bb27a1b7f" providerId="AD" clId="Web-{1474AF99-CB93-EFBB-9C3B-5FAE0D0A523E}" dt="2022-09-26T19:36:19.817" v="252"/>
          <ac:spMkLst>
            <pc:docMk/>
            <pc:sldMk cId="3439372690" sldId="402"/>
            <ac:spMk id="6" creationId="{9F74927B-FEFF-B076-2ACB-70E0BE27E901}"/>
          </ac:spMkLst>
        </pc:spChg>
        <pc:picChg chg="mod">
          <ac:chgData name="Holmes, Ellen [NEA]" userId="S::eholmes@nea.org::8df78491-616d-4641-a13e-176bb27a1b7f" providerId="AD" clId="Web-{1474AF99-CB93-EFBB-9C3B-5FAE0D0A523E}" dt="2022-09-26T19:35:42.144" v="251" actId="1076"/>
          <ac:picMkLst>
            <pc:docMk/>
            <pc:sldMk cId="3439372690" sldId="402"/>
            <ac:picMk id="4" creationId="{74FFFA2D-C9FB-B404-9C27-385D38AC8B26}"/>
          </ac:picMkLst>
        </pc:picChg>
      </pc:sldChg>
      <pc:sldMasterChg chg="modSldLayout">
        <pc:chgData name="Holmes, Ellen [NEA]" userId="S::eholmes@nea.org::8df78491-616d-4641-a13e-176bb27a1b7f" providerId="AD" clId="Web-{1474AF99-CB93-EFBB-9C3B-5FAE0D0A523E}" dt="2022-09-26T17:21:15.879" v="0"/>
        <pc:sldMasterMkLst>
          <pc:docMk/>
          <pc:sldMasterMk cId="3638818624" sldId="2147483657"/>
        </pc:sldMasterMkLst>
        <pc:sldLayoutChg chg="replId">
          <pc:chgData name="Holmes, Ellen [NEA]" userId="S::eholmes@nea.org::8df78491-616d-4641-a13e-176bb27a1b7f" providerId="AD" clId="Web-{1474AF99-CB93-EFBB-9C3B-5FAE0D0A523E}" dt="2022-09-26T17:21:15.879" v="0"/>
          <pc:sldLayoutMkLst>
            <pc:docMk/>
            <pc:sldMasterMk cId="3638818624" sldId="2147483657"/>
            <pc:sldLayoutMk cId="2606605656" sldId="2147483671"/>
          </pc:sldLayoutMkLst>
        </pc:sldLayoutChg>
        <pc:sldLayoutChg chg="replId">
          <pc:chgData name="Holmes, Ellen [NEA]" userId="S::eholmes@nea.org::8df78491-616d-4641-a13e-176bb27a1b7f" providerId="AD" clId="Web-{1474AF99-CB93-EFBB-9C3B-5FAE0D0A523E}" dt="2022-09-26T17:21:15.879" v="0"/>
          <pc:sldLayoutMkLst>
            <pc:docMk/>
            <pc:sldMasterMk cId="3638818624" sldId="2147483657"/>
            <pc:sldLayoutMk cId="3843035082" sldId="2147483673"/>
          </pc:sldLayoutMkLst>
        </pc:sldLayoutChg>
      </pc:sldMasterChg>
      <pc:sldMasterChg chg="addSldLayout modSldLayout">
        <pc:chgData name="Holmes, Ellen [NEA]" userId="S::eholmes@nea.org::8df78491-616d-4641-a13e-176bb27a1b7f" providerId="AD" clId="Web-{1474AF99-CB93-EFBB-9C3B-5FAE0D0A523E}" dt="2022-09-26T17:21:15.879" v="0"/>
        <pc:sldMasterMkLst>
          <pc:docMk/>
          <pc:sldMasterMk cId="2415875524" sldId="2147483659"/>
        </pc:sldMasterMkLst>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58"/>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60"/>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61"/>
          </pc:sldLayoutMkLst>
        </pc:sldLayoutChg>
        <pc:sldLayoutChg chg="replId">
          <pc:chgData name="Holmes, Ellen [NEA]" userId="S::eholmes@nea.org::8df78491-616d-4641-a13e-176bb27a1b7f" providerId="AD" clId="Web-{1474AF99-CB93-EFBB-9C3B-5FAE0D0A523E}" dt="2022-09-26T17:21:15.879" v="0"/>
          <pc:sldLayoutMkLst>
            <pc:docMk/>
            <pc:sldMasterMk cId="2415875524" sldId="2147483659"/>
            <pc:sldLayoutMk cId="387918103" sldId="2147483672"/>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4"/>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5"/>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6"/>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7"/>
          </pc:sldLayoutMkLst>
        </pc:sldLayoutChg>
      </pc:sldMasterChg>
    </pc:docChg>
  </pc:docChgLst>
  <pc:docChgLst>
    <pc:chgData name="Guest User" userId="S::urn:spo:anon#16fd63fe8307f6013eedd440a8b6eff24fca752f22be58a56e70e05b0cb33cfa::" providerId="AD" clId="Web-{A6B03209-0DFB-1425-9F9E-4CDA140F38D5}"/>
    <pc:docChg chg="modSld">
      <pc:chgData name="Guest User" userId="S::urn:spo:anon#16fd63fe8307f6013eedd440a8b6eff24fca752f22be58a56e70e05b0cb33cfa::" providerId="AD" clId="Web-{A6B03209-0DFB-1425-9F9E-4CDA140F38D5}" dt="2022-09-26T19:29:19.949" v="33" actId="20577"/>
      <pc:docMkLst>
        <pc:docMk/>
      </pc:docMkLst>
      <pc:sldChg chg="modSp">
        <pc:chgData name="Guest User" userId="S::urn:spo:anon#16fd63fe8307f6013eedd440a8b6eff24fca752f22be58a56e70e05b0cb33cfa::" providerId="AD" clId="Web-{A6B03209-0DFB-1425-9F9E-4CDA140F38D5}" dt="2022-09-26T18:48:20.437" v="31" actId="14100"/>
        <pc:sldMkLst>
          <pc:docMk/>
          <pc:sldMk cId="0" sldId="327"/>
        </pc:sldMkLst>
        <pc:spChg chg="mod">
          <ac:chgData name="Guest User" userId="S::urn:spo:anon#16fd63fe8307f6013eedd440a8b6eff24fca752f22be58a56e70e05b0cb33cfa::" providerId="AD" clId="Web-{A6B03209-0DFB-1425-9F9E-4CDA140F38D5}" dt="2022-09-26T18:48:20.437" v="31" actId="14100"/>
          <ac:spMkLst>
            <pc:docMk/>
            <pc:sldMk cId="0" sldId="327"/>
            <ac:spMk id="760" creationId="{00000000-0000-0000-0000-000000000000}"/>
          </ac:spMkLst>
        </pc:spChg>
      </pc:sldChg>
      <pc:sldChg chg="modSp">
        <pc:chgData name="Guest User" userId="S::urn:spo:anon#16fd63fe8307f6013eedd440a8b6eff24fca752f22be58a56e70e05b0cb33cfa::" providerId="AD" clId="Web-{A6B03209-0DFB-1425-9F9E-4CDA140F38D5}" dt="2022-09-26T17:20:47.150" v="12" actId="14100"/>
        <pc:sldMkLst>
          <pc:docMk/>
          <pc:sldMk cId="0" sldId="328"/>
        </pc:sldMkLst>
        <pc:picChg chg="mod ord">
          <ac:chgData name="Guest User" userId="S::urn:spo:anon#16fd63fe8307f6013eedd440a8b6eff24fca752f22be58a56e70e05b0cb33cfa::" providerId="AD" clId="Web-{A6B03209-0DFB-1425-9F9E-4CDA140F38D5}" dt="2022-09-26T17:20:47.150" v="12" actId="14100"/>
          <ac:picMkLst>
            <pc:docMk/>
            <pc:sldMk cId="0" sldId="328"/>
            <ac:picMk id="2" creationId="{00000000-0000-0000-0000-000000000000}"/>
          </ac:picMkLst>
        </pc:picChg>
        <pc:picChg chg="mod">
          <ac:chgData name="Guest User" userId="S::urn:spo:anon#16fd63fe8307f6013eedd440a8b6eff24fca752f22be58a56e70e05b0cb33cfa::" providerId="AD" clId="Web-{A6B03209-0DFB-1425-9F9E-4CDA140F38D5}" dt="2022-09-26T17:20:41.369" v="11" actId="14100"/>
          <ac:picMkLst>
            <pc:docMk/>
            <pc:sldMk cId="0" sldId="328"/>
            <ac:picMk id="769" creationId="{00000000-0000-0000-0000-000000000000}"/>
          </ac:picMkLst>
        </pc:picChg>
      </pc:sldChg>
      <pc:sldChg chg="modSp">
        <pc:chgData name="Guest User" userId="S::urn:spo:anon#16fd63fe8307f6013eedd440a8b6eff24fca752f22be58a56e70e05b0cb33cfa::" providerId="AD" clId="Web-{A6B03209-0DFB-1425-9F9E-4CDA140F38D5}" dt="2022-09-26T16:53:36.887" v="0" actId="14100"/>
        <pc:sldMkLst>
          <pc:docMk/>
          <pc:sldMk cId="0" sldId="334"/>
        </pc:sldMkLst>
        <pc:spChg chg="mod">
          <ac:chgData name="Guest User" userId="S::urn:spo:anon#16fd63fe8307f6013eedd440a8b6eff24fca752f22be58a56e70e05b0cb33cfa::" providerId="AD" clId="Web-{A6B03209-0DFB-1425-9F9E-4CDA140F38D5}" dt="2022-09-26T16:53:36.887" v="0" actId="14100"/>
          <ac:spMkLst>
            <pc:docMk/>
            <pc:sldMk cId="0" sldId="334"/>
            <ac:spMk id="829" creationId="{00000000-0000-0000-0000-000000000000}"/>
          </ac:spMkLst>
        </pc:spChg>
      </pc:sldChg>
      <pc:sldChg chg="modSp">
        <pc:chgData name="Guest User" userId="S::urn:spo:anon#16fd63fe8307f6013eedd440a8b6eff24fca752f22be58a56e70e05b0cb33cfa::" providerId="AD" clId="Web-{A6B03209-0DFB-1425-9F9E-4CDA140F38D5}" dt="2022-09-26T17:37:31.984" v="28" actId="20577"/>
        <pc:sldMkLst>
          <pc:docMk/>
          <pc:sldMk cId="0" sldId="336"/>
        </pc:sldMkLst>
        <pc:spChg chg="mod">
          <ac:chgData name="Guest User" userId="S::urn:spo:anon#16fd63fe8307f6013eedd440a8b6eff24fca752f22be58a56e70e05b0cb33cfa::" providerId="AD" clId="Web-{A6B03209-0DFB-1425-9F9E-4CDA140F38D5}" dt="2022-09-26T17:37:31.984" v="28" actId="20577"/>
          <ac:spMkLst>
            <pc:docMk/>
            <pc:sldMk cId="0" sldId="336"/>
            <ac:spMk id="843" creationId="{00000000-0000-0000-0000-000000000000}"/>
          </ac:spMkLst>
        </pc:spChg>
      </pc:sldChg>
      <pc:sldChg chg="modSp">
        <pc:chgData name="Guest User" userId="S::urn:spo:anon#16fd63fe8307f6013eedd440a8b6eff24fca752f22be58a56e70e05b0cb33cfa::" providerId="AD" clId="Web-{A6B03209-0DFB-1425-9F9E-4CDA140F38D5}" dt="2022-09-26T16:56:52.769" v="8" actId="14100"/>
        <pc:sldMkLst>
          <pc:docMk/>
          <pc:sldMk cId="0" sldId="340"/>
        </pc:sldMkLst>
        <pc:spChg chg="mod">
          <ac:chgData name="Guest User" userId="S::urn:spo:anon#16fd63fe8307f6013eedd440a8b6eff24fca752f22be58a56e70e05b0cb33cfa::" providerId="AD" clId="Web-{A6B03209-0DFB-1425-9F9E-4CDA140F38D5}" dt="2022-09-26T16:56:44.253" v="6" actId="14100"/>
          <ac:spMkLst>
            <pc:docMk/>
            <pc:sldMk cId="0" sldId="340"/>
            <ac:spMk id="872" creationId="{00000000-0000-0000-0000-000000000000}"/>
          </ac:spMkLst>
        </pc:spChg>
        <pc:picChg chg="mod">
          <ac:chgData name="Guest User" userId="S::urn:spo:anon#16fd63fe8307f6013eedd440a8b6eff24fca752f22be58a56e70e05b0cb33cfa::" providerId="AD" clId="Web-{A6B03209-0DFB-1425-9F9E-4CDA140F38D5}" dt="2022-09-26T16:56:52.769" v="8" actId="14100"/>
          <ac:picMkLst>
            <pc:docMk/>
            <pc:sldMk cId="0" sldId="340"/>
            <ac:picMk id="4" creationId="{00000000-0000-0000-0000-000000000000}"/>
          </ac:picMkLst>
        </pc:picChg>
      </pc:sldChg>
      <pc:sldChg chg="modSp">
        <pc:chgData name="Guest User" userId="S::urn:spo:anon#16fd63fe8307f6013eedd440a8b6eff24fca752f22be58a56e70e05b0cb33cfa::" providerId="AD" clId="Web-{A6B03209-0DFB-1425-9F9E-4CDA140F38D5}" dt="2022-09-26T19:29:19.949" v="33" actId="20577"/>
        <pc:sldMkLst>
          <pc:docMk/>
          <pc:sldMk cId="2153591396" sldId="401"/>
        </pc:sldMkLst>
        <pc:spChg chg="mod">
          <ac:chgData name="Guest User" userId="S::urn:spo:anon#16fd63fe8307f6013eedd440a8b6eff24fca752f22be58a56e70e05b0cb33cfa::" providerId="AD" clId="Web-{A6B03209-0DFB-1425-9F9E-4CDA140F38D5}" dt="2022-09-26T19:29:19.949" v="33" actId="20577"/>
          <ac:spMkLst>
            <pc:docMk/>
            <pc:sldMk cId="2153591396" sldId="401"/>
            <ac:spMk id="3" creationId="{3B59966D-2798-C208-2A54-00E3473C8B7C}"/>
          </ac:spMkLst>
        </pc:spChg>
      </pc:sldChg>
    </pc:docChg>
  </pc:docChgLst>
  <pc:docChgLst>
    <pc:chgData name="Barbera Whitman [UT]" userId="S::barbera.whitman_myuea.org#ext#@neahq.onmicrosoft.com::d51b4a74-c295-4088-942b-58122914bd4f" providerId="AD" clId="Web-{6CD4B44E-D48D-5E11-2B14-F0526DD70D2C}"/>
    <pc:docChg chg="sldOrd">
      <pc:chgData name="Barbera Whitman [UT]" userId="S::barbera.whitman_myuea.org#ext#@neahq.onmicrosoft.com::d51b4a74-c295-4088-942b-58122914bd4f" providerId="AD" clId="Web-{6CD4B44E-D48D-5E11-2B14-F0526DD70D2C}" dt="2022-09-26T20:14:06.232" v="0"/>
      <pc:docMkLst>
        <pc:docMk/>
      </pc:docMkLst>
      <pc:sldChg chg="ord">
        <pc:chgData name="Barbera Whitman [UT]" userId="S::barbera.whitman_myuea.org#ext#@neahq.onmicrosoft.com::d51b4a74-c295-4088-942b-58122914bd4f" providerId="AD" clId="Web-{6CD4B44E-D48D-5E11-2B14-F0526DD70D2C}" dt="2022-09-26T20:14:06.232" v="0"/>
        <pc:sldMkLst>
          <pc:docMk/>
          <pc:sldMk cId="0" sldId="343"/>
        </pc:sldMkLst>
      </pc:sldChg>
    </pc:docChg>
  </pc:docChgLst>
  <pc:docChgLst>
    <pc:chgData name="Fitouri, Sara [CO]" userId="S::sara.fitouri_coloradoea.org#ext#@neahq.onmicrosoft.com::6caa6b50-28ad-40bf-891b-b7c71d09eac5" providerId="AD" clId="Web-{E796E982-FA9D-DD01-5AFE-90D2B2B63DD3}"/>
    <pc:docChg chg="modSld">
      <pc:chgData name="Fitouri, Sara [CO]" userId="S::sara.fitouri_coloradoea.org#ext#@neahq.onmicrosoft.com::6caa6b50-28ad-40bf-891b-b7c71d09eac5" providerId="AD" clId="Web-{E796E982-FA9D-DD01-5AFE-90D2B2B63DD3}" dt="2022-09-26T20:32:24.495" v="19" actId="20577"/>
      <pc:docMkLst>
        <pc:docMk/>
      </pc:docMkLst>
      <pc:sldChg chg="modSp">
        <pc:chgData name="Fitouri, Sara [CO]" userId="S::sara.fitouri_coloradoea.org#ext#@neahq.onmicrosoft.com::6caa6b50-28ad-40bf-891b-b7c71d09eac5" providerId="AD" clId="Web-{E796E982-FA9D-DD01-5AFE-90D2B2B63DD3}" dt="2022-09-26T20:25:44.186" v="17" actId="20577"/>
        <pc:sldMkLst>
          <pc:docMk/>
          <pc:sldMk cId="0" sldId="353"/>
        </pc:sldMkLst>
        <pc:spChg chg="mod">
          <ac:chgData name="Fitouri, Sara [CO]" userId="S::sara.fitouri_coloradoea.org#ext#@neahq.onmicrosoft.com::6caa6b50-28ad-40bf-891b-b7c71d09eac5" providerId="AD" clId="Web-{E796E982-FA9D-DD01-5AFE-90D2B2B63DD3}" dt="2022-09-26T20:25:44.186" v="17" actId="20577"/>
          <ac:spMkLst>
            <pc:docMk/>
            <pc:sldMk cId="0" sldId="353"/>
            <ac:spMk id="961" creationId="{00000000-0000-0000-0000-000000000000}"/>
          </ac:spMkLst>
        </pc:spChg>
      </pc:sldChg>
      <pc:sldChg chg="modSp">
        <pc:chgData name="Fitouri, Sara [CO]" userId="S::sara.fitouri_coloradoea.org#ext#@neahq.onmicrosoft.com::6caa6b50-28ad-40bf-891b-b7c71d09eac5" providerId="AD" clId="Web-{E796E982-FA9D-DD01-5AFE-90D2B2B63DD3}" dt="2022-09-26T20:22:43.992" v="3" actId="20577"/>
        <pc:sldMkLst>
          <pc:docMk/>
          <pc:sldMk cId="0" sldId="354"/>
        </pc:sldMkLst>
        <pc:spChg chg="mod">
          <ac:chgData name="Fitouri, Sara [CO]" userId="S::sara.fitouri_coloradoea.org#ext#@neahq.onmicrosoft.com::6caa6b50-28ad-40bf-891b-b7c71d09eac5" providerId="AD" clId="Web-{E796E982-FA9D-DD01-5AFE-90D2B2B63DD3}" dt="2022-09-26T20:22:43.992" v="3" actId="20577"/>
          <ac:spMkLst>
            <pc:docMk/>
            <pc:sldMk cId="0" sldId="354"/>
            <ac:spMk id="969" creationId="{00000000-0000-0000-0000-000000000000}"/>
          </ac:spMkLst>
        </pc:spChg>
      </pc:sldChg>
      <pc:sldChg chg="modSp">
        <pc:chgData name="Fitouri, Sara [CO]" userId="S::sara.fitouri_coloradoea.org#ext#@neahq.onmicrosoft.com::6caa6b50-28ad-40bf-891b-b7c71d09eac5" providerId="AD" clId="Web-{E796E982-FA9D-DD01-5AFE-90D2B2B63DD3}" dt="2022-09-26T20:24:13.480" v="11" actId="20577"/>
        <pc:sldMkLst>
          <pc:docMk/>
          <pc:sldMk cId="0" sldId="357"/>
        </pc:sldMkLst>
        <pc:spChg chg="mod">
          <ac:chgData name="Fitouri, Sara [CO]" userId="S::sara.fitouri_coloradoea.org#ext#@neahq.onmicrosoft.com::6caa6b50-28ad-40bf-891b-b7c71d09eac5" providerId="AD" clId="Web-{E796E982-FA9D-DD01-5AFE-90D2B2B63DD3}" dt="2022-09-26T20:24:13.480" v="11" actId="20577"/>
          <ac:spMkLst>
            <pc:docMk/>
            <pc:sldMk cId="0" sldId="357"/>
            <ac:spMk id="989" creationId="{00000000-0000-0000-0000-000000000000}"/>
          </ac:spMkLst>
        </pc:spChg>
      </pc:sldChg>
      <pc:sldChg chg="modSp">
        <pc:chgData name="Fitouri, Sara [CO]" userId="S::sara.fitouri_coloradoea.org#ext#@neahq.onmicrosoft.com::6caa6b50-28ad-40bf-891b-b7c71d09eac5" providerId="AD" clId="Web-{E796E982-FA9D-DD01-5AFE-90D2B2B63DD3}" dt="2022-09-26T20:32:24.495" v="19" actId="20577"/>
        <pc:sldMkLst>
          <pc:docMk/>
          <pc:sldMk cId="0" sldId="358"/>
        </pc:sldMkLst>
        <pc:spChg chg="mod">
          <ac:chgData name="Fitouri, Sara [CO]" userId="S::sara.fitouri_coloradoea.org#ext#@neahq.onmicrosoft.com::6caa6b50-28ad-40bf-891b-b7c71d09eac5" providerId="AD" clId="Web-{E796E982-FA9D-DD01-5AFE-90D2B2B63DD3}" dt="2022-09-26T20:32:24.495" v="19" actId="20577"/>
          <ac:spMkLst>
            <pc:docMk/>
            <pc:sldMk cId="0" sldId="358"/>
            <ac:spMk id="998" creationId="{00000000-0000-0000-0000-000000000000}"/>
          </ac:spMkLst>
        </pc:spChg>
      </pc:sldChg>
    </pc:docChg>
  </pc:docChgLst>
  <pc:docChgLst>
    <pc:chgData name="Holmes, Ellen [NEA]" userId="S::eholmes@nea.org::8df78491-616d-4641-a13e-176bb27a1b7f" providerId="AD" clId="Web-{EE4B594C-5BE7-A75D-72C0-607CA5040BCC}"/>
    <pc:docChg chg="delSld modSld">
      <pc:chgData name="Holmes, Ellen [NEA]" userId="S::eholmes@nea.org::8df78491-616d-4641-a13e-176bb27a1b7f" providerId="AD" clId="Web-{EE4B594C-5BE7-A75D-72C0-607CA5040BCC}" dt="2022-09-26T20:39:04.053" v="90" actId="1076"/>
      <pc:docMkLst>
        <pc:docMk/>
      </pc:docMkLst>
      <pc:sldChg chg="del">
        <pc:chgData name="Holmes, Ellen [NEA]" userId="S::eholmes@nea.org::8df78491-616d-4641-a13e-176bb27a1b7f" providerId="AD" clId="Web-{EE4B594C-5BE7-A75D-72C0-607CA5040BCC}" dt="2022-09-26T20:14:54.289" v="0"/>
        <pc:sldMkLst>
          <pc:docMk/>
          <pc:sldMk cId="0" sldId="342"/>
        </pc:sldMkLst>
      </pc:sldChg>
      <pc:sldChg chg="modSp">
        <pc:chgData name="Holmes, Ellen [NEA]" userId="S::eholmes@nea.org::8df78491-616d-4641-a13e-176bb27a1b7f" providerId="AD" clId="Web-{EE4B594C-5BE7-A75D-72C0-607CA5040BCC}" dt="2022-09-26T20:18:54.127" v="1" actId="14100"/>
        <pc:sldMkLst>
          <pc:docMk/>
          <pc:sldMk cId="0" sldId="347"/>
        </pc:sldMkLst>
        <pc:spChg chg="mod">
          <ac:chgData name="Holmes, Ellen [NEA]" userId="S::eholmes@nea.org::8df78491-616d-4641-a13e-176bb27a1b7f" providerId="AD" clId="Web-{EE4B594C-5BE7-A75D-72C0-607CA5040BCC}" dt="2022-09-26T20:18:54.127" v="1" actId="14100"/>
          <ac:spMkLst>
            <pc:docMk/>
            <pc:sldMk cId="0" sldId="347"/>
            <ac:spMk id="921" creationId="{00000000-0000-0000-0000-000000000000}"/>
          </ac:spMkLst>
        </pc:spChg>
      </pc:sldChg>
      <pc:sldChg chg="modSp">
        <pc:chgData name="Holmes, Ellen [NEA]" userId="S::eholmes@nea.org::8df78491-616d-4641-a13e-176bb27a1b7f" providerId="AD" clId="Web-{EE4B594C-5BE7-A75D-72C0-607CA5040BCC}" dt="2022-09-26T20:19:47.708" v="4" actId="14100"/>
        <pc:sldMkLst>
          <pc:docMk/>
          <pc:sldMk cId="0" sldId="351"/>
        </pc:sldMkLst>
        <pc:spChg chg="mod">
          <ac:chgData name="Holmes, Ellen [NEA]" userId="S::eholmes@nea.org::8df78491-616d-4641-a13e-176bb27a1b7f" providerId="AD" clId="Web-{EE4B594C-5BE7-A75D-72C0-607CA5040BCC}" dt="2022-09-26T20:19:47.708" v="4" actId="14100"/>
          <ac:spMkLst>
            <pc:docMk/>
            <pc:sldMk cId="0" sldId="351"/>
            <ac:spMk id="948" creationId="{00000000-0000-0000-0000-000000000000}"/>
          </ac:spMkLst>
        </pc:spChg>
      </pc:sldChg>
      <pc:sldChg chg="addSp modSp">
        <pc:chgData name="Holmes, Ellen [NEA]" userId="S::eholmes@nea.org::8df78491-616d-4641-a13e-176bb27a1b7f" providerId="AD" clId="Web-{EE4B594C-5BE7-A75D-72C0-607CA5040BCC}" dt="2022-09-26T20:24:18.891" v="12" actId="1076"/>
        <pc:sldMkLst>
          <pc:docMk/>
          <pc:sldMk cId="0" sldId="355"/>
        </pc:sldMkLst>
        <pc:spChg chg="mod">
          <ac:chgData name="Holmes, Ellen [NEA]" userId="S::eholmes@nea.org::8df78491-616d-4641-a13e-176bb27a1b7f" providerId="AD" clId="Web-{EE4B594C-5BE7-A75D-72C0-607CA5040BCC}" dt="2022-09-26T20:24:11.125" v="9" actId="1076"/>
          <ac:spMkLst>
            <pc:docMk/>
            <pc:sldMk cId="0" sldId="355"/>
            <ac:spMk id="976" creationId="{00000000-0000-0000-0000-000000000000}"/>
          </ac:spMkLst>
        </pc:spChg>
        <pc:picChg chg="add mod">
          <ac:chgData name="Holmes, Ellen [NEA]" userId="S::eholmes@nea.org::8df78491-616d-4641-a13e-176bb27a1b7f" providerId="AD" clId="Web-{EE4B594C-5BE7-A75D-72C0-607CA5040BCC}" dt="2022-09-26T20:24:18.891" v="12" actId="1076"/>
          <ac:picMkLst>
            <pc:docMk/>
            <pc:sldMk cId="0" sldId="355"/>
            <ac:picMk id="2" creationId="{3B8A809C-20B5-F8DB-4F8D-15ACDB971AB3}"/>
          </ac:picMkLst>
        </pc:picChg>
      </pc:sldChg>
      <pc:sldChg chg="modSp">
        <pc:chgData name="Holmes, Ellen [NEA]" userId="S::eholmes@nea.org::8df78491-616d-4641-a13e-176bb27a1b7f" providerId="AD" clId="Web-{EE4B594C-5BE7-A75D-72C0-607CA5040BCC}" dt="2022-09-26T20:25:03.533" v="17" actId="20577"/>
        <pc:sldMkLst>
          <pc:docMk/>
          <pc:sldMk cId="0" sldId="356"/>
        </pc:sldMkLst>
        <pc:spChg chg="mod">
          <ac:chgData name="Holmes, Ellen [NEA]" userId="S::eholmes@nea.org::8df78491-616d-4641-a13e-176bb27a1b7f" providerId="AD" clId="Web-{EE4B594C-5BE7-A75D-72C0-607CA5040BCC}" dt="2022-09-26T20:25:03.533" v="17" actId="20577"/>
          <ac:spMkLst>
            <pc:docMk/>
            <pc:sldMk cId="0" sldId="356"/>
            <ac:spMk id="982" creationId="{00000000-0000-0000-0000-000000000000}"/>
          </ac:spMkLst>
        </pc:spChg>
      </pc:sldChg>
      <pc:sldChg chg="modSp">
        <pc:chgData name="Holmes, Ellen [NEA]" userId="S::eholmes@nea.org::8df78491-616d-4641-a13e-176bb27a1b7f" providerId="AD" clId="Web-{EE4B594C-5BE7-A75D-72C0-607CA5040BCC}" dt="2022-09-26T20:26:10.927" v="21" actId="20577"/>
        <pc:sldMkLst>
          <pc:docMk/>
          <pc:sldMk cId="0" sldId="357"/>
        </pc:sldMkLst>
        <pc:spChg chg="mod">
          <ac:chgData name="Holmes, Ellen [NEA]" userId="S::eholmes@nea.org::8df78491-616d-4641-a13e-176bb27a1b7f" providerId="AD" clId="Web-{EE4B594C-5BE7-A75D-72C0-607CA5040BCC}" dt="2022-09-26T20:26:10.927" v="21" actId="20577"/>
          <ac:spMkLst>
            <pc:docMk/>
            <pc:sldMk cId="0" sldId="357"/>
            <ac:spMk id="989" creationId="{00000000-0000-0000-0000-000000000000}"/>
          </ac:spMkLst>
        </pc:spChg>
      </pc:sldChg>
      <pc:sldChg chg="modSp">
        <pc:chgData name="Holmes, Ellen [NEA]" userId="S::eholmes@nea.org::8df78491-616d-4641-a13e-176bb27a1b7f" providerId="AD" clId="Web-{EE4B594C-5BE7-A75D-72C0-607CA5040BCC}" dt="2022-09-26T20:34:18.463" v="35" actId="20577"/>
        <pc:sldMkLst>
          <pc:docMk/>
          <pc:sldMk cId="2650531905" sldId="388"/>
        </pc:sldMkLst>
        <pc:spChg chg="mod">
          <ac:chgData name="Holmes, Ellen [NEA]" userId="S::eholmes@nea.org::8df78491-616d-4641-a13e-176bb27a1b7f" providerId="AD" clId="Web-{EE4B594C-5BE7-A75D-72C0-607CA5040BCC}" dt="2022-09-26T20:34:18.463" v="35" actId="20577"/>
          <ac:spMkLst>
            <pc:docMk/>
            <pc:sldMk cId="2650531905" sldId="388"/>
            <ac:spMk id="65" creationId="{00000000-0000-0000-0000-000000000000}"/>
          </ac:spMkLst>
        </pc:spChg>
      </pc:sldChg>
      <pc:sldChg chg="modSp">
        <pc:chgData name="Holmes, Ellen [NEA]" userId="S::eholmes@nea.org::8df78491-616d-4641-a13e-176bb27a1b7f" providerId="AD" clId="Web-{EE4B594C-5BE7-A75D-72C0-607CA5040BCC}" dt="2022-09-26T20:39:04.053" v="90" actId="1076"/>
        <pc:sldMkLst>
          <pc:docMk/>
          <pc:sldMk cId="1813867915" sldId="391"/>
        </pc:sldMkLst>
        <pc:spChg chg="mod">
          <ac:chgData name="Holmes, Ellen [NEA]" userId="S::eholmes@nea.org::8df78491-616d-4641-a13e-176bb27a1b7f" providerId="AD" clId="Web-{EE4B594C-5BE7-A75D-72C0-607CA5040BCC}" dt="2022-09-26T20:39:00.553" v="89" actId="1076"/>
          <ac:spMkLst>
            <pc:docMk/>
            <pc:sldMk cId="1813867915" sldId="391"/>
            <ac:spMk id="168" creationId="{00000000-0000-0000-0000-000000000000}"/>
          </ac:spMkLst>
        </pc:spChg>
        <pc:picChg chg="mod">
          <ac:chgData name="Holmes, Ellen [NEA]" userId="S::eholmes@nea.org::8df78491-616d-4641-a13e-176bb27a1b7f" providerId="AD" clId="Web-{EE4B594C-5BE7-A75D-72C0-607CA5040BCC}" dt="2022-09-26T20:39:04.053" v="90" actId="1076"/>
          <ac:picMkLst>
            <pc:docMk/>
            <pc:sldMk cId="1813867915" sldId="391"/>
            <ac:picMk id="2" creationId="{00000000-0000-0000-0000-000000000000}"/>
          </ac:picMkLst>
        </pc:picChg>
      </pc:sldChg>
    </pc:docChg>
  </pc:docChgLst>
  <pc:docChgLst>
    <pc:chgData name="Guest User" userId="S::urn:spo:anon#16fd63fe8307f6013eedd440a8b6eff24fca752f22be58a56e70e05b0cb33cfa::" providerId="AD" clId="Web-{90871AE2-6D7D-5E1A-657E-80485CDC8A39}"/>
    <pc:docChg chg="modSld">
      <pc:chgData name="Guest User" userId="S::urn:spo:anon#16fd63fe8307f6013eedd440a8b6eff24fca752f22be58a56e70e05b0cb33cfa::" providerId="AD" clId="Web-{90871AE2-6D7D-5E1A-657E-80485CDC8A39}" dt="2022-09-26T18:37:47.947" v="54" actId="1076"/>
      <pc:docMkLst>
        <pc:docMk/>
      </pc:docMkLst>
      <pc:sldChg chg="modSp">
        <pc:chgData name="Guest User" userId="S::urn:spo:anon#16fd63fe8307f6013eedd440a8b6eff24fca752f22be58a56e70e05b0cb33cfa::" providerId="AD" clId="Web-{90871AE2-6D7D-5E1A-657E-80485CDC8A39}" dt="2022-09-26T17:22:24.500" v="7" actId="20577"/>
        <pc:sldMkLst>
          <pc:docMk/>
          <pc:sldMk cId="0" sldId="259"/>
        </pc:sldMkLst>
        <pc:spChg chg="mod">
          <ac:chgData name="Guest User" userId="S::urn:spo:anon#16fd63fe8307f6013eedd440a8b6eff24fca752f22be58a56e70e05b0cb33cfa::" providerId="AD" clId="Web-{90871AE2-6D7D-5E1A-657E-80485CDC8A39}" dt="2022-09-26T17:22:24.500" v="7" actId="20577"/>
          <ac:spMkLst>
            <pc:docMk/>
            <pc:sldMk cId="0" sldId="259"/>
            <ac:spMk id="77" creationId="{00000000-0000-0000-0000-000000000000}"/>
          </ac:spMkLst>
        </pc:spChg>
      </pc:sldChg>
      <pc:sldChg chg="modSp">
        <pc:chgData name="Guest User" userId="S::urn:spo:anon#16fd63fe8307f6013eedd440a8b6eff24fca752f22be58a56e70e05b0cb33cfa::" providerId="AD" clId="Web-{90871AE2-6D7D-5E1A-657E-80485CDC8A39}" dt="2022-09-26T17:49:28.735" v="28"/>
        <pc:sldMkLst>
          <pc:docMk/>
          <pc:sldMk cId="0" sldId="274"/>
        </pc:sldMkLst>
        <pc:spChg chg="mod">
          <ac:chgData name="Guest User" userId="S::urn:spo:anon#16fd63fe8307f6013eedd440a8b6eff24fca752f22be58a56e70e05b0cb33cfa::" providerId="AD" clId="Web-{90871AE2-6D7D-5E1A-657E-80485CDC8A39}" dt="2022-09-26T17:48:10.733" v="13" actId="14100"/>
          <ac:spMkLst>
            <pc:docMk/>
            <pc:sldMk cId="0" sldId="274"/>
            <ac:spMk id="187" creationId="{00000000-0000-0000-0000-000000000000}"/>
          </ac:spMkLst>
        </pc:spChg>
        <pc:spChg chg="mod">
          <ac:chgData name="Guest User" userId="S::urn:spo:anon#16fd63fe8307f6013eedd440a8b6eff24fca752f22be58a56e70e05b0cb33cfa::" providerId="AD" clId="Web-{90871AE2-6D7D-5E1A-657E-80485CDC8A39}" dt="2022-09-26T17:49:28.735" v="28"/>
          <ac:spMkLst>
            <pc:docMk/>
            <pc:sldMk cId="0" sldId="274"/>
            <ac:spMk id="188" creationId="{00000000-0000-0000-0000-000000000000}"/>
          </ac:spMkLst>
        </pc:spChg>
        <pc:spChg chg="mod">
          <ac:chgData name="Guest User" userId="S::urn:spo:anon#16fd63fe8307f6013eedd440a8b6eff24fca752f22be58a56e70e05b0cb33cfa::" providerId="AD" clId="Web-{90871AE2-6D7D-5E1A-657E-80485CDC8A39}" dt="2022-09-26T17:48:23.546" v="15" actId="14100"/>
          <ac:spMkLst>
            <pc:docMk/>
            <pc:sldMk cId="0" sldId="274"/>
            <ac:spMk id="189" creationId="{00000000-0000-0000-0000-000000000000}"/>
          </ac:spMkLst>
        </pc:spChg>
        <pc:spChg chg="mod">
          <ac:chgData name="Guest User" userId="S::urn:spo:anon#16fd63fe8307f6013eedd440a8b6eff24fca752f22be58a56e70e05b0cb33cfa::" providerId="AD" clId="Web-{90871AE2-6D7D-5E1A-657E-80485CDC8A39}" dt="2022-09-26T17:48:54.734" v="22"/>
          <ac:spMkLst>
            <pc:docMk/>
            <pc:sldMk cId="0" sldId="274"/>
            <ac:spMk id="190" creationId="{00000000-0000-0000-0000-000000000000}"/>
          </ac:spMkLst>
        </pc:spChg>
      </pc:sldChg>
      <pc:sldChg chg="modSp">
        <pc:chgData name="Guest User" userId="S::urn:spo:anon#16fd63fe8307f6013eedd440a8b6eff24fca752f22be58a56e70e05b0cb33cfa::" providerId="AD" clId="Web-{90871AE2-6D7D-5E1A-657E-80485CDC8A39}" dt="2022-09-26T18:12:22.902" v="30"/>
        <pc:sldMkLst>
          <pc:docMk/>
          <pc:sldMk cId="0" sldId="294"/>
        </pc:sldMkLst>
        <pc:graphicFrameChg chg="mod modGraphic">
          <ac:chgData name="Guest User" userId="S::urn:spo:anon#16fd63fe8307f6013eedd440a8b6eff24fca752f22be58a56e70e05b0cb33cfa::" providerId="AD" clId="Web-{90871AE2-6D7D-5E1A-657E-80485CDC8A39}" dt="2022-09-26T18:12:22.902" v="30"/>
          <ac:graphicFrameMkLst>
            <pc:docMk/>
            <pc:sldMk cId="0" sldId="294"/>
            <ac:graphicFrameMk id="448" creationId="{00000000-0000-0000-0000-000000000000}"/>
          </ac:graphicFrameMkLst>
        </pc:graphicFrameChg>
      </pc:sldChg>
      <pc:sldChg chg="modSp modNotes">
        <pc:chgData name="Guest User" userId="S::urn:spo:anon#16fd63fe8307f6013eedd440a8b6eff24fca752f22be58a56e70e05b0cb33cfa::" providerId="AD" clId="Web-{90871AE2-6D7D-5E1A-657E-80485CDC8A39}" dt="2022-09-26T18:29:50.844" v="49"/>
        <pc:sldMkLst>
          <pc:docMk/>
          <pc:sldMk cId="0" sldId="295"/>
        </pc:sldMkLst>
        <pc:spChg chg="mod">
          <ac:chgData name="Guest User" userId="S::urn:spo:anon#16fd63fe8307f6013eedd440a8b6eff24fca752f22be58a56e70e05b0cb33cfa::" providerId="AD" clId="Web-{90871AE2-6D7D-5E1A-657E-80485CDC8A39}" dt="2022-09-26T17:39:25.864" v="11"/>
          <ac:spMkLst>
            <pc:docMk/>
            <pc:sldMk cId="0" sldId="295"/>
            <ac:spMk id="454" creationId="{00000000-0000-0000-0000-000000000000}"/>
          </ac:spMkLst>
        </pc:spChg>
      </pc:sldChg>
      <pc:sldChg chg="addSp modSp">
        <pc:chgData name="Guest User" userId="S::urn:spo:anon#16fd63fe8307f6013eedd440a8b6eff24fca752f22be58a56e70e05b0cb33cfa::" providerId="AD" clId="Web-{90871AE2-6D7D-5E1A-657E-80485CDC8A39}" dt="2022-09-26T18:37:47.947" v="54" actId="1076"/>
        <pc:sldMkLst>
          <pc:docMk/>
          <pc:sldMk cId="3906139893" sldId="398"/>
        </pc:sldMkLst>
        <pc:picChg chg="add mod">
          <ac:chgData name="Guest User" userId="S::urn:spo:anon#16fd63fe8307f6013eedd440a8b6eff24fca752f22be58a56e70e05b0cb33cfa::" providerId="AD" clId="Web-{90871AE2-6D7D-5E1A-657E-80485CDC8A39}" dt="2022-09-26T18:37:47.947" v="54" actId="1076"/>
          <ac:picMkLst>
            <pc:docMk/>
            <pc:sldMk cId="3906139893" sldId="398"/>
            <ac:picMk id="4" creationId="{6F941324-8E3F-06E5-3666-BD9773C760F4}"/>
          </ac:picMkLst>
        </pc:picChg>
      </pc:sldChg>
    </pc:docChg>
  </pc:docChgLst>
  <pc:docChgLst>
    <pc:chgData name="Barbera Whitman [UT]" userId="S::barbera.whitman_myuea.org#ext#@neahq.onmicrosoft.com::d51b4a74-c295-4088-942b-58122914bd4f" providerId="AD" clId="Web-{1885063D-4184-512F-5B17-F14ADB8F7566}"/>
    <pc:docChg chg="delSld modSld">
      <pc:chgData name="Barbera Whitman [UT]" userId="S::barbera.whitman_myuea.org#ext#@neahq.onmicrosoft.com::d51b4a74-c295-4088-942b-58122914bd4f" providerId="AD" clId="Web-{1885063D-4184-512F-5B17-F14ADB8F7566}" dt="2022-09-26T18:56:46.935" v="2"/>
      <pc:docMkLst>
        <pc:docMk/>
      </pc:docMkLst>
      <pc:sldChg chg="modSp">
        <pc:chgData name="Barbera Whitman [UT]" userId="S::barbera.whitman_myuea.org#ext#@neahq.onmicrosoft.com::d51b4a74-c295-4088-942b-58122914bd4f" providerId="AD" clId="Web-{1885063D-4184-512F-5B17-F14ADB8F7566}" dt="2022-09-26T16:56:31.299" v="1" actId="20577"/>
        <pc:sldMkLst>
          <pc:docMk/>
          <pc:sldMk cId="1494366320" sldId="365"/>
        </pc:sldMkLst>
        <pc:spChg chg="mod">
          <ac:chgData name="Barbera Whitman [UT]" userId="S::barbera.whitman_myuea.org#ext#@neahq.onmicrosoft.com::d51b4a74-c295-4088-942b-58122914bd4f" providerId="AD" clId="Web-{1885063D-4184-512F-5B17-F14ADB8F7566}" dt="2022-09-26T16:56:31.299" v="1" actId="20577"/>
          <ac:spMkLst>
            <pc:docMk/>
            <pc:sldMk cId="1494366320" sldId="365"/>
            <ac:spMk id="65" creationId="{00000000-0000-0000-0000-000000000000}"/>
          </ac:spMkLst>
        </pc:spChg>
      </pc:sldChg>
      <pc:sldChg chg="del">
        <pc:chgData name="Barbera Whitman [UT]" userId="S::barbera.whitman_myuea.org#ext#@neahq.onmicrosoft.com::d51b4a74-c295-4088-942b-58122914bd4f" providerId="AD" clId="Web-{1885063D-4184-512F-5B17-F14ADB8F7566}" dt="2022-09-26T18:56:46.935" v="2"/>
        <pc:sldMkLst>
          <pc:docMk/>
          <pc:sldMk cId="3180705239" sldId="380"/>
        </pc:sldMkLst>
      </pc:sldChg>
    </pc:docChg>
  </pc:docChgLst>
  <pc:docChgLst>
    <pc:chgData name="Guest User" userId="S::urn:spo:anon#81ffc8f1b61c1cd72a9f60d20c20297788de4b3d59dbfb173ed3f2b908d6254c::" providerId="AD" clId="Web-{DFB75314-36FA-9A64-A78E-76D246E76698}"/>
    <pc:docChg chg="modSld">
      <pc:chgData name="Guest User" userId="S::urn:spo:anon#81ffc8f1b61c1cd72a9f60d20c20297788de4b3d59dbfb173ed3f2b908d6254c::" providerId="AD" clId="Web-{DFB75314-36FA-9A64-A78E-76D246E76698}" dt="2022-09-26T16:11:54.908" v="62" actId="20577"/>
      <pc:docMkLst>
        <pc:docMk/>
      </pc:docMkLst>
      <pc:sldChg chg="modSp">
        <pc:chgData name="Guest User" userId="S::urn:spo:anon#81ffc8f1b61c1cd72a9f60d20c20297788de4b3d59dbfb173ed3f2b908d6254c::" providerId="AD" clId="Web-{DFB75314-36FA-9A64-A78E-76D246E76698}" dt="2022-09-26T16:05:12.565" v="12" actId="20577"/>
        <pc:sldMkLst>
          <pc:docMk/>
          <pc:sldMk cId="0" sldId="262"/>
        </pc:sldMkLst>
        <pc:spChg chg="mod">
          <ac:chgData name="Guest User" userId="S::urn:spo:anon#81ffc8f1b61c1cd72a9f60d20c20297788de4b3d59dbfb173ed3f2b908d6254c::" providerId="AD" clId="Web-{DFB75314-36FA-9A64-A78E-76D246E76698}" dt="2022-09-26T16:05:12.565" v="12" actId="20577"/>
          <ac:spMkLst>
            <pc:docMk/>
            <pc:sldMk cId="0" sldId="262"/>
            <ac:spMk id="100" creationId="{00000000-0000-0000-0000-000000000000}"/>
          </ac:spMkLst>
        </pc:spChg>
      </pc:sldChg>
      <pc:sldChg chg="modSp">
        <pc:chgData name="Guest User" userId="S::urn:spo:anon#81ffc8f1b61c1cd72a9f60d20c20297788de4b3d59dbfb173ed3f2b908d6254c::" providerId="AD" clId="Web-{DFB75314-36FA-9A64-A78E-76D246E76698}" dt="2022-09-26T16:05:47.801" v="17" actId="20577"/>
        <pc:sldMkLst>
          <pc:docMk/>
          <pc:sldMk cId="0" sldId="263"/>
        </pc:sldMkLst>
        <pc:spChg chg="mod">
          <ac:chgData name="Guest User" userId="S::urn:spo:anon#81ffc8f1b61c1cd72a9f60d20c20297788de4b3d59dbfb173ed3f2b908d6254c::" providerId="AD" clId="Web-{DFB75314-36FA-9A64-A78E-76D246E76698}" dt="2022-09-26T16:05:47.801" v="17" actId="20577"/>
          <ac:spMkLst>
            <pc:docMk/>
            <pc:sldMk cId="0" sldId="263"/>
            <ac:spMk id="107" creationId="{00000000-0000-0000-0000-000000000000}"/>
          </ac:spMkLst>
        </pc:spChg>
      </pc:sldChg>
      <pc:sldChg chg="modSp">
        <pc:chgData name="Guest User" userId="S::urn:spo:anon#81ffc8f1b61c1cd72a9f60d20c20297788de4b3d59dbfb173ed3f2b908d6254c::" providerId="AD" clId="Web-{DFB75314-36FA-9A64-A78E-76D246E76698}" dt="2022-09-26T16:06:03.723" v="24" actId="20577"/>
        <pc:sldMkLst>
          <pc:docMk/>
          <pc:sldMk cId="0" sldId="264"/>
        </pc:sldMkLst>
        <pc:spChg chg="mod">
          <ac:chgData name="Guest User" userId="S::urn:spo:anon#81ffc8f1b61c1cd72a9f60d20c20297788de4b3d59dbfb173ed3f2b908d6254c::" providerId="AD" clId="Web-{DFB75314-36FA-9A64-A78E-76D246E76698}" dt="2022-09-26T16:06:03.723" v="24" actId="20577"/>
          <ac:spMkLst>
            <pc:docMk/>
            <pc:sldMk cId="0" sldId="264"/>
            <ac:spMk id="114" creationId="{00000000-0000-0000-0000-000000000000}"/>
          </ac:spMkLst>
        </pc:spChg>
      </pc:sldChg>
      <pc:sldChg chg="modSp">
        <pc:chgData name="Guest User" userId="S::urn:spo:anon#81ffc8f1b61c1cd72a9f60d20c20297788de4b3d59dbfb173ed3f2b908d6254c::" providerId="AD" clId="Web-{DFB75314-36FA-9A64-A78E-76D246E76698}" dt="2022-09-26T16:06:23.349" v="29" actId="20577"/>
        <pc:sldMkLst>
          <pc:docMk/>
          <pc:sldMk cId="0" sldId="265"/>
        </pc:sldMkLst>
        <pc:spChg chg="mod">
          <ac:chgData name="Guest User" userId="S::urn:spo:anon#81ffc8f1b61c1cd72a9f60d20c20297788de4b3d59dbfb173ed3f2b908d6254c::" providerId="AD" clId="Web-{DFB75314-36FA-9A64-A78E-76D246E76698}" dt="2022-09-26T16:06:23.349" v="29" actId="20577"/>
          <ac:spMkLst>
            <pc:docMk/>
            <pc:sldMk cId="0" sldId="265"/>
            <ac:spMk id="121" creationId="{00000000-0000-0000-0000-000000000000}"/>
          </ac:spMkLst>
        </pc:spChg>
      </pc:sldChg>
      <pc:sldChg chg="modSp">
        <pc:chgData name="Guest User" userId="S::urn:spo:anon#81ffc8f1b61c1cd72a9f60d20c20297788de4b3d59dbfb173ed3f2b908d6254c::" providerId="AD" clId="Web-{DFB75314-36FA-9A64-A78E-76D246E76698}" dt="2022-09-26T16:11:50.002" v="61" actId="20577"/>
        <pc:sldMkLst>
          <pc:docMk/>
          <pc:sldMk cId="0" sldId="266"/>
        </pc:sldMkLst>
        <pc:spChg chg="mod">
          <ac:chgData name="Guest User" userId="S::urn:spo:anon#81ffc8f1b61c1cd72a9f60d20c20297788de4b3d59dbfb173ed3f2b908d6254c::" providerId="AD" clId="Web-{DFB75314-36FA-9A64-A78E-76D246E76698}" dt="2022-09-26T16:11:50.002" v="61" actId="20577"/>
          <ac:spMkLst>
            <pc:docMk/>
            <pc:sldMk cId="0" sldId="266"/>
            <ac:spMk id="128" creationId="{00000000-0000-0000-0000-000000000000}"/>
          </ac:spMkLst>
        </pc:spChg>
      </pc:sldChg>
      <pc:sldChg chg="modSp">
        <pc:chgData name="Guest User" userId="S::urn:spo:anon#81ffc8f1b61c1cd72a9f60d20c20297788de4b3d59dbfb173ed3f2b908d6254c::" providerId="AD" clId="Web-{DFB75314-36FA-9A64-A78E-76D246E76698}" dt="2022-09-26T16:11:54.908" v="62" actId="20577"/>
        <pc:sldMkLst>
          <pc:docMk/>
          <pc:sldMk cId="0" sldId="267"/>
        </pc:sldMkLst>
        <pc:spChg chg="mod">
          <ac:chgData name="Guest User" userId="S::urn:spo:anon#81ffc8f1b61c1cd72a9f60d20c20297788de4b3d59dbfb173ed3f2b908d6254c::" providerId="AD" clId="Web-{DFB75314-36FA-9A64-A78E-76D246E76698}" dt="2022-09-26T16:11:54.908" v="62" actId="20577"/>
          <ac:spMkLst>
            <pc:docMk/>
            <pc:sldMk cId="0" sldId="267"/>
            <ac:spMk id="135" creationId="{00000000-0000-0000-0000-000000000000}"/>
          </ac:spMkLst>
        </pc:spChg>
      </pc:sldChg>
      <pc:sldChg chg="modSp">
        <pc:chgData name="Guest User" userId="S::urn:spo:anon#81ffc8f1b61c1cd72a9f60d20c20297788de4b3d59dbfb173ed3f2b908d6254c::" providerId="AD" clId="Web-{DFB75314-36FA-9A64-A78E-76D246E76698}" dt="2022-09-26T16:07:14.601" v="49" actId="20577"/>
        <pc:sldMkLst>
          <pc:docMk/>
          <pc:sldMk cId="0" sldId="268"/>
        </pc:sldMkLst>
        <pc:spChg chg="mod">
          <ac:chgData name="Guest User" userId="S::urn:spo:anon#81ffc8f1b61c1cd72a9f60d20c20297788de4b3d59dbfb173ed3f2b908d6254c::" providerId="AD" clId="Web-{DFB75314-36FA-9A64-A78E-76D246E76698}" dt="2022-09-26T16:07:14.601" v="49" actId="20577"/>
          <ac:spMkLst>
            <pc:docMk/>
            <pc:sldMk cId="0" sldId="268"/>
            <ac:spMk id="142" creationId="{00000000-0000-0000-0000-000000000000}"/>
          </ac:spMkLst>
        </pc:spChg>
      </pc:sldChg>
      <pc:sldChg chg="modSp">
        <pc:chgData name="Guest User" userId="S::urn:spo:anon#81ffc8f1b61c1cd72a9f60d20c20297788de4b3d59dbfb173ed3f2b908d6254c::" providerId="AD" clId="Web-{DFB75314-36FA-9A64-A78E-76D246E76698}" dt="2022-09-26T16:07:43.977" v="55" actId="20577"/>
        <pc:sldMkLst>
          <pc:docMk/>
          <pc:sldMk cId="0" sldId="269"/>
        </pc:sldMkLst>
        <pc:spChg chg="mod">
          <ac:chgData name="Guest User" userId="S::urn:spo:anon#81ffc8f1b61c1cd72a9f60d20c20297788de4b3d59dbfb173ed3f2b908d6254c::" providerId="AD" clId="Web-{DFB75314-36FA-9A64-A78E-76D246E76698}" dt="2022-09-26T16:07:43.977" v="55" actId="20577"/>
          <ac:spMkLst>
            <pc:docMk/>
            <pc:sldMk cId="0" sldId="269"/>
            <ac:spMk id="149" creationId="{00000000-0000-0000-0000-000000000000}"/>
          </ac:spMkLst>
        </pc:spChg>
      </pc:sldChg>
    </pc:docChg>
  </pc:docChgLst>
  <pc:docChgLst>
    <pc:chgData name="Fitouri, Sara [CO]" userId="S::sara.fitouri_coloradoea.org#ext#@neahq.onmicrosoft.com::6caa6b50-28ad-40bf-891b-b7c71d09eac5" providerId="AD" clId="Web-{61BE3E2F-BB4E-9A21-DAEC-FB22747A68A2}"/>
    <pc:docChg chg="addSld delSld modSld sldOrd addMainMaster">
      <pc:chgData name="Fitouri, Sara [CO]" userId="S::sara.fitouri_coloradoea.org#ext#@neahq.onmicrosoft.com::6caa6b50-28ad-40bf-891b-b7c71d09eac5" providerId="AD" clId="Web-{61BE3E2F-BB4E-9A21-DAEC-FB22747A68A2}" dt="2022-09-26T19:32:48.661" v="650" actId="1076"/>
      <pc:docMkLst>
        <pc:docMk/>
      </pc:docMkLst>
      <pc:sldChg chg="modSp">
        <pc:chgData name="Fitouri, Sara [CO]" userId="S::sara.fitouri_coloradoea.org#ext#@neahq.onmicrosoft.com::6caa6b50-28ad-40bf-891b-b7c71d09eac5" providerId="AD" clId="Web-{61BE3E2F-BB4E-9A21-DAEC-FB22747A68A2}" dt="2022-09-26T15:02:03.180" v="1" actId="20577"/>
        <pc:sldMkLst>
          <pc:docMk/>
          <pc:sldMk cId="0" sldId="259"/>
        </pc:sldMkLst>
        <pc:spChg chg="mod">
          <ac:chgData name="Fitouri, Sara [CO]" userId="S::sara.fitouri_coloradoea.org#ext#@neahq.onmicrosoft.com::6caa6b50-28ad-40bf-891b-b7c71d09eac5" providerId="AD" clId="Web-{61BE3E2F-BB4E-9A21-DAEC-FB22747A68A2}" dt="2022-09-26T15:02:03.180" v="1" actId="20577"/>
          <ac:spMkLst>
            <pc:docMk/>
            <pc:sldMk cId="0" sldId="259"/>
            <ac:spMk id="77" creationId="{00000000-0000-0000-0000-000000000000}"/>
          </ac:spMkLst>
        </pc:spChg>
      </pc:sldChg>
      <pc:sldChg chg="modSp">
        <pc:chgData name="Fitouri, Sara [CO]" userId="S::sara.fitouri_coloradoea.org#ext#@neahq.onmicrosoft.com::6caa6b50-28ad-40bf-891b-b7c71d09eac5" providerId="AD" clId="Web-{61BE3E2F-BB4E-9A21-DAEC-FB22747A68A2}" dt="2022-09-26T16:09:12.624" v="13" actId="20577"/>
        <pc:sldMkLst>
          <pc:docMk/>
          <pc:sldMk cId="0" sldId="265"/>
        </pc:sldMkLst>
        <pc:spChg chg="mod">
          <ac:chgData name="Fitouri, Sara [CO]" userId="S::sara.fitouri_coloradoea.org#ext#@neahq.onmicrosoft.com::6caa6b50-28ad-40bf-891b-b7c71d09eac5" providerId="AD" clId="Web-{61BE3E2F-BB4E-9A21-DAEC-FB22747A68A2}" dt="2022-09-26T16:09:12.624" v="13" actId="20577"/>
          <ac:spMkLst>
            <pc:docMk/>
            <pc:sldMk cId="0" sldId="265"/>
            <ac:spMk id="121" creationId="{00000000-0000-0000-0000-000000000000}"/>
          </ac:spMkLst>
        </pc:spChg>
      </pc:sldChg>
      <pc:sldChg chg="modSp">
        <pc:chgData name="Fitouri, Sara [CO]" userId="S::sara.fitouri_coloradoea.org#ext#@neahq.onmicrosoft.com::6caa6b50-28ad-40bf-891b-b7c71d09eac5" providerId="AD" clId="Web-{61BE3E2F-BB4E-9A21-DAEC-FB22747A68A2}" dt="2022-09-26T16:13:26.920" v="16" actId="20577"/>
        <pc:sldMkLst>
          <pc:docMk/>
          <pc:sldMk cId="0" sldId="266"/>
        </pc:sldMkLst>
        <pc:spChg chg="mod">
          <ac:chgData name="Fitouri, Sara [CO]" userId="S::sara.fitouri_coloradoea.org#ext#@neahq.onmicrosoft.com::6caa6b50-28ad-40bf-891b-b7c71d09eac5" providerId="AD" clId="Web-{61BE3E2F-BB4E-9A21-DAEC-FB22747A68A2}" dt="2022-09-26T16:13:26.920" v="16" actId="20577"/>
          <ac:spMkLst>
            <pc:docMk/>
            <pc:sldMk cId="0" sldId="266"/>
            <ac:spMk id="128" creationId="{00000000-0000-0000-0000-000000000000}"/>
          </ac:spMkLst>
        </pc:spChg>
      </pc:sldChg>
      <pc:sldChg chg="modSp">
        <pc:chgData name="Fitouri, Sara [CO]" userId="S::sara.fitouri_coloradoea.org#ext#@neahq.onmicrosoft.com::6caa6b50-28ad-40bf-891b-b7c71d09eac5" providerId="AD" clId="Web-{61BE3E2F-BB4E-9A21-DAEC-FB22747A68A2}" dt="2022-09-26T16:13:34.421" v="17" actId="20577"/>
        <pc:sldMkLst>
          <pc:docMk/>
          <pc:sldMk cId="0" sldId="267"/>
        </pc:sldMkLst>
        <pc:spChg chg="mod">
          <ac:chgData name="Fitouri, Sara [CO]" userId="S::sara.fitouri_coloradoea.org#ext#@neahq.onmicrosoft.com::6caa6b50-28ad-40bf-891b-b7c71d09eac5" providerId="AD" clId="Web-{61BE3E2F-BB4E-9A21-DAEC-FB22747A68A2}" dt="2022-09-26T16:13:34.421" v="17" actId="20577"/>
          <ac:spMkLst>
            <pc:docMk/>
            <pc:sldMk cId="0" sldId="267"/>
            <ac:spMk id="135" creationId="{00000000-0000-0000-0000-000000000000}"/>
          </ac:spMkLst>
        </pc:spChg>
      </pc:sldChg>
      <pc:sldChg chg="modSp">
        <pc:chgData name="Fitouri, Sara [CO]" userId="S::sara.fitouri_coloradoea.org#ext#@neahq.onmicrosoft.com::6caa6b50-28ad-40bf-891b-b7c71d09eac5" providerId="AD" clId="Web-{61BE3E2F-BB4E-9A21-DAEC-FB22747A68A2}" dt="2022-09-26T18:03:38.909" v="437" actId="20577"/>
        <pc:sldMkLst>
          <pc:docMk/>
          <pc:sldMk cId="0" sldId="288"/>
        </pc:sldMkLst>
        <pc:spChg chg="mod">
          <ac:chgData name="Fitouri, Sara [CO]" userId="S::sara.fitouri_coloradoea.org#ext#@neahq.onmicrosoft.com::6caa6b50-28ad-40bf-891b-b7c71d09eac5" providerId="AD" clId="Web-{61BE3E2F-BB4E-9A21-DAEC-FB22747A68A2}" dt="2022-09-26T18:03:38.909" v="437" actId="20577"/>
          <ac:spMkLst>
            <pc:docMk/>
            <pc:sldMk cId="0" sldId="288"/>
            <ac:spMk id="404" creationId="{00000000-0000-0000-0000-000000000000}"/>
          </ac:spMkLst>
        </pc:spChg>
      </pc:sldChg>
      <pc:sldChg chg="modSp">
        <pc:chgData name="Fitouri, Sara [CO]" userId="S::sara.fitouri_coloradoea.org#ext#@neahq.onmicrosoft.com::6caa6b50-28ad-40bf-891b-b7c71d09eac5" providerId="AD" clId="Web-{61BE3E2F-BB4E-9A21-DAEC-FB22747A68A2}" dt="2022-09-26T18:08:01.458" v="455"/>
        <pc:sldMkLst>
          <pc:docMk/>
          <pc:sldMk cId="0" sldId="289"/>
        </pc:sldMkLst>
        <pc:spChg chg="mod">
          <ac:chgData name="Fitouri, Sara [CO]" userId="S::sara.fitouri_coloradoea.org#ext#@neahq.onmicrosoft.com::6caa6b50-28ad-40bf-891b-b7c71d09eac5" providerId="AD" clId="Web-{61BE3E2F-BB4E-9A21-DAEC-FB22747A68A2}" dt="2022-09-26T18:05:24.385" v="450" actId="20577"/>
          <ac:spMkLst>
            <pc:docMk/>
            <pc:sldMk cId="0" sldId="289"/>
            <ac:spMk id="411" creationId="{00000000-0000-0000-0000-000000000000}"/>
          </ac:spMkLst>
        </pc:spChg>
        <pc:graphicFrameChg chg="mod modGraphic">
          <ac:chgData name="Fitouri, Sara [CO]" userId="S::sara.fitouri_coloradoea.org#ext#@neahq.onmicrosoft.com::6caa6b50-28ad-40bf-891b-b7c71d09eac5" providerId="AD" clId="Web-{61BE3E2F-BB4E-9A21-DAEC-FB22747A68A2}" dt="2022-09-26T18:08:01.458" v="455"/>
          <ac:graphicFrameMkLst>
            <pc:docMk/>
            <pc:sldMk cId="0" sldId="289"/>
            <ac:graphicFrameMk id="412" creationId="{00000000-0000-0000-0000-000000000000}"/>
          </ac:graphicFrameMkLst>
        </pc:graphicFrameChg>
      </pc:sldChg>
      <pc:sldChg chg="delSp modSp del">
        <pc:chgData name="Fitouri, Sara [CO]" userId="S::sara.fitouri_coloradoea.org#ext#@neahq.onmicrosoft.com::6caa6b50-28ad-40bf-891b-b7c71d09eac5" providerId="AD" clId="Web-{61BE3E2F-BB4E-9A21-DAEC-FB22747A68A2}" dt="2022-09-26T16:19:37.129" v="92"/>
        <pc:sldMkLst>
          <pc:docMk/>
          <pc:sldMk cId="0" sldId="291"/>
        </pc:sldMkLst>
        <pc:spChg chg="mod">
          <ac:chgData name="Fitouri, Sara [CO]" userId="S::sara.fitouri_coloradoea.org#ext#@neahq.onmicrosoft.com::6caa6b50-28ad-40bf-891b-b7c71d09eac5" providerId="AD" clId="Web-{61BE3E2F-BB4E-9A21-DAEC-FB22747A68A2}" dt="2022-09-26T16:17:24.184" v="27" actId="20577"/>
          <ac:spMkLst>
            <pc:docMk/>
            <pc:sldMk cId="0" sldId="291"/>
            <ac:spMk id="425" creationId="{00000000-0000-0000-0000-000000000000}"/>
          </ac:spMkLst>
        </pc:spChg>
        <pc:picChg chg="del">
          <ac:chgData name="Fitouri, Sara [CO]" userId="S::sara.fitouri_coloradoea.org#ext#@neahq.onmicrosoft.com::6caa6b50-28ad-40bf-891b-b7c71d09eac5" providerId="AD" clId="Web-{61BE3E2F-BB4E-9A21-DAEC-FB22747A68A2}" dt="2022-09-26T16:15:45.132" v="22"/>
          <ac:picMkLst>
            <pc:docMk/>
            <pc:sldMk cId="0" sldId="291"/>
            <ac:picMk id="426" creationId="{00000000-0000-0000-0000-000000000000}"/>
          </ac:picMkLst>
        </pc:picChg>
      </pc:sldChg>
      <pc:sldChg chg="modSp">
        <pc:chgData name="Fitouri, Sara [CO]" userId="S::sara.fitouri_coloradoea.org#ext#@neahq.onmicrosoft.com::6caa6b50-28ad-40bf-891b-b7c71d09eac5" providerId="AD" clId="Web-{61BE3E2F-BB4E-9A21-DAEC-FB22747A68A2}" dt="2022-09-26T18:41:16.793" v="497" actId="1076"/>
        <pc:sldMkLst>
          <pc:docMk/>
          <pc:sldMk cId="0" sldId="314"/>
        </pc:sldMkLst>
        <pc:picChg chg="mod">
          <ac:chgData name="Fitouri, Sara [CO]" userId="S::sara.fitouri_coloradoea.org#ext#@neahq.onmicrosoft.com::6caa6b50-28ad-40bf-891b-b7c71d09eac5" providerId="AD" clId="Web-{61BE3E2F-BB4E-9A21-DAEC-FB22747A68A2}" dt="2022-09-26T18:41:16.793" v="497" actId="1076"/>
          <ac:picMkLst>
            <pc:docMk/>
            <pc:sldMk cId="0" sldId="314"/>
            <ac:picMk id="2" creationId="{00000000-0000-0000-0000-000000000000}"/>
          </ac:picMkLst>
        </pc:picChg>
      </pc:sldChg>
      <pc:sldChg chg="modSp">
        <pc:chgData name="Fitouri, Sara [CO]" userId="S::sara.fitouri_coloradoea.org#ext#@neahq.onmicrosoft.com::6caa6b50-28ad-40bf-891b-b7c71d09eac5" providerId="AD" clId="Web-{61BE3E2F-BB4E-9A21-DAEC-FB22747A68A2}" dt="2022-09-26T19:05:50.076" v="623" actId="20577"/>
        <pc:sldMkLst>
          <pc:docMk/>
          <pc:sldMk cId="0" sldId="324"/>
        </pc:sldMkLst>
        <pc:spChg chg="mod">
          <ac:chgData name="Fitouri, Sara [CO]" userId="S::sara.fitouri_coloradoea.org#ext#@neahq.onmicrosoft.com::6caa6b50-28ad-40bf-891b-b7c71d09eac5" providerId="AD" clId="Web-{61BE3E2F-BB4E-9A21-DAEC-FB22747A68A2}" dt="2022-09-26T19:05:50.076" v="623" actId="20577"/>
          <ac:spMkLst>
            <pc:docMk/>
            <pc:sldMk cId="0" sldId="324"/>
            <ac:spMk id="736" creationId="{00000000-0000-0000-0000-000000000000}"/>
          </ac:spMkLst>
        </pc:spChg>
      </pc:sldChg>
      <pc:sldChg chg="modSp">
        <pc:chgData name="Fitouri, Sara [CO]" userId="S::sara.fitouri_coloradoea.org#ext#@neahq.onmicrosoft.com::6caa6b50-28ad-40bf-891b-b7c71d09eac5" providerId="AD" clId="Web-{61BE3E2F-BB4E-9A21-DAEC-FB22747A68A2}" dt="2022-09-26T19:26:28.883" v="641" actId="20577"/>
        <pc:sldMkLst>
          <pc:docMk/>
          <pc:sldMk cId="0" sldId="335"/>
        </pc:sldMkLst>
        <pc:spChg chg="mod">
          <ac:chgData name="Fitouri, Sara [CO]" userId="S::sara.fitouri_coloradoea.org#ext#@neahq.onmicrosoft.com::6caa6b50-28ad-40bf-891b-b7c71d09eac5" providerId="AD" clId="Web-{61BE3E2F-BB4E-9A21-DAEC-FB22747A68A2}" dt="2022-09-26T19:26:28.883" v="641" actId="20577"/>
          <ac:spMkLst>
            <pc:docMk/>
            <pc:sldMk cId="0" sldId="335"/>
            <ac:spMk id="836" creationId="{00000000-0000-0000-0000-000000000000}"/>
          </ac:spMkLst>
        </pc:spChg>
      </pc:sldChg>
      <pc:sldChg chg="modSp">
        <pc:chgData name="Fitouri, Sara [CO]" userId="S::sara.fitouri_coloradoea.org#ext#@neahq.onmicrosoft.com::6caa6b50-28ad-40bf-891b-b7c71d09eac5" providerId="AD" clId="Web-{61BE3E2F-BB4E-9A21-DAEC-FB22747A68A2}" dt="2022-09-26T16:56:25.845" v="242" actId="1076"/>
        <pc:sldMkLst>
          <pc:docMk/>
          <pc:sldMk cId="838895494" sldId="364"/>
        </pc:sldMkLst>
        <pc:spChg chg="mod">
          <ac:chgData name="Fitouri, Sara [CO]" userId="S::sara.fitouri_coloradoea.org#ext#@neahq.onmicrosoft.com::6caa6b50-28ad-40bf-891b-b7c71d09eac5" providerId="AD" clId="Web-{61BE3E2F-BB4E-9A21-DAEC-FB22747A68A2}" dt="2022-09-26T16:56:21.282" v="240" actId="1076"/>
          <ac:spMkLst>
            <pc:docMk/>
            <pc:sldMk cId="838895494" sldId="364"/>
            <ac:spMk id="3" creationId="{00000000-0000-0000-0000-000000000000}"/>
          </ac:spMkLst>
        </pc:spChg>
        <pc:spChg chg="mod">
          <ac:chgData name="Fitouri, Sara [CO]" userId="S::sara.fitouri_coloradoea.org#ext#@neahq.onmicrosoft.com::6caa6b50-28ad-40bf-891b-b7c71d09eac5" providerId="AD" clId="Web-{61BE3E2F-BB4E-9A21-DAEC-FB22747A68A2}" dt="2022-09-26T16:56:03.610" v="237" actId="1076"/>
          <ac:spMkLst>
            <pc:docMk/>
            <pc:sldMk cId="838895494" sldId="364"/>
            <ac:spMk id="8" creationId="{00000000-0000-0000-0000-000000000000}"/>
          </ac:spMkLst>
        </pc:spChg>
        <pc:picChg chg="mod">
          <ac:chgData name="Fitouri, Sara [CO]" userId="S::sara.fitouri_coloradoea.org#ext#@neahq.onmicrosoft.com::6caa6b50-28ad-40bf-891b-b7c71d09eac5" providerId="AD" clId="Web-{61BE3E2F-BB4E-9A21-DAEC-FB22747A68A2}" dt="2022-09-26T16:56:25.845" v="242" actId="1076"/>
          <ac:picMkLst>
            <pc:docMk/>
            <pc:sldMk cId="838895494" sldId="364"/>
            <ac:picMk id="4" creationId="{00000000-0000-0000-0000-000000000000}"/>
          </ac:picMkLst>
        </pc:picChg>
        <pc:picChg chg="mod">
          <ac:chgData name="Fitouri, Sara [CO]" userId="S::sara.fitouri_coloradoea.org#ext#@neahq.onmicrosoft.com::6caa6b50-28ad-40bf-891b-b7c71d09eac5" providerId="AD" clId="Web-{61BE3E2F-BB4E-9A21-DAEC-FB22747A68A2}" dt="2022-09-26T16:56:25.360" v="241" actId="1076"/>
          <ac:picMkLst>
            <pc:docMk/>
            <pc:sldMk cId="838895494" sldId="364"/>
            <ac:picMk id="5" creationId="{00000000-0000-0000-0000-000000000000}"/>
          </ac:picMkLst>
        </pc:picChg>
        <pc:picChg chg="mod">
          <ac:chgData name="Fitouri, Sara [CO]" userId="S::sara.fitouri_coloradoea.org#ext#@neahq.onmicrosoft.com::6caa6b50-28ad-40bf-891b-b7c71d09eac5" providerId="AD" clId="Web-{61BE3E2F-BB4E-9A21-DAEC-FB22747A68A2}" dt="2022-09-26T16:55:40.922" v="230" actId="1076"/>
          <ac:picMkLst>
            <pc:docMk/>
            <pc:sldMk cId="838895494" sldId="364"/>
            <ac:picMk id="6" creationId="{00000000-0000-0000-0000-000000000000}"/>
          </ac:picMkLst>
        </pc:picChg>
        <pc:picChg chg="mod">
          <ac:chgData name="Fitouri, Sara [CO]" userId="S::sara.fitouri_coloradoea.org#ext#@neahq.onmicrosoft.com::6caa6b50-28ad-40bf-891b-b7c71d09eac5" providerId="AD" clId="Web-{61BE3E2F-BB4E-9A21-DAEC-FB22747A68A2}" dt="2022-09-26T16:55:54.281" v="233" actId="1076"/>
          <ac:picMkLst>
            <pc:docMk/>
            <pc:sldMk cId="838895494" sldId="364"/>
            <ac:picMk id="1026" creationId="{00000000-0000-0000-0000-000000000000}"/>
          </ac:picMkLst>
        </pc:picChg>
      </pc:sldChg>
      <pc:sldChg chg="modSp">
        <pc:chgData name="Fitouri, Sara [CO]" userId="S::sara.fitouri_coloradoea.org#ext#@neahq.onmicrosoft.com::6caa6b50-28ad-40bf-891b-b7c71d09eac5" providerId="AD" clId="Web-{61BE3E2F-BB4E-9A21-DAEC-FB22747A68A2}" dt="2022-09-26T17:29:03.806" v="309" actId="20577"/>
        <pc:sldMkLst>
          <pc:docMk/>
          <pc:sldMk cId="2322546299" sldId="367"/>
        </pc:sldMkLst>
        <pc:spChg chg="mod">
          <ac:chgData name="Fitouri, Sara [CO]" userId="S::sara.fitouri_coloradoea.org#ext#@neahq.onmicrosoft.com::6caa6b50-28ad-40bf-891b-b7c71d09eac5" providerId="AD" clId="Web-{61BE3E2F-BB4E-9A21-DAEC-FB22747A68A2}" dt="2022-09-26T17:29:03.806" v="309" actId="20577"/>
          <ac:spMkLst>
            <pc:docMk/>
            <pc:sldMk cId="2322546299" sldId="367"/>
            <ac:spMk id="3" creationId="{00000000-0000-0000-0000-000000000000}"/>
          </ac:spMkLst>
        </pc:spChg>
      </pc:sldChg>
      <pc:sldChg chg="modSp">
        <pc:chgData name="Fitouri, Sara [CO]" userId="S::sara.fitouri_coloradoea.org#ext#@neahq.onmicrosoft.com::6caa6b50-28ad-40bf-891b-b7c71d09eac5" providerId="AD" clId="Web-{61BE3E2F-BB4E-9A21-DAEC-FB22747A68A2}" dt="2022-09-26T17:37:21.588" v="321" actId="20577"/>
        <pc:sldMkLst>
          <pc:docMk/>
          <pc:sldMk cId="3785410985" sldId="369"/>
        </pc:sldMkLst>
        <pc:spChg chg="mod">
          <ac:chgData name="Fitouri, Sara [CO]" userId="S::sara.fitouri_coloradoea.org#ext#@neahq.onmicrosoft.com::6caa6b50-28ad-40bf-891b-b7c71d09eac5" providerId="AD" clId="Web-{61BE3E2F-BB4E-9A21-DAEC-FB22747A68A2}" dt="2022-09-26T17:37:21.588" v="321" actId="20577"/>
          <ac:spMkLst>
            <pc:docMk/>
            <pc:sldMk cId="3785410985" sldId="369"/>
            <ac:spMk id="3" creationId="{00000000-0000-0000-0000-000000000000}"/>
          </ac:spMkLst>
        </pc:spChg>
      </pc:sldChg>
      <pc:sldChg chg="modSp">
        <pc:chgData name="Fitouri, Sara [CO]" userId="S::sara.fitouri_coloradoea.org#ext#@neahq.onmicrosoft.com::6caa6b50-28ad-40bf-891b-b7c71d09eac5" providerId="AD" clId="Web-{61BE3E2F-BB4E-9A21-DAEC-FB22747A68A2}" dt="2022-09-26T16:51:15.837" v="204" actId="20577"/>
        <pc:sldMkLst>
          <pc:docMk/>
          <pc:sldMk cId="2051199548" sldId="371"/>
        </pc:sldMkLst>
        <pc:spChg chg="mod">
          <ac:chgData name="Fitouri, Sara [CO]" userId="S::sara.fitouri_coloradoea.org#ext#@neahq.onmicrosoft.com::6caa6b50-28ad-40bf-891b-b7c71d09eac5" providerId="AD" clId="Web-{61BE3E2F-BB4E-9A21-DAEC-FB22747A68A2}" dt="2022-09-26T16:51:15.837" v="204" actId="20577"/>
          <ac:spMkLst>
            <pc:docMk/>
            <pc:sldMk cId="2051199548" sldId="371"/>
            <ac:spMk id="3" creationId="{00000000-0000-0000-0000-000000000000}"/>
          </ac:spMkLst>
        </pc:spChg>
      </pc:sldChg>
      <pc:sldChg chg="modSp">
        <pc:chgData name="Fitouri, Sara [CO]" userId="S::sara.fitouri_coloradoea.org#ext#@neahq.onmicrosoft.com::6caa6b50-28ad-40bf-891b-b7c71d09eac5" providerId="AD" clId="Web-{61BE3E2F-BB4E-9A21-DAEC-FB22747A68A2}" dt="2022-09-26T16:03:49.574" v="5" actId="20577"/>
        <pc:sldMkLst>
          <pc:docMk/>
          <pc:sldMk cId="2158975190" sldId="376"/>
        </pc:sldMkLst>
        <pc:spChg chg="mod">
          <ac:chgData name="Fitouri, Sara [CO]" userId="S::sara.fitouri_coloradoea.org#ext#@neahq.onmicrosoft.com::6caa6b50-28ad-40bf-891b-b7c71d09eac5" providerId="AD" clId="Web-{61BE3E2F-BB4E-9A21-DAEC-FB22747A68A2}" dt="2022-09-26T16:03:49.574" v="5" actId="20577"/>
          <ac:spMkLst>
            <pc:docMk/>
            <pc:sldMk cId="2158975190" sldId="376"/>
            <ac:spMk id="65" creationId="{00000000-0000-0000-0000-000000000000}"/>
          </ac:spMkLst>
        </pc:spChg>
      </pc:sldChg>
      <pc:sldChg chg="modSp">
        <pc:chgData name="Fitouri, Sara [CO]" userId="S::sara.fitouri_coloradoea.org#ext#@neahq.onmicrosoft.com::6caa6b50-28ad-40bf-891b-b7c71d09eac5" providerId="AD" clId="Web-{61BE3E2F-BB4E-9A21-DAEC-FB22747A68A2}" dt="2022-09-26T18:44:38.050" v="559" actId="20577"/>
        <pc:sldMkLst>
          <pc:docMk/>
          <pc:sldMk cId="504271278" sldId="377"/>
        </pc:sldMkLst>
        <pc:spChg chg="mod">
          <ac:chgData name="Fitouri, Sara [CO]" userId="S::sara.fitouri_coloradoea.org#ext#@neahq.onmicrosoft.com::6caa6b50-28ad-40bf-891b-b7c71d09eac5" providerId="AD" clId="Web-{61BE3E2F-BB4E-9A21-DAEC-FB22747A68A2}" dt="2022-09-26T18:44:38.050" v="559" actId="20577"/>
          <ac:spMkLst>
            <pc:docMk/>
            <pc:sldMk cId="504271278" sldId="377"/>
            <ac:spMk id="3" creationId="{00000000-0000-0000-0000-000000000000}"/>
          </ac:spMkLst>
        </pc:spChg>
      </pc:sldChg>
      <pc:sldChg chg="modSp">
        <pc:chgData name="Fitouri, Sara [CO]" userId="S::sara.fitouri_coloradoea.org#ext#@neahq.onmicrosoft.com::6caa6b50-28ad-40bf-891b-b7c71d09eac5" providerId="AD" clId="Web-{61BE3E2F-BB4E-9A21-DAEC-FB22747A68A2}" dt="2022-09-26T18:50:19.780" v="618" actId="20577"/>
        <pc:sldMkLst>
          <pc:docMk/>
          <pc:sldMk cId="1606960383" sldId="378"/>
        </pc:sldMkLst>
        <pc:spChg chg="mod">
          <ac:chgData name="Fitouri, Sara [CO]" userId="S::sara.fitouri_coloradoea.org#ext#@neahq.onmicrosoft.com::6caa6b50-28ad-40bf-891b-b7c71d09eac5" providerId="AD" clId="Web-{61BE3E2F-BB4E-9A21-DAEC-FB22747A68A2}" dt="2022-09-26T18:50:19.780" v="618" actId="20577"/>
          <ac:spMkLst>
            <pc:docMk/>
            <pc:sldMk cId="1606960383" sldId="378"/>
            <ac:spMk id="3" creationId="{00000000-0000-0000-0000-000000000000}"/>
          </ac:spMkLst>
        </pc:spChg>
      </pc:sldChg>
      <pc:sldChg chg="del">
        <pc:chgData name="Fitouri, Sara [CO]" userId="S::sara.fitouri_coloradoea.org#ext#@neahq.onmicrosoft.com::6caa6b50-28ad-40bf-891b-b7c71d09eac5" providerId="AD" clId="Web-{61BE3E2F-BB4E-9A21-DAEC-FB22747A68A2}" dt="2022-09-26T16:04:00.044" v="6"/>
        <pc:sldMkLst>
          <pc:docMk/>
          <pc:sldMk cId="3636234674" sldId="382"/>
        </pc:sldMkLst>
      </pc:sldChg>
      <pc:sldChg chg="addSp delSp modSp">
        <pc:chgData name="Fitouri, Sara [CO]" userId="S::sara.fitouri_coloradoea.org#ext#@neahq.onmicrosoft.com::6caa6b50-28ad-40bf-891b-b7c71d09eac5" providerId="AD" clId="Web-{61BE3E2F-BB4E-9A21-DAEC-FB22747A68A2}" dt="2022-09-26T18:41:02.668" v="495" actId="20577"/>
        <pc:sldMkLst>
          <pc:docMk/>
          <pc:sldMk cId="170133069" sldId="385"/>
        </pc:sldMkLst>
        <pc:spChg chg="mod">
          <ac:chgData name="Fitouri, Sara [CO]" userId="S::sara.fitouri_coloradoea.org#ext#@neahq.onmicrosoft.com::6caa6b50-28ad-40bf-891b-b7c71d09eac5" providerId="AD" clId="Web-{61BE3E2F-BB4E-9A21-DAEC-FB22747A68A2}" dt="2022-09-26T18:41:02.668" v="495" actId="20577"/>
          <ac:spMkLst>
            <pc:docMk/>
            <pc:sldMk cId="170133069" sldId="385"/>
            <ac:spMk id="3" creationId="{00000000-0000-0000-0000-000000000000}"/>
          </ac:spMkLst>
        </pc:spChg>
        <pc:picChg chg="del">
          <ac:chgData name="Fitouri, Sara [CO]" userId="S::sara.fitouri_coloradoea.org#ext#@neahq.onmicrosoft.com::6caa6b50-28ad-40bf-891b-b7c71d09eac5" providerId="AD" clId="Web-{61BE3E2F-BB4E-9A21-DAEC-FB22747A68A2}" dt="2022-09-26T18:37:41.208" v="456"/>
          <ac:picMkLst>
            <pc:docMk/>
            <pc:sldMk cId="170133069" sldId="385"/>
            <ac:picMk id="4" creationId="{00000000-0000-0000-0000-000000000000}"/>
          </ac:picMkLst>
        </pc:picChg>
        <pc:picChg chg="add mod">
          <ac:chgData name="Fitouri, Sara [CO]" userId="S::sara.fitouri_coloradoea.org#ext#@neahq.onmicrosoft.com::6caa6b50-28ad-40bf-891b-b7c71d09eac5" providerId="AD" clId="Web-{61BE3E2F-BB4E-9A21-DAEC-FB22747A68A2}" dt="2022-09-26T18:37:58.271" v="463" actId="1076"/>
          <ac:picMkLst>
            <pc:docMk/>
            <pc:sldMk cId="170133069" sldId="385"/>
            <ac:picMk id="6" creationId="{CAC585FC-189A-6A32-70BF-A212983852E6}"/>
          </ac:picMkLst>
        </pc:picChg>
        <pc:picChg chg="add del mod">
          <ac:chgData name="Fitouri, Sara [CO]" userId="S::sara.fitouri_coloradoea.org#ext#@neahq.onmicrosoft.com::6caa6b50-28ad-40bf-891b-b7c71d09eac5" providerId="AD" clId="Web-{61BE3E2F-BB4E-9A21-DAEC-FB22747A68A2}" dt="2022-09-26T18:37:50.193" v="460"/>
          <ac:picMkLst>
            <pc:docMk/>
            <pc:sldMk cId="170133069" sldId="385"/>
            <ac:picMk id="8" creationId="{A225AB6D-07B7-DDFE-5C64-A101F916ABAC}"/>
          </ac:picMkLst>
        </pc:picChg>
      </pc:sldChg>
      <pc:sldChg chg="addSp delSp modSp add">
        <pc:chgData name="Fitouri, Sara [CO]" userId="S::sara.fitouri_coloradoea.org#ext#@neahq.onmicrosoft.com::6caa6b50-28ad-40bf-891b-b7c71d09eac5" providerId="AD" clId="Web-{61BE3E2F-BB4E-9A21-DAEC-FB22747A68A2}" dt="2022-09-26T18:38:46.492" v="470" actId="20577"/>
        <pc:sldMkLst>
          <pc:docMk/>
          <pc:sldMk cId="3895467781" sldId="394"/>
        </pc:sldMkLst>
        <pc:spChg chg="mod">
          <ac:chgData name="Fitouri, Sara [CO]" userId="S::sara.fitouri_coloradoea.org#ext#@neahq.onmicrosoft.com::6caa6b50-28ad-40bf-891b-b7c71d09eac5" providerId="AD" clId="Web-{61BE3E2F-BB4E-9A21-DAEC-FB22747A68A2}" dt="2022-09-26T18:38:46.492" v="470" actId="20577"/>
          <ac:spMkLst>
            <pc:docMk/>
            <pc:sldMk cId="3895467781" sldId="394"/>
            <ac:spMk id="232" creationId="{00000000-0000-0000-0000-000000000000}"/>
          </ac:spMkLst>
        </pc:spChg>
        <pc:spChg chg="del">
          <ac:chgData name="Fitouri, Sara [CO]" userId="S::sara.fitouri_coloradoea.org#ext#@neahq.onmicrosoft.com::6caa6b50-28ad-40bf-891b-b7c71d09eac5" providerId="AD" clId="Web-{61BE3E2F-BB4E-9A21-DAEC-FB22747A68A2}" dt="2022-09-26T16:17:35.138" v="33"/>
          <ac:spMkLst>
            <pc:docMk/>
            <pc:sldMk cId="3895467781" sldId="394"/>
            <ac:spMk id="233" creationId="{00000000-0000-0000-0000-000000000000}"/>
          </ac:spMkLst>
        </pc:spChg>
        <pc:picChg chg="add mod">
          <ac:chgData name="Fitouri, Sara [CO]" userId="S::sara.fitouri_coloradoea.org#ext#@neahq.onmicrosoft.com::6caa6b50-28ad-40bf-891b-b7c71d09eac5" providerId="AD" clId="Web-{61BE3E2F-BB4E-9A21-DAEC-FB22747A68A2}" dt="2022-09-26T16:19:28.051" v="91" actId="1076"/>
          <ac:picMkLst>
            <pc:docMk/>
            <pc:sldMk cId="3895467781" sldId="394"/>
            <ac:picMk id="2" creationId="{FCA12779-0138-9BF4-1064-5D45373B8988}"/>
          </ac:picMkLst>
        </pc:picChg>
      </pc:sldChg>
      <pc:sldChg chg="modSp">
        <pc:chgData name="Fitouri, Sara [CO]" userId="S::sara.fitouri_coloradoea.org#ext#@neahq.onmicrosoft.com::6caa6b50-28ad-40bf-891b-b7c71d09eac5" providerId="AD" clId="Web-{61BE3E2F-BB4E-9A21-DAEC-FB22747A68A2}" dt="2022-09-26T17:21:51.653" v="244"/>
        <pc:sldMkLst>
          <pc:docMk/>
          <pc:sldMk cId="2296730948" sldId="395"/>
        </pc:sldMkLst>
        <pc:picChg chg="mod modCrop">
          <ac:chgData name="Fitouri, Sara [CO]" userId="S::sara.fitouri_coloradoea.org#ext#@neahq.onmicrosoft.com::6caa6b50-28ad-40bf-891b-b7c71d09eac5" providerId="AD" clId="Web-{61BE3E2F-BB4E-9A21-DAEC-FB22747A68A2}" dt="2022-09-26T17:21:51.653" v="244"/>
          <ac:picMkLst>
            <pc:docMk/>
            <pc:sldMk cId="2296730948" sldId="395"/>
            <ac:picMk id="4" creationId="{00000000-0000-0000-0000-000000000000}"/>
          </ac:picMkLst>
        </pc:picChg>
      </pc:sldChg>
      <pc:sldChg chg="modSp">
        <pc:chgData name="Fitouri, Sara [CO]" userId="S::sara.fitouri_coloradoea.org#ext#@neahq.onmicrosoft.com::6caa6b50-28ad-40bf-891b-b7c71d09eac5" providerId="AD" clId="Web-{61BE3E2F-BB4E-9A21-DAEC-FB22747A68A2}" dt="2022-09-26T17:49:10.806" v="371" actId="20577"/>
        <pc:sldMkLst>
          <pc:docMk/>
          <pc:sldMk cId="1336570366" sldId="396"/>
        </pc:sldMkLst>
        <pc:spChg chg="mod">
          <ac:chgData name="Fitouri, Sara [CO]" userId="S::sara.fitouri_coloradoea.org#ext#@neahq.onmicrosoft.com::6caa6b50-28ad-40bf-891b-b7c71d09eac5" providerId="AD" clId="Web-{61BE3E2F-BB4E-9A21-DAEC-FB22747A68A2}" dt="2022-09-26T17:49:10.806" v="371" actId="20577"/>
          <ac:spMkLst>
            <pc:docMk/>
            <pc:sldMk cId="1336570366" sldId="396"/>
            <ac:spMk id="3" creationId="{00000000-0000-0000-0000-000000000000}"/>
          </ac:spMkLst>
        </pc:spChg>
      </pc:sldChg>
      <pc:sldChg chg="modSp ord">
        <pc:chgData name="Fitouri, Sara [CO]" userId="S::sara.fitouri_coloradoea.org#ext#@neahq.onmicrosoft.com::6caa6b50-28ad-40bf-891b-b7c71d09eac5" providerId="AD" clId="Web-{61BE3E2F-BB4E-9A21-DAEC-FB22747A68A2}" dt="2022-09-26T19:13:40.248" v="639"/>
        <pc:sldMkLst>
          <pc:docMk/>
          <pc:sldMk cId="440712195" sldId="400"/>
        </pc:sldMkLst>
        <pc:spChg chg="mod">
          <ac:chgData name="Fitouri, Sara [CO]" userId="S::sara.fitouri_coloradoea.org#ext#@neahq.onmicrosoft.com::6caa6b50-28ad-40bf-891b-b7c71d09eac5" providerId="AD" clId="Web-{61BE3E2F-BB4E-9A21-DAEC-FB22747A68A2}" dt="2022-09-26T19:13:15.997" v="638" actId="1076"/>
          <ac:spMkLst>
            <pc:docMk/>
            <pc:sldMk cId="440712195" sldId="400"/>
            <ac:spMk id="4" creationId="{DF2C841E-00FD-DB50-3916-B0B87E481593}"/>
          </ac:spMkLst>
        </pc:spChg>
      </pc:sldChg>
      <pc:sldChg chg="modSp">
        <pc:chgData name="Fitouri, Sara [CO]" userId="S::sara.fitouri_coloradoea.org#ext#@neahq.onmicrosoft.com::6caa6b50-28ad-40bf-891b-b7c71d09eac5" providerId="AD" clId="Web-{61BE3E2F-BB4E-9A21-DAEC-FB22747A68A2}" dt="2022-09-26T19:26:29.164" v="643" actId="20577"/>
        <pc:sldMkLst>
          <pc:docMk/>
          <pc:sldMk cId="2153591396" sldId="401"/>
        </pc:sldMkLst>
        <pc:spChg chg="mod">
          <ac:chgData name="Fitouri, Sara [CO]" userId="S::sara.fitouri_coloradoea.org#ext#@neahq.onmicrosoft.com::6caa6b50-28ad-40bf-891b-b7c71d09eac5" providerId="AD" clId="Web-{61BE3E2F-BB4E-9A21-DAEC-FB22747A68A2}" dt="2022-09-26T19:26:29.164" v="643" actId="20577"/>
          <ac:spMkLst>
            <pc:docMk/>
            <pc:sldMk cId="2153591396" sldId="401"/>
            <ac:spMk id="3" creationId="{3B59966D-2798-C208-2A54-00E3473C8B7C}"/>
          </ac:spMkLst>
        </pc:spChg>
      </pc:sldChg>
      <pc:sldChg chg="addSp modSp">
        <pc:chgData name="Fitouri, Sara [CO]" userId="S::sara.fitouri_coloradoea.org#ext#@neahq.onmicrosoft.com::6caa6b50-28ad-40bf-891b-b7c71d09eac5" providerId="AD" clId="Web-{61BE3E2F-BB4E-9A21-DAEC-FB22747A68A2}" dt="2022-09-26T19:32:48.661" v="650" actId="1076"/>
        <pc:sldMkLst>
          <pc:docMk/>
          <pc:sldMk cId="3439372690" sldId="402"/>
        </pc:sldMkLst>
        <pc:spChg chg="mod">
          <ac:chgData name="Fitouri, Sara [CO]" userId="S::sara.fitouri_coloradoea.org#ext#@neahq.onmicrosoft.com::6caa6b50-28ad-40bf-891b-b7c71d09eac5" providerId="AD" clId="Web-{61BE3E2F-BB4E-9A21-DAEC-FB22747A68A2}" dt="2022-09-26T19:32:45.301" v="649" actId="1076"/>
          <ac:spMkLst>
            <pc:docMk/>
            <pc:sldMk cId="3439372690" sldId="402"/>
            <ac:spMk id="3" creationId="{9433D5C4-6F71-222A-8F6A-17171E9E74E1}"/>
          </ac:spMkLst>
        </pc:spChg>
        <pc:picChg chg="add mod">
          <ac:chgData name="Fitouri, Sara [CO]" userId="S::sara.fitouri_coloradoea.org#ext#@neahq.onmicrosoft.com::6caa6b50-28ad-40bf-891b-b7c71d09eac5" providerId="AD" clId="Web-{61BE3E2F-BB4E-9A21-DAEC-FB22747A68A2}" dt="2022-09-26T19:32:48.661" v="650" actId="1076"/>
          <ac:picMkLst>
            <pc:docMk/>
            <pc:sldMk cId="3439372690" sldId="402"/>
            <ac:picMk id="4" creationId="{74FFFA2D-C9FB-B404-9C27-385D38AC8B26}"/>
          </ac:picMkLst>
        </pc:picChg>
      </pc:sldChg>
      <pc:sldMasterChg chg="add addSldLayout">
        <pc:chgData name="Fitouri, Sara [CO]" userId="S::sara.fitouri_coloradoea.org#ext#@neahq.onmicrosoft.com::6caa6b50-28ad-40bf-891b-b7c71d09eac5" providerId="AD" clId="Web-{61BE3E2F-BB4E-9A21-DAEC-FB22747A68A2}" dt="2022-09-26T16:17:10.543" v="25"/>
        <pc:sldMasterMkLst>
          <pc:docMk/>
          <pc:sldMasterMk cId="0" sldId="2147483662"/>
        </pc:sldMasterMkLst>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3"/>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4"/>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5"/>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6"/>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7"/>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8"/>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9"/>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70"/>
          </pc:sldLayoutMkLst>
        </pc:sldLayoutChg>
      </pc:sldMasterChg>
    </pc:docChg>
  </pc:docChgLst>
  <pc:docChgLst>
    <pc:chgData name="Dalton, Grat" userId="S::gdalton_mea.org#ext#@neahq.onmicrosoft.com::fcc231d0-bc93-4490-9655-12b279f7fbc5" providerId="AD" clId="Web-{06E3FC2E-12A7-9041-21A8-5E31EF0F9996}"/>
    <pc:docChg chg="modSld">
      <pc:chgData name="Dalton, Grat" userId="S::gdalton_mea.org#ext#@neahq.onmicrosoft.com::fcc231d0-bc93-4490-9655-12b279f7fbc5" providerId="AD" clId="Web-{06E3FC2E-12A7-9041-21A8-5E31EF0F9996}" dt="2022-09-26T17:18:11.434" v="55" actId="20577"/>
      <pc:docMkLst>
        <pc:docMk/>
      </pc:docMkLst>
      <pc:sldChg chg="modSp">
        <pc:chgData name="Dalton, Grat" userId="S::gdalton_mea.org#ext#@neahq.onmicrosoft.com::fcc231d0-bc93-4490-9655-12b279f7fbc5" providerId="AD" clId="Web-{06E3FC2E-12A7-9041-21A8-5E31EF0F9996}" dt="2022-09-26T17:18:11.434" v="55" actId="20577"/>
        <pc:sldMkLst>
          <pc:docMk/>
          <pc:sldMk cId="504271278" sldId="377"/>
        </pc:sldMkLst>
        <pc:spChg chg="mod">
          <ac:chgData name="Dalton, Grat" userId="S::gdalton_mea.org#ext#@neahq.onmicrosoft.com::fcc231d0-bc93-4490-9655-12b279f7fbc5" providerId="AD" clId="Web-{06E3FC2E-12A7-9041-21A8-5E31EF0F9996}" dt="2022-09-26T17:18:11.434" v="55" actId="20577"/>
          <ac:spMkLst>
            <pc:docMk/>
            <pc:sldMk cId="504271278" sldId="377"/>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youtu.be/i83VQIaDlQw"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theconversation.com/strapped-packed-and-taking-the-stage-australias-new-drag-kings-79747"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3" Type="http://schemas.openxmlformats.org/officeDocument/2006/relationships/hyperlink" Target="https://www.youtube.com/watch?v=Lh0Qw0THHAE" TargetMode="External"/><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40520a335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 name="Google Shape;48;g140520a335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49" name="Google Shape;49;g140520a335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
        <p:nvSpPr>
          <p:cNvPr id="50" name="Google Shape;50;g140520a335f_0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2283854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355c9aa46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355c9aa4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g1355c9aa46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6088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42c329b3cd_0_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42c329b3cd_0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Ben 10:00-10:15</a:t>
            </a:r>
            <a:endParaRPr/>
          </a:p>
          <a:p>
            <a:pPr marL="0" lvl="0" indent="0" algn="l" rtl="0">
              <a:spcBef>
                <a:spcPts val="0"/>
              </a:spcBef>
              <a:spcAft>
                <a:spcPts val="0"/>
              </a:spcAft>
              <a:buNone/>
            </a:pPr>
            <a:endParaRPr/>
          </a:p>
          <a:p>
            <a:pPr marL="0" lvl="0" indent="0" algn="l" rtl="0">
              <a:spcBef>
                <a:spcPts val="0"/>
              </a:spcBef>
              <a:spcAft>
                <a:spcPts val="0"/>
              </a:spcAft>
              <a:buNone/>
            </a:pPr>
            <a:r>
              <a:rPr lang="en-US" sz="1100"/>
              <a:t>parent, only child, has siblings, struggles with technology, tech is easy, life-long learner </a:t>
            </a:r>
            <a:endParaRPr/>
          </a:p>
        </p:txBody>
      </p:sp>
      <p:sp>
        <p:nvSpPr>
          <p:cNvPr id="74" name="Google Shape;74;g142c329b3cd_0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42c329b3c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g142c329b3cd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Ben 10:00-10:15</a:t>
            </a:r>
            <a:endParaRPr/>
          </a:p>
        </p:txBody>
      </p:sp>
      <p:sp>
        <p:nvSpPr>
          <p:cNvPr id="82" name="Google Shape;82;g142c329b3cd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2699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3d9adbac24_0_2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3d9adbac24_0_2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g13d9adbac24_0_2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3d9adbac24_0_2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3d9adbac24_0_2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a:t>Goal- that gender identity is separate from sexual orientation</a:t>
            </a:r>
            <a:endParaRPr/>
          </a:p>
        </p:txBody>
      </p:sp>
      <p:sp>
        <p:nvSpPr>
          <p:cNvPr id="97" name="Google Shape;97;g13d9adbac24_0_27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3d9adbac24_0_28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3d9adbac24_0_28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a:t>Goal- that gender identity is separate from sexual orientation</a:t>
            </a:r>
            <a:endParaRPr/>
          </a:p>
        </p:txBody>
      </p:sp>
      <p:sp>
        <p:nvSpPr>
          <p:cNvPr id="104" name="Google Shape;104;g13d9adbac24_0_28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355c9aa46a_0_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355c9aa46a_0_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a:t>Goal- that gender identity is separate from sexual orientation</a:t>
            </a:r>
            <a:endParaRPr/>
          </a:p>
        </p:txBody>
      </p:sp>
      <p:sp>
        <p:nvSpPr>
          <p:cNvPr id="111" name="Google Shape;111;g1355c9aa46a_0_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d9adbac24_0_2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13d9adbac24_0_2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a:t>Goal- that gender identity is separate from sexual orientation</a:t>
            </a:r>
            <a:endParaRPr/>
          </a:p>
        </p:txBody>
      </p:sp>
      <p:sp>
        <p:nvSpPr>
          <p:cNvPr id="118" name="Google Shape;118;g13d9adbac24_0_23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3d9adbac24_0_2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3d9adbac24_0_2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a:t>Goal- that identity is not the same as someone’s current relationship</a:t>
            </a:r>
            <a:endParaRPr/>
          </a:p>
        </p:txBody>
      </p:sp>
      <p:sp>
        <p:nvSpPr>
          <p:cNvPr id="125" name="Google Shape;125;g13d9adbac24_0_2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d9adbac24_0_2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d9adbac24_0_2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a:t>Goal- that identity is not the same as someone’s current relationship</a:t>
            </a:r>
            <a:endParaRPr/>
          </a:p>
        </p:txBody>
      </p:sp>
      <p:sp>
        <p:nvSpPr>
          <p:cNvPr id="132" name="Google Shape;132;g13d9adbac24_0_24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3d9adbac24_0_2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3d9adbac24_0_2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a:t>Goal- that gender identity is separate from sexual orientation</a:t>
            </a:r>
            <a:endParaRPr/>
          </a:p>
        </p:txBody>
      </p:sp>
      <p:sp>
        <p:nvSpPr>
          <p:cNvPr id="139" name="Google Shape;139;g13d9adbac24_0_24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3d9adbac24_0_2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3d9adbac24_0_2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a:t>(Goal- that gender identity is separate from sexual orientation)</a:t>
            </a:r>
            <a:endParaRPr/>
          </a:p>
        </p:txBody>
      </p:sp>
      <p:sp>
        <p:nvSpPr>
          <p:cNvPr id="146" name="Google Shape;146;g13d9adbac24_0_2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3d9adbac24_0_2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13d9adbac24_0_2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a:t>Goal- emphasize that there is some overlap in these terms, but that the identity someone chooses for themselves is what matters</a:t>
            </a:r>
            <a:endParaRPr/>
          </a:p>
        </p:txBody>
      </p:sp>
      <p:sp>
        <p:nvSpPr>
          <p:cNvPr id="153" name="Google Shape;153;g13d9adbac24_0_2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3d9adbac24_0_2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13d9adbac24_0_2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a:t>Goal- emphasize that there is some overlap in these terms, but that the identity someone chooses for themselves is what matters. AND people may use different descriptors for their identity based on the situation.</a:t>
            </a:r>
            <a:endParaRPr/>
          </a:p>
        </p:txBody>
      </p:sp>
      <p:sp>
        <p:nvSpPr>
          <p:cNvPr id="160" name="Google Shape;160;g13d9adbac24_0_25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965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405c332cd2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405c332cd2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g1405c332cd2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3341f589b3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3341f589b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Sexual orientation is an important part of a person’s identity. It is not a decision that one makes, rather it is an awakening.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There are a variety of sexual orientations:</a:t>
            </a:r>
            <a:endParaRPr/>
          </a:p>
          <a:p>
            <a:pPr marL="914400" lvl="1" indent="-228600" algn="l" rtl="0">
              <a:lnSpc>
                <a:spcPct val="100000"/>
              </a:lnSpc>
              <a:spcBef>
                <a:spcPts val="0"/>
              </a:spcBef>
              <a:spcAft>
                <a:spcPts val="0"/>
              </a:spcAft>
              <a:buSzPts val="2500"/>
              <a:buFont typeface="Arial"/>
              <a:buChar char="•"/>
            </a:pPr>
            <a:r>
              <a:rPr lang="en-US" sz="2500"/>
              <a:t>Heterosexual</a:t>
            </a:r>
            <a:endParaRPr/>
          </a:p>
          <a:p>
            <a:pPr marL="914400" lvl="1" indent="-228600" algn="l" rtl="0">
              <a:lnSpc>
                <a:spcPct val="100000"/>
              </a:lnSpc>
              <a:spcBef>
                <a:spcPts val="0"/>
              </a:spcBef>
              <a:spcAft>
                <a:spcPts val="0"/>
              </a:spcAft>
              <a:buSzPts val="2500"/>
              <a:buFont typeface="Arial"/>
              <a:buChar char="•"/>
            </a:pPr>
            <a:r>
              <a:rPr lang="en-US" sz="2500"/>
              <a:t>Bisexual</a:t>
            </a:r>
            <a:endParaRPr/>
          </a:p>
          <a:p>
            <a:pPr marL="914400" lvl="1" indent="-228600" algn="l" rtl="0">
              <a:lnSpc>
                <a:spcPct val="100000"/>
              </a:lnSpc>
              <a:spcBef>
                <a:spcPts val="0"/>
              </a:spcBef>
              <a:spcAft>
                <a:spcPts val="0"/>
              </a:spcAft>
              <a:buSzPts val="2500"/>
              <a:buFont typeface="Arial"/>
              <a:buChar char="•"/>
            </a:pPr>
            <a:r>
              <a:rPr lang="en-US" sz="2500"/>
              <a:t>Homosexual</a:t>
            </a:r>
            <a:endParaRPr/>
          </a:p>
          <a:p>
            <a:pPr marL="914400" lvl="1" indent="-228600" algn="l" rtl="0">
              <a:lnSpc>
                <a:spcPct val="100000"/>
              </a:lnSpc>
              <a:spcBef>
                <a:spcPts val="0"/>
              </a:spcBef>
              <a:spcAft>
                <a:spcPts val="0"/>
              </a:spcAft>
              <a:buSzPts val="2500"/>
              <a:buFont typeface="Arial"/>
              <a:buChar char="•"/>
            </a:pPr>
            <a:r>
              <a:rPr lang="en-US" sz="2500"/>
              <a:t>Pansexual</a:t>
            </a:r>
            <a:endParaRPr/>
          </a:p>
          <a:p>
            <a:pPr marL="914400" lvl="1" indent="-228600" algn="l" rtl="0">
              <a:lnSpc>
                <a:spcPct val="100000"/>
              </a:lnSpc>
              <a:spcBef>
                <a:spcPts val="0"/>
              </a:spcBef>
              <a:spcAft>
                <a:spcPts val="0"/>
              </a:spcAft>
              <a:buSzPts val="2500"/>
              <a:buFont typeface="Arial"/>
              <a:buChar char="•"/>
            </a:pPr>
            <a:r>
              <a:rPr lang="en-US" sz="2500"/>
              <a:t>Asexual</a:t>
            </a:r>
            <a:endParaRPr/>
          </a:p>
          <a:p>
            <a:pPr marL="914400" lvl="1"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Even though sexual orientation is a private identity, it can be a source of public scorn and a basis for exclusionary practices and discrimination.</a:t>
            </a:r>
            <a:endParaRPr/>
          </a:p>
        </p:txBody>
      </p:sp>
      <p:sp>
        <p:nvSpPr>
          <p:cNvPr id="173" name="Google Shape;173;g13341f589b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3341f589b3_0_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13341f589b3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 and Gender do NOT mean the same thing.</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sex is determined by biological attributes such as chromosomes, hormones, reproductive organs, and other parts of our anatomy.</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Gender is a person’s innermost, deeply held reality of self. It’s almost like being right-handed or left-handed. We don’t know why each person favors one hand over the other, but we all know that one just feels more correct for us. And, some people feel comfortable using either hand.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can have an inner reality of being male, female, both, neither, or somewhere in between.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3341f589b3_0_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13341f589b3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Gender, or </a:t>
            </a:r>
            <a:r>
              <a:rPr lang="en-US" sz="2500" b="1"/>
              <a:t>gender identity</a:t>
            </a:r>
            <a:r>
              <a:rPr lang="en-US" sz="2500"/>
              <a:t>, is that internal sense of self we just mentioned—the feeling of being male, female, both, neither, or somewhere in between.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expression </a:t>
            </a:r>
            <a:r>
              <a:rPr lang="en-US" sz="2500"/>
              <a:t>includes all the ways you show your gender to the world. For example, your hair and clothes, how you cross your legs, how you walk, and even your voice inflections. Some of these are innate, and some are learned from our cultural norms.</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roles </a:t>
            </a:r>
            <a:r>
              <a:rPr lang="en-US" sz="2500"/>
              <a:t>are social constructs based on one’s sex or biological attributes. They can be very different from one culture to another. These roles can become so internalized that they create stereotypes or an implicit bias within us (e.g., assuming nurses are women, or mechanics are men).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non-conforming </a:t>
            </a:r>
            <a:r>
              <a:rPr lang="en-US" sz="2500"/>
              <a:t>simply means the person is breaking cultural or social rules about gender roles and/or expression.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 is a huge difference between not conforming to certain societal norms and expectations for one’s gender and having an internal identity that is not in alignment with one’s biological sex.</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0" marR="0" lvl="0" indent="0" algn="l" rtl="0">
              <a:lnSpc>
                <a:spcPct val="100000"/>
              </a:lnSpc>
              <a:spcBef>
                <a:spcPts val="0"/>
              </a:spcBef>
              <a:spcAft>
                <a:spcPts val="0"/>
              </a:spcAft>
              <a:buClr>
                <a:schemeClr val="dk1"/>
              </a:buClr>
              <a:buSzPts val="2500"/>
              <a:buFont typeface="Calibri"/>
              <a:buNone/>
            </a:pPr>
            <a:r>
              <a:rPr lang="en-US" sz="2500" b="1" i="1"/>
              <a:t>A Note About Phobias:</a:t>
            </a:r>
            <a:endParaRPr/>
          </a:p>
          <a:p>
            <a:pPr marL="0" marR="0" lvl="0" indent="0" algn="l" rtl="0">
              <a:lnSpc>
                <a:spcPct val="100000"/>
              </a:lnSpc>
              <a:spcBef>
                <a:spcPts val="0"/>
              </a:spcBef>
              <a:spcAft>
                <a:spcPts val="0"/>
              </a:spcAft>
              <a:buClr>
                <a:schemeClr val="dk1"/>
              </a:buClr>
              <a:buSzPts val="2500"/>
              <a:buFont typeface="Calibri"/>
              <a:buNone/>
            </a:pPr>
            <a:r>
              <a:rPr lang="en-US" sz="2500" b="0" i="0"/>
              <a:t>A phobia is a persistent, irrational and exaggerated fear of an object, person, activity, animal or situation. Homophobia is a fear of people who are gay and lesbian. Transphobia is a fear of people who are transgender. When someone’s identity challenges a person’s expectations or preconceived notions of male and female, they may go into a panic. The incongruence of what someone sees, and what they think creates fear and misunderstanding. </a:t>
            </a:r>
            <a:endParaRPr/>
          </a:p>
          <a:p>
            <a:pPr marL="0" marR="0" lvl="0" indent="0" algn="l" rtl="0">
              <a:lnSpc>
                <a:spcPct val="100000"/>
              </a:lnSpc>
              <a:spcBef>
                <a:spcPts val="0"/>
              </a:spcBef>
              <a:spcAft>
                <a:spcPts val="0"/>
              </a:spcAft>
              <a:buClr>
                <a:schemeClr val="dk1"/>
              </a:buClr>
              <a:buSzPts val="2500"/>
              <a:buFont typeface="Calibri"/>
              <a:buNone/>
            </a:pPr>
            <a:endParaRPr sz="2500" b="0" i="0"/>
          </a:p>
          <a:p>
            <a:pPr marL="0" marR="0" lvl="0" indent="0" algn="l" rtl="0">
              <a:lnSpc>
                <a:spcPct val="100000"/>
              </a:lnSpc>
              <a:spcBef>
                <a:spcPts val="0"/>
              </a:spcBef>
              <a:spcAft>
                <a:spcPts val="0"/>
              </a:spcAft>
              <a:buClr>
                <a:schemeClr val="dk1"/>
              </a:buClr>
              <a:buSzPts val="2500"/>
              <a:buFont typeface="Calibri"/>
              <a:buNone/>
            </a:pPr>
            <a:r>
              <a:rPr lang="en-US" sz="2500" b="0" i="0"/>
              <a:t>We say “</a:t>
            </a:r>
            <a:r>
              <a:rPr lang="en-US" sz="2500" b="0" i="0" err="1"/>
              <a:t>i-dentity</a:t>
            </a:r>
            <a:r>
              <a:rPr lang="en-US" sz="2500" b="0" i="0"/>
              <a:t>” because it’s about the individual and how they personally identify, not “you-</a:t>
            </a:r>
            <a:r>
              <a:rPr lang="en-US" sz="2500" b="0" i="0" err="1"/>
              <a:t>dentity</a:t>
            </a:r>
            <a:r>
              <a:rPr lang="en-US" sz="2500" b="0" i="0"/>
              <a:t>” because of how </a:t>
            </a:r>
            <a:r>
              <a:rPr lang="en-US" sz="2500" b="1" i="0" u="sng"/>
              <a:t>you</a:t>
            </a:r>
            <a:r>
              <a:rPr lang="en-US" sz="2500" b="0" i="0"/>
              <a:t> want to determine someone else’s existence.</a:t>
            </a:r>
            <a:endParaRPr/>
          </a:p>
          <a:p>
            <a:pPr marL="0" marR="0" lvl="0" indent="0" algn="l" rtl="0">
              <a:lnSpc>
                <a:spcPct val="100000"/>
              </a:lnSpc>
              <a:spcBef>
                <a:spcPts val="0"/>
              </a:spcBef>
              <a:spcAft>
                <a:spcPts val="0"/>
              </a:spcAft>
              <a:buClr>
                <a:schemeClr val="dk1"/>
              </a:buClr>
              <a:buSzPts val="2500"/>
              <a:buFont typeface="Calibri"/>
              <a:buNone/>
            </a:pPr>
            <a:r>
              <a:rPr lang="en-US" sz="2500" b="0" i="0"/>
              <a:t>  </a:t>
            </a:r>
            <a:endParaRPr/>
          </a:p>
        </p:txBody>
      </p:sp>
      <p:sp>
        <p:nvSpPr>
          <p:cNvPr id="197" name="Google Shape;197;g13341f589b3_0_99: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3341f589b3_0_15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13341f589b3_0_1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2500" i="1"/>
              <a:t>Video: </a:t>
            </a:r>
            <a:r>
              <a:rPr lang="en-US" sz="2500" i="1" u="sng">
                <a:solidFill>
                  <a:schemeClr val="hlink"/>
                </a:solidFill>
                <a:hlinkClick r:id="rId3"/>
              </a:rPr>
              <a:t>https://youtu.be/i83VQIaDlQw</a:t>
            </a:r>
            <a:endParaRPr sz="2500" i="1"/>
          </a:p>
          <a:p>
            <a:pPr marL="0" lvl="0" indent="0" algn="l" rtl="0">
              <a:lnSpc>
                <a:spcPct val="100000"/>
              </a:lnSpc>
              <a:spcBef>
                <a:spcPts val="0"/>
              </a:spcBef>
              <a:spcAft>
                <a:spcPts val="0"/>
              </a:spcAft>
              <a:buSzPts val="1400"/>
              <a:buNone/>
            </a:pPr>
            <a:r>
              <a:rPr lang="en-US" sz="2500" i="1"/>
              <a:t>(3 minute)</a:t>
            </a:r>
            <a:endParaRPr sz="2500" i="1"/>
          </a:p>
          <a:p>
            <a:pPr marL="0" lvl="0" indent="0" algn="l" rtl="0">
              <a:lnSpc>
                <a:spcPct val="100000"/>
              </a:lnSpc>
              <a:spcBef>
                <a:spcPts val="0"/>
              </a:spcBef>
              <a:spcAft>
                <a:spcPts val="0"/>
              </a:spcAft>
              <a:buSzPts val="1400"/>
              <a:buNone/>
            </a:pPr>
            <a:endParaRPr sz="2500" i="1"/>
          </a:p>
          <a:p>
            <a:pPr marL="342900" lvl="0" indent="-342900" algn="l" rtl="0">
              <a:lnSpc>
                <a:spcPct val="100000"/>
              </a:lnSpc>
              <a:spcBef>
                <a:spcPts val="0"/>
              </a:spcBef>
              <a:spcAft>
                <a:spcPts val="0"/>
              </a:spcAft>
              <a:buSzPts val="2500"/>
              <a:buFont typeface="Arial"/>
              <a:buChar char="•"/>
            </a:pPr>
            <a:r>
              <a:rPr lang="en-US" sz="2500"/>
              <a:t>This video offers a simple way of looking at various gender identities (~3 </a:t>
            </a:r>
            <a:r>
              <a:rPr lang="en-US" sz="2500" err="1"/>
              <a:t>mins</a:t>
            </a:r>
            <a:r>
              <a:rPr lang="en-US" sz="2500"/>
              <a:t>).</a:t>
            </a:r>
            <a:endParaRPr/>
          </a:p>
          <a:p>
            <a:pPr marL="342900" lvl="0" indent="-342900" algn="l" rtl="0">
              <a:lnSpc>
                <a:spcPct val="100000"/>
              </a:lnSpc>
              <a:spcBef>
                <a:spcPts val="0"/>
              </a:spcBef>
              <a:spcAft>
                <a:spcPts val="0"/>
              </a:spcAft>
              <a:buSzPts val="2500"/>
              <a:buFont typeface="Arial"/>
              <a:buChar char="•"/>
            </a:pPr>
            <a:r>
              <a:rPr lang="en-US" sz="2500" i="1"/>
              <a:t>Debrief the video with these three questions:</a:t>
            </a:r>
            <a:endParaRPr/>
          </a:p>
          <a:p>
            <a:pPr marL="685800" lvl="1" indent="-228600" algn="l" rtl="0">
              <a:lnSpc>
                <a:spcPct val="100000"/>
              </a:lnSpc>
              <a:spcBef>
                <a:spcPts val="0"/>
              </a:spcBef>
              <a:spcAft>
                <a:spcPts val="0"/>
              </a:spcAft>
              <a:buSzPts val="2500"/>
              <a:buFont typeface="Arial"/>
              <a:buAutoNum type="arabicPeriod"/>
            </a:pPr>
            <a:r>
              <a:rPr lang="en-US" sz="2500"/>
              <a:t> What is the gender binary? How many of you grew up thinking the only gender options were male or female?</a:t>
            </a:r>
            <a:endParaRPr/>
          </a:p>
          <a:p>
            <a:pPr marL="685800" lvl="1" indent="-228600" algn="l" rtl="0">
              <a:lnSpc>
                <a:spcPct val="100000"/>
              </a:lnSpc>
              <a:spcBef>
                <a:spcPts val="0"/>
              </a:spcBef>
              <a:spcAft>
                <a:spcPts val="0"/>
              </a:spcAft>
              <a:buSzPts val="2500"/>
              <a:buFont typeface="Arial"/>
              <a:buAutoNum type="arabicPeriod"/>
            </a:pPr>
            <a:r>
              <a:rPr lang="en-US" sz="2500"/>
              <a:t> What does it mean to be non-binary?</a:t>
            </a:r>
            <a:endParaRPr/>
          </a:p>
          <a:p>
            <a:pPr marL="685800" lvl="1" indent="-228600" algn="l" rtl="0">
              <a:lnSpc>
                <a:spcPct val="100000"/>
              </a:lnSpc>
              <a:spcBef>
                <a:spcPts val="0"/>
              </a:spcBef>
              <a:spcAft>
                <a:spcPts val="0"/>
              </a:spcAft>
              <a:buSzPts val="2500"/>
              <a:buFont typeface="Arial"/>
              <a:buAutoNum type="arabicPeriod"/>
            </a:pPr>
            <a:r>
              <a:rPr lang="en-US" sz="2500"/>
              <a:t> What is the difference between transgender and non-binary?</a:t>
            </a:r>
            <a:endParaRPr/>
          </a:p>
        </p:txBody>
      </p:sp>
      <p:sp>
        <p:nvSpPr>
          <p:cNvPr id="217" name="Google Shape;217;g13341f589b3_0_1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28</a:t>
            </a:fld>
            <a:endParaRPr/>
          </a:p>
        </p:txBody>
      </p:sp>
      <p:sp>
        <p:nvSpPr>
          <p:cNvPr id="218" name="Google Shape;218;g13341f589b3_0_156: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94800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341f589b3_0_20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13341f589b3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Transgender, non-binary, and gender non-conforming individuals show their gender to the world in many ways. Just as cisgender people have different hairstyles, clothing choices, mannerisms, and more, the same is true for trans, non-binary, and gender-non-conforming people. There is no “one way” to look to be any gender.</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These images are from the Gender Spectrum Collection – a group that works with trans and non-binary models. In the first image we see a transgender woman in an office. The second is a </a:t>
            </a:r>
            <a:r>
              <a:rPr lang="en-US" sz="2500" err="1"/>
              <a:t>transmasculine</a:t>
            </a:r>
            <a:r>
              <a:rPr lang="en-US" sz="2500"/>
              <a:t> person in a winter coat. </a:t>
            </a:r>
            <a:r>
              <a:rPr lang="en-US" sz="2500" err="1"/>
              <a:t>Transmasculine</a:t>
            </a:r>
            <a:r>
              <a:rPr lang="en-US" sz="2500"/>
              <a:t> is a term generally used for people who were born female at birth, but who identify with masculinity. As we can see in both of these two photos, they present within the gender binary of male and female.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 the last image, we see a gender-fluid woman. Gender fluid refers to a person who does not feel they have a fixed gender.</a:t>
            </a:r>
            <a:endParaRPr/>
          </a:p>
          <a:p>
            <a:pPr marL="457200" lvl="0" indent="-228600" algn="l" rtl="0">
              <a:lnSpc>
                <a:spcPct val="100000"/>
              </a:lnSpc>
              <a:spcBef>
                <a:spcPts val="0"/>
              </a:spcBef>
              <a:spcAft>
                <a:spcPts val="0"/>
              </a:spcAft>
              <a:buSzPts val="2500"/>
              <a:buNone/>
            </a:pPr>
            <a:endParaRPr sz="2500"/>
          </a:p>
        </p:txBody>
      </p:sp>
      <p:sp>
        <p:nvSpPr>
          <p:cNvPr id="228" name="Google Shape;228;g13341f589b3_0_20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3341f589b3_0_2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g13341f589b3_0_2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Gender identity, gender expression, and gender roles all exist on a spectrum. Using our handy stereotypes of blue to represent masculinity and pink to represent femininity, let’s think about how people might rate themselves.</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 character Elle Woods in the film </a:t>
            </a:r>
            <a:r>
              <a:rPr lang="en-US" sz="2500" i="1"/>
              <a:t>Legally Blonde</a:t>
            </a:r>
            <a:r>
              <a:rPr lang="en-US" sz="2500"/>
              <a:t>, likely (we don’t know, because we didn’t ask) had a gender identity that was strongly female. Her gender expression was also strongly female – she often wore high heels, the color pink, and was often getting her nails done. Her gender role, however, was slightly more toward the middle. Elle was a law student – a field that has historically been dominated by men.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 construct of gender has changed over time. In the 17</a:t>
            </a:r>
            <a:r>
              <a:rPr lang="en-US" sz="2500" baseline="30000"/>
              <a:t>th</a:t>
            </a:r>
            <a:r>
              <a:rPr lang="en-US" sz="2500"/>
              <a:t> century, European aristocrats wore long, flowing clothes, make up and high heels. It’s not the same today. Gender is about the values society ascribes to males and females, and it changes over time.</a:t>
            </a:r>
            <a:endParaRPr/>
          </a:p>
        </p:txBody>
      </p:sp>
      <p:sp>
        <p:nvSpPr>
          <p:cNvPr id="243" name="Google Shape;243;g13341f589b3_0_258: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13341f589b3_0_3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13341f589b3_0_3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Let’s consider the actress Lea DeLaria. She identifies pretty strongly with being female, but has a very masculine gender expression. Her short hair, little if any makeup, more boxy clothes, and swagger when she walks give her a more masculine gender expression. Lea considers herself a butch lesbian. (For reference, the descriptor “butch” has generally referred to a woman whose gender expression and traits present as traditionally masculine.)</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Envision another person who falls at the same places on this scale. Instead of being an actress, she could be a married woman and mother who prefers a masculine presentation and works as a mechanic in an auto body shop. In that case, the person could also be gender non-conforming. Remember, gender is a spectrum.</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Gender non-conforming refers to people who do not follow dominant social norms or stereotypes about how they should look or act based on their biological sex at birth.</a:t>
            </a:r>
            <a:endParaRPr/>
          </a:p>
          <a:p>
            <a:pPr marL="171450" marR="0" lvl="0" indent="-12700" algn="l" rtl="0">
              <a:lnSpc>
                <a:spcPct val="100000"/>
              </a:lnSpc>
              <a:spcBef>
                <a:spcPts val="0"/>
              </a:spcBef>
              <a:spcAft>
                <a:spcPts val="0"/>
              </a:spcAft>
              <a:buClr>
                <a:schemeClr val="dk1"/>
              </a:buClr>
              <a:buSzPts val="2500"/>
              <a:buFont typeface="Arial"/>
              <a:buNone/>
            </a:pPr>
            <a:endParaRPr sz="2500">
              <a:solidFill>
                <a:srgbClr val="FF0000"/>
              </a:solidFill>
            </a:endParaRPr>
          </a:p>
          <a:p>
            <a:pPr marL="171450" marR="0" lvl="0" indent="-171450" algn="l" rtl="0">
              <a:lnSpc>
                <a:spcPct val="100000"/>
              </a:lnSpc>
              <a:spcBef>
                <a:spcPts val="0"/>
              </a:spcBef>
              <a:spcAft>
                <a:spcPts val="0"/>
              </a:spcAft>
              <a:buClr>
                <a:srgbClr val="FF0000"/>
              </a:buClr>
              <a:buSzPts val="2500"/>
              <a:buFont typeface="Arial"/>
              <a:buChar char="•"/>
            </a:pPr>
            <a:r>
              <a:rPr lang="en-US" sz="2500" b="1">
                <a:solidFill>
                  <a:srgbClr val="FF0000"/>
                </a:solidFill>
              </a:rPr>
              <a:t>Check in</a:t>
            </a:r>
            <a:r>
              <a:rPr lang="en-US" sz="2500">
                <a:solidFill>
                  <a:srgbClr val="FF0000"/>
                </a:solidFill>
              </a:rPr>
              <a:t> - </a:t>
            </a:r>
            <a:r>
              <a:rPr lang="en-US" sz="2500" b="0" i="0" u="none" strike="noStrike" cap="none">
                <a:solidFill>
                  <a:srgbClr val="FF0000"/>
                </a:solidFill>
                <a:latin typeface="Calibri"/>
                <a:ea typeface="Calibri"/>
                <a:cs typeface="Calibri"/>
                <a:sym typeface="Calibri"/>
              </a:rPr>
              <a:t>Where are you on the spectrum? Note that some people will feel this does not apply to them.</a:t>
            </a:r>
            <a:endParaRPr sz="2500">
              <a:solidFill>
                <a:srgbClr val="FF0000"/>
              </a:solidFill>
            </a:endParaRPr>
          </a:p>
        </p:txBody>
      </p:sp>
      <p:sp>
        <p:nvSpPr>
          <p:cNvPr id="268" name="Google Shape;268;g13341f589b3_0_32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3341f589b3_0_3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13341f589b3_0_3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Binary and non-binary are two types of </a:t>
            </a:r>
            <a:r>
              <a:rPr lang="en-US" sz="2500" b="1" i="0" u="none" strike="noStrike">
                <a:solidFill>
                  <a:schemeClr val="dk1"/>
                </a:solidFill>
                <a:latin typeface="Calibri"/>
                <a:ea typeface="Calibri"/>
                <a:cs typeface="Calibri"/>
                <a:sym typeface="Calibri"/>
              </a:rPr>
              <a:t>gender identities.</a:t>
            </a:r>
            <a:endParaRPr/>
          </a:p>
          <a:p>
            <a:pPr marL="457200" lvl="0" indent="-69850" algn="l" rtl="0">
              <a:lnSpc>
                <a:spcPct val="100000"/>
              </a:lnSpc>
              <a:spcBef>
                <a:spcPts val="0"/>
              </a:spcBef>
              <a:spcAft>
                <a:spcPts val="0"/>
              </a:spcAft>
              <a:buSzPts val="2500"/>
              <a:buFont typeface="Arial"/>
              <a:buNone/>
            </a:pPr>
            <a:endParaRPr sz="2500" b="1"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Gender is a social construct. What it means to be male and what it means to be female are concepts created by humans, and over time, those definitions and views became generally accepted by society at large. Most of us align with these long-standing definitions of male and female and feel comfortable saying so.</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non-binary person is someone who does</a:t>
            </a:r>
            <a:r>
              <a:rPr lang="en-US" sz="2500" b="1" i="0" u="none" strike="noStrike">
                <a:solidFill>
                  <a:schemeClr val="dk1"/>
                </a:solidFill>
                <a:latin typeface="Calibri"/>
                <a:ea typeface="Calibri"/>
                <a:cs typeface="Calibri"/>
                <a:sym typeface="Calibri"/>
              </a:rPr>
              <a:t> </a:t>
            </a:r>
            <a:r>
              <a:rPr lang="en-US" sz="2500" b="1" i="0" u="sng" strike="noStrike">
                <a:solidFill>
                  <a:schemeClr val="dk1"/>
                </a:solidFill>
                <a:latin typeface="Calibri"/>
                <a:ea typeface="Calibri"/>
                <a:cs typeface="Calibri"/>
                <a:sym typeface="Calibri"/>
              </a:rPr>
              <a:t>not</a:t>
            </a:r>
            <a:r>
              <a:rPr lang="en-US" sz="2500" b="1" i="0" u="none" strike="noStrike">
                <a:solidFill>
                  <a:schemeClr val="dk1"/>
                </a:solidFill>
                <a:latin typeface="Calibri"/>
                <a:ea typeface="Calibri"/>
                <a:cs typeface="Calibri"/>
                <a:sym typeface="Calibri"/>
              </a:rPr>
              <a:t> </a:t>
            </a:r>
            <a:r>
              <a:rPr lang="en-US" sz="2500" b="0" i="0" u="none" strike="noStrike">
                <a:solidFill>
                  <a:schemeClr val="dk1"/>
                </a:solidFill>
                <a:latin typeface="Calibri"/>
                <a:ea typeface="Calibri"/>
                <a:cs typeface="Calibri"/>
                <a:sym typeface="Calibri"/>
              </a:rPr>
              <a:t>adhere to these gender expectations or stereotypes. The binary—being male or female—will feel very foreign to them.</a:t>
            </a:r>
            <a:endParaRPr/>
          </a:p>
          <a:p>
            <a:pPr marL="45720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lvl="0" indent="-228600" algn="l" rtl="0">
              <a:lnSpc>
                <a:spcPct val="100000"/>
              </a:lnSpc>
              <a:spcBef>
                <a:spcPts val="0"/>
              </a:spcBef>
              <a:spcAft>
                <a:spcPts val="0"/>
              </a:spcAft>
              <a:buSzPts val="1400"/>
              <a:buNone/>
            </a:pPr>
            <a:r>
              <a:rPr lang="en-US"/>
              <a:t/>
            </a:r>
            <a:br>
              <a:rPr lang="en-US"/>
            </a:b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3341f589b3_0_4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13341f589b3_0_4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a:t>For a non-binary person, their gender identity does not fit within the binary of male and female.</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While we might see two separate colors, yellow and blue, a non-binary person may only see green. Someone who is </a:t>
            </a:r>
            <a:r>
              <a:rPr lang="en-US" sz="2500" err="1"/>
              <a:t>agender</a:t>
            </a:r>
            <a:r>
              <a:rPr lang="en-US" sz="2500"/>
              <a:t> (or who has no gender identity) might only see gray.</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This is why non-binary is a gender identity and not a gender expression. Non-binary people are not attached to gender.</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3341f589b3_0_5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g13341f589b3_0_5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For a lot of cisgender people, those whose sex and gender align really well, the concept of non-binary identities is really hard to understand. But we have some famous people who have described it really well. </a:t>
            </a:r>
            <a:endParaRPr/>
          </a:p>
          <a:p>
            <a:pPr marL="457200" lvl="0" indent="-228600" algn="l" rtl="0">
              <a:lnSpc>
                <a:spcPct val="100000"/>
              </a:lnSpc>
              <a:spcBef>
                <a:spcPts val="0"/>
              </a:spcBef>
              <a:spcAft>
                <a:spcPts val="0"/>
              </a:spcAft>
              <a:buSzPts val="2500"/>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Tilda Swinton and Steven Tyler have never indicated that they identify as transgender, but they describe a blending or fluidity of gender. For a lot of non-binary folks, that’s the only label they apply to themselves. Others can refine things a bit more</a:t>
            </a:r>
            <a:r>
              <a:rPr lang="en-US" sz="2500" i="1"/>
              <a:t>.</a:t>
            </a:r>
            <a:endParaRPr sz="2500"/>
          </a:p>
          <a:p>
            <a:pPr marL="457200" lvl="0" indent="-228600" algn="l" rtl="0">
              <a:lnSpc>
                <a:spcPct val="100000"/>
              </a:lnSpc>
              <a:spcBef>
                <a:spcPts val="0"/>
              </a:spcBef>
              <a:spcAft>
                <a:spcPts val="0"/>
              </a:spcAft>
              <a:buSzPts val="2500"/>
              <a:buNone/>
            </a:pPr>
            <a:endParaRPr sz="2500"/>
          </a:p>
          <a:p>
            <a:pPr marL="457200" lvl="0" indent="-228600" algn="l" rtl="0">
              <a:lnSpc>
                <a:spcPct val="100000"/>
              </a:lnSpc>
              <a:spcBef>
                <a:spcPts val="0"/>
              </a:spcBef>
              <a:spcAft>
                <a:spcPts val="0"/>
              </a:spcAft>
              <a:buSzPts val="2500"/>
              <a:buFont typeface="Arial"/>
              <a:buChar char="•"/>
            </a:pPr>
            <a:r>
              <a:rPr lang="en-US" sz="2500" i="1"/>
              <a:t>(Read the slide.)</a:t>
            </a:r>
            <a:endParaRPr/>
          </a:p>
          <a:p>
            <a:pPr marL="457200" lvl="0" indent="-228600" algn="l" rtl="0">
              <a:lnSpc>
                <a:spcPct val="100000"/>
              </a:lnSpc>
              <a:spcBef>
                <a:spcPts val="0"/>
              </a:spcBef>
              <a:spcAft>
                <a:spcPts val="0"/>
              </a:spcAft>
              <a:buSzPts val="2500"/>
              <a:buNone/>
            </a:pPr>
            <a:endParaRPr sz="2500"/>
          </a:p>
          <a:p>
            <a:pPr marL="457200" lvl="0" indent="-228600" algn="l" rtl="0">
              <a:lnSpc>
                <a:spcPct val="100000"/>
              </a:lnSpc>
              <a:spcBef>
                <a:spcPts val="0"/>
              </a:spcBef>
              <a:spcAft>
                <a:spcPts val="0"/>
              </a:spcAft>
              <a:buSzPts val="2500"/>
              <a:buNone/>
            </a:pPr>
            <a:endParaRPr sz="2500" i="1"/>
          </a:p>
          <a:p>
            <a:pPr marL="457200" lvl="0" indent="-228600" algn="l" rtl="0">
              <a:lnSpc>
                <a:spcPct val="100000"/>
              </a:lnSpc>
              <a:spcBef>
                <a:spcPts val="0"/>
              </a:spcBef>
              <a:spcAft>
                <a:spcPts val="0"/>
              </a:spcAft>
              <a:buSzPts val="2500"/>
              <a:buNone/>
            </a:pPr>
            <a:endParaRPr sz="2500" i="1"/>
          </a:p>
          <a:p>
            <a:pPr marL="457200" lvl="0" indent="-228600" algn="l" rtl="0">
              <a:lnSpc>
                <a:spcPct val="100000"/>
              </a:lnSpc>
              <a:spcBef>
                <a:spcPts val="0"/>
              </a:spcBef>
              <a:spcAft>
                <a:spcPts val="0"/>
              </a:spcAft>
              <a:buSzPts val="2500"/>
              <a:buNone/>
            </a:pPr>
            <a:endParaRPr sz="2500" i="1"/>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3341f589b3_0_58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g13341f589b3_0_5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Here we see the words of </a:t>
            </a:r>
            <a:r>
              <a:rPr lang="en-US" sz="2500" i="0" err="1"/>
              <a:t>Alok</a:t>
            </a:r>
            <a:r>
              <a:rPr lang="en-US" sz="2500" i="0"/>
              <a:t> </a:t>
            </a:r>
            <a:r>
              <a:rPr lang="en-US" sz="2500" i="0" err="1"/>
              <a:t>Vaid</a:t>
            </a:r>
            <a:r>
              <a:rPr lang="en-US" sz="2500" i="0"/>
              <a:t>-Menon who uses the gender pronouns they/them. They are an internationally acclaimed gender non-conforming writer, performer, and public speaker. As a mixed-media artist, </a:t>
            </a:r>
            <a:r>
              <a:rPr lang="en-US" sz="2500" i="0" err="1"/>
              <a:t>Alok’s</a:t>
            </a:r>
            <a:r>
              <a:rPr lang="en-US" sz="2500" i="0"/>
              <a:t> work explores themes of trauma, belonging, and the human condition.</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1"/>
              <a:t>(Read the slide.)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3341f589b3_0_6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13341f589b3_0_6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As we’ve said, gender can be fluid. Here, writer and activist </a:t>
            </a:r>
            <a:r>
              <a:rPr lang="en-US" sz="2500" i="0" err="1"/>
              <a:t>Karari</a:t>
            </a:r>
            <a:r>
              <a:rPr lang="en-US" sz="2500" i="0"/>
              <a:t> Olvera Orozco shares a bit of their story. </a:t>
            </a:r>
            <a:r>
              <a:rPr lang="en-US" sz="2500" i="1"/>
              <a:t>(Read the slide.)</a:t>
            </a:r>
            <a:endParaRPr/>
          </a:p>
          <a:p>
            <a:pPr marL="457200" lvl="0" indent="-69850" algn="l" rtl="0">
              <a:lnSpc>
                <a:spcPct val="100000"/>
              </a:lnSpc>
              <a:spcBef>
                <a:spcPts val="0"/>
              </a:spcBef>
              <a:spcAft>
                <a:spcPts val="0"/>
              </a:spcAft>
              <a:buSzPts val="2500"/>
              <a:buFont typeface="Arial"/>
              <a:buNone/>
            </a:pPr>
            <a:endParaRPr sz="2500" i="1"/>
          </a:p>
          <a:p>
            <a:pPr marL="457200" lvl="0" indent="-228600" algn="l" rtl="0">
              <a:lnSpc>
                <a:spcPct val="100000"/>
              </a:lnSpc>
              <a:spcBef>
                <a:spcPts val="0"/>
              </a:spcBef>
              <a:spcAft>
                <a:spcPts val="0"/>
              </a:spcAft>
              <a:buSzPts val="2500"/>
              <a:buFont typeface="Arial"/>
              <a:buChar char="•"/>
            </a:pPr>
            <a:r>
              <a:rPr lang="en-US" sz="2500" i="0"/>
              <a:t>A </a:t>
            </a:r>
            <a:r>
              <a:rPr lang="en-US" sz="2500" i="0" err="1"/>
              <a:t>demiwoman</a:t>
            </a:r>
            <a:r>
              <a:rPr lang="en-US" sz="2500" i="0"/>
              <a:t> is someone who was assigned female at birth but does not fully identify with being a woman, socially or mentally.</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0"/>
              <a:t>If someone has two types of pronouns, like we see here with </a:t>
            </a:r>
            <a:r>
              <a:rPr lang="en-US" sz="2500" i="0" err="1"/>
              <a:t>Karari</a:t>
            </a:r>
            <a:r>
              <a:rPr lang="en-US" sz="2500" i="0"/>
              <a:t>, they may feel more comfortable with one over the other. So be sure to ask which one they are most comfortable with.</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3341f589b3_0_6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13341f589b3_0_6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Intersex conditions comprise more than 30 natural genetic variations. Historically, these variations have not been socially acceptable.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Proposed laws focused on the rights of transgender people regarding restroom usage, participation in sports, and even access to specific health care coverage, and have centered on genitals or proposed chromosome tests. These laws also affect the intersex community, who are often entirely ignored or left out of those conversations.</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More people are intersex than we realize. In the past, this was often discovered in testing for the Olympic games, because some women were subjected to gender testing if they were thought to have a perceived physical advantage.</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Scientists say there is no clear definition of male &amp; female – that one’s sex includes more than just physical anatomy. It also includes hormone levels, chromosomes, and more.</a:t>
            </a: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The LGBTQ+ movement is now often referred to as LGBTQIA+ to include intersex people because of the similar issues facing each group around body autonomy and identity. (The “I” is for Intersex and the “A” for Asexual, which is a lack of sexual attraction.)</a:t>
            </a:r>
            <a:endParaRPr/>
          </a:p>
          <a:p>
            <a:pPr marL="571500" lvl="0" indent="-1841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3341f589b3_0_7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13341f589b3_0_7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Please note that “transgender” or “trans” are adjectives. They are terms that describe. A person is transgender, not “a transgender.”</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 trans woman (or trans girl) is assigned a male sex at birth but knows </a:t>
            </a:r>
            <a:r>
              <a:rPr lang="en-US" sz="2500" err="1"/>
              <a:t>themself</a:t>
            </a:r>
            <a:r>
              <a:rPr lang="en-US" sz="2500"/>
              <a:t> to be a woman. Alternately, a trans man is assigned a female sex at birth but knows </a:t>
            </a:r>
            <a:r>
              <a:rPr lang="en-US" sz="2500" err="1"/>
              <a:t>themself</a:t>
            </a:r>
            <a:r>
              <a:rPr lang="en-US" sz="2500"/>
              <a:t> to be a man.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Someone who is </a:t>
            </a:r>
            <a:r>
              <a:rPr lang="en-US" sz="2500" err="1"/>
              <a:t>transmasculine</a:t>
            </a:r>
            <a:r>
              <a:rPr lang="en-US" sz="2500"/>
              <a:t>, identifies on the masculine side of the gender spectrum, but may not identify as a man. The same is true for transfeminine people. They may identify as more female, but not see themselves as a woman.</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13341f589b3_0_7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g13341f589b3_0_7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 fluid</a:t>
            </a:r>
            <a:r>
              <a:rPr lang="en-US" sz="2500" b="0" i="0" u="none" strike="noStrike">
                <a:solidFill>
                  <a:schemeClr val="dk1"/>
                </a:solidFill>
                <a:latin typeface="Calibri"/>
                <a:ea typeface="Calibri"/>
                <a:cs typeface="Calibri"/>
                <a:sym typeface="Calibri"/>
              </a:rPr>
              <a:t> is exactly what it sounds like. Gender flows in a more masculine way at times and in a more feminine way at others, with no internal struggle between the two. That fluidity could happen over many years, or it may fluctuate during a week.</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Genderqueer</a:t>
            </a:r>
            <a:r>
              <a:rPr lang="en-US" sz="2500" b="0" i="0" u="none" strike="noStrike">
                <a:solidFill>
                  <a:schemeClr val="dk1"/>
                </a:solidFill>
                <a:latin typeface="Calibri"/>
                <a:ea typeface="Calibri"/>
                <a:cs typeface="Calibri"/>
                <a:sym typeface="Calibri"/>
              </a:rPr>
              <a:t> people are fluid in their gender and often their sexuality. People who consider themselves genderqueer will often say that no rules apply. They like what they like, who they like, and feel the best living outside of any boxes.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Older generations often regard the word “queer” as a derogatory term. It causes LGBTQ+ people of a certain age to feel pain and relive some tough times when they hear it. But younger generations have reclaimed the word and are using “queer” for themselves. They don’t want to be narrowly defined as gay, lesbian, bi, or trans. Because there is respect for the spectrums of gender and sexuality, “queer” feels more all encompassing for who they are.</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err="1">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is the last term on this slide, and it describes someone who does not have a gender. </a:t>
            </a:r>
            <a:r>
              <a:rPr lang="en-US" sz="2500" b="0" i="0" u="none" strike="noStrike" err="1">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people can feel no connection to the concept of gender at all. They may feel genderless or gender neutral.</a:t>
            </a:r>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42c329b3cd_1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42c329b3cd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1" name="Google Shape;401;g142c329b3cd_1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355c9aa46a_0_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355c9aa46a_0_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8" name="Google Shape;408;g1355c9aa46a_0_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142c329b3cd_1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142c329b3cd_1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Added some from here- </a:t>
            </a:r>
            <a:r>
              <a:rPr lang="en-US" u="sng" dirty="0">
                <a:solidFill>
                  <a:schemeClr val="hlink"/>
                </a:solidFill>
                <a:hlinkClick r:id="rId3"/>
              </a:rPr>
              <a:t>https://freedomforallamericans.org/messaging-terms-avoid/</a:t>
            </a:r>
            <a:r>
              <a:rPr lang="en-US" dirty="0"/>
              <a:t> (Sara)</a:t>
            </a:r>
            <a:endParaRPr dirty="0"/>
          </a:p>
        </p:txBody>
      </p:sp>
      <p:sp>
        <p:nvSpPr>
          <p:cNvPr id="416" name="Google Shape;416;g142c329b3cd_1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47</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93618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4a32eed65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4a32eed65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g14a32eed65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49</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53</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96983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In 2019, there were 157 million employees in the US. What do you think this number represents?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According to Catalyst.org, there are an estimated 8.1 million LGBTQ+ employees in the United States who are age 16 or older. 50% of these employees are not out at work because of fears of discrimination or </a:t>
            </a:r>
            <a:r>
              <a:rPr lang="en-US" sz="2500" b="0" i="0" u="none" strike="noStrike" cap="none" err="1">
                <a:solidFill>
                  <a:schemeClr val="dk1"/>
                </a:solidFill>
                <a:latin typeface="Calibri"/>
                <a:ea typeface="Calibri"/>
                <a:cs typeface="Calibri"/>
                <a:sym typeface="Calibri"/>
              </a:rPr>
              <a:t>ostracization</a:t>
            </a:r>
            <a:r>
              <a:rPr lang="en-US" sz="2500" b="0" i="0" u="none" strike="noStrike" cap="none">
                <a:solidFill>
                  <a:schemeClr val="dk1"/>
                </a:solidFill>
                <a:latin typeface="Calibri"/>
                <a:ea typeface="Calibri"/>
                <a:cs typeface="Calibri"/>
                <a:sym typeface="Calibri"/>
              </a:rPr>
              <a:t>. And 1 in 5 LGBTQ+ employees have experienced discrimination.</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2500"/>
              <a:buFont typeface="Calibri"/>
              <a:buNone/>
            </a:pPr>
            <a:r>
              <a:rPr lang="en-US" sz="2500" b="0" i="1" u="none" strike="noStrike" cap="none">
                <a:solidFill>
                  <a:schemeClr val="dk1"/>
                </a:solidFill>
                <a:latin typeface="Calibri"/>
                <a:ea typeface="Calibri"/>
                <a:cs typeface="Calibri"/>
                <a:sym typeface="Calibri"/>
              </a:rPr>
              <a:t>Reference: https://www.catalyst.org/research/lesbian-gay-bisexual-and-transgender-workplace-issues/ </a:t>
            </a:r>
            <a:endParaRPr sz="2500" i="1"/>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58</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59</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60</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Let’s first look at federal laws.</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US has called itself a “Nation of Laws,” but what are the laws for? And, who do they help or harm? This timeline shows only a </a:t>
            </a:r>
            <a:r>
              <a:rPr lang="en-US" sz="2500" u="sng"/>
              <a:t>glimpse</a:t>
            </a:r>
            <a:r>
              <a:rPr lang="en-US" sz="2500"/>
              <a:t> of how discrimination, exclusion, and beliefs in white supremacy have been a part of US laws since the earliest of colonial times. For a more comprehensive list of laws that impact LGBTQ+ people throughout US history, please see your handout.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1" u="none" strike="noStrike" cap="none">
                <a:solidFill>
                  <a:schemeClr val="dk1"/>
                </a:solidFill>
                <a:latin typeface="Calibri"/>
                <a:ea typeface="Calibri"/>
                <a:cs typeface="Calibri"/>
                <a:sym typeface="Calibri"/>
              </a:rPr>
              <a:t>Highlights for further discussion: </a:t>
            </a:r>
            <a:endParaRPr/>
          </a:p>
          <a:p>
            <a:pPr marL="457200" marR="0" lvl="0" indent="-228600" algn="l" rtl="0">
              <a:lnSpc>
                <a:spcPct val="100000"/>
              </a:lnSpc>
              <a:spcBef>
                <a:spcPts val="0"/>
              </a:spcBef>
              <a:spcAft>
                <a:spcPts val="0"/>
              </a:spcAft>
              <a:buSzPts val="1400"/>
              <a:buNone/>
            </a:pPr>
            <a:r>
              <a:rPr lang="en-US" sz="2500" b="1"/>
              <a:t>1607</a:t>
            </a:r>
            <a:r>
              <a:rPr lang="en-US" sz="2500"/>
              <a:t> – Founding of Jamestown, VA, the first permanent English settlement in the “New World.”</a:t>
            </a:r>
            <a:endParaRPr/>
          </a:p>
          <a:p>
            <a:pPr marL="457200" marR="0" lvl="0" indent="-228600" algn="l" rtl="0">
              <a:lnSpc>
                <a:spcPct val="100000"/>
              </a:lnSpc>
              <a:spcBef>
                <a:spcPts val="0"/>
              </a:spcBef>
              <a:spcAft>
                <a:spcPts val="0"/>
              </a:spcAft>
              <a:buSzPts val="1400"/>
              <a:buNone/>
            </a:pPr>
            <a:r>
              <a:rPr lang="en-US" sz="2500" b="1"/>
              <a:t>1607 – Massachusetts Bay Colony </a:t>
            </a:r>
            <a:r>
              <a:rPr lang="en-US" sz="2500"/>
              <a:t>was established believing they made a “covenant with God to build an ideal Christian community.”</a:t>
            </a:r>
            <a:endParaRPr/>
          </a:p>
          <a:p>
            <a:pPr marL="457200" marR="0" lvl="0" indent="-228600" algn="l" rtl="0">
              <a:lnSpc>
                <a:spcPct val="100000"/>
              </a:lnSpc>
              <a:spcBef>
                <a:spcPts val="0"/>
              </a:spcBef>
              <a:spcAft>
                <a:spcPts val="0"/>
              </a:spcAft>
              <a:buSzPts val="1400"/>
              <a:buNone/>
            </a:pPr>
            <a:r>
              <a:rPr lang="en-US" sz="2500" b="1"/>
              <a:t>1619</a:t>
            </a:r>
            <a:r>
              <a:rPr lang="en-US" sz="2500"/>
              <a:t> – </a:t>
            </a:r>
            <a:r>
              <a:rPr lang="en-US" sz="2500" b="1"/>
              <a:t>The first enslaved Africans arrive </a:t>
            </a:r>
            <a:r>
              <a:rPr lang="en-US" sz="2500"/>
              <a:t>to Jamestown, VA</a:t>
            </a:r>
            <a:endParaRPr/>
          </a:p>
          <a:p>
            <a:pPr marL="457200" marR="0" lvl="0" indent="-228600" algn="l" rtl="0">
              <a:lnSpc>
                <a:spcPct val="100000"/>
              </a:lnSpc>
              <a:spcBef>
                <a:spcPts val="0"/>
              </a:spcBef>
              <a:spcAft>
                <a:spcPts val="0"/>
              </a:spcAft>
              <a:buSzPts val="1400"/>
              <a:buNone/>
            </a:pPr>
            <a:r>
              <a:rPr lang="en-US" sz="2500" b="1"/>
              <a:t>1631</a:t>
            </a:r>
            <a:r>
              <a:rPr lang="en-US" sz="2500"/>
              <a:t> – </a:t>
            </a:r>
            <a:r>
              <a:rPr lang="en-US" sz="2500" b="1"/>
              <a:t>The</a:t>
            </a:r>
            <a:r>
              <a:rPr lang="en-US" sz="2500"/>
              <a:t> </a:t>
            </a:r>
            <a:r>
              <a:rPr lang="en-US" sz="2500" b="1"/>
              <a:t>Massachusetts Bay General Court</a:t>
            </a:r>
            <a:r>
              <a:rPr lang="en-US" sz="2500" b="0"/>
              <a:t>, i</a:t>
            </a:r>
            <a:r>
              <a:rPr lang="en-US" sz="2500"/>
              <a:t>n accordance with Puritan religious and moral beliefs, declared that the following were considered sex crimes and punishable by whipping, banishment or execution: fornication, adultery, rape and sodomy.</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1705 – </a:t>
            </a:r>
            <a:r>
              <a:rPr lang="en-US" sz="2500" b="0"/>
              <a:t>The Colony of Virginia adopted the first </a:t>
            </a:r>
            <a:r>
              <a:rPr lang="en-US" sz="2500" b="1"/>
              <a:t>Blood Quantum Law</a:t>
            </a:r>
            <a:r>
              <a:rPr lang="en-US" sz="2500" b="0"/>
              <a:t>. A person’s blood quantum is defined as the fraction of their ancestors, out of their total ancestors, who are documented as full-blood Native Americans</a:t>
            </a:r>
            <a:r>
              <a:rPr lang="en-US" sz="2500" b="1"/>
              <a:t>. These laws</a:t>
            </a:r>
            <a:r>
              <a:rPr lang="en-US" sz="2500" b="0"/>
              <a:t> were applied across the thirteen colonies and later the entire United States. They limited the civil rights of Native Americans and regulated who could be classified as Native American. </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1714 – Sodomy laws </a:t>
            </a:r>
            <a:r>
              <a:rPr lang="en-US" sz="2500"/>
              <a:t>were passed in the early colonies and in the colonial militia. They stayed in place until challenged in 1925. </a:t>
            </a: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1775</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Population of enslaved people</a:t>
            </a:r>
            <a:r>
              <a:rPr lang="en-US" sz="2500" b="0" i="0" u="none" strike="noStrike" cap="none">
                <a:solidFill>
                  <a:schemeClr val="dk1"/>
                </a:solidFill>
                <a:latin typeface="Calibri"/>
                <a:ea typeface="Calibri"/>
                <a:cs typeface="Calibri"/>
                <a:sym typeface="Calibri"/>
              </a:rPr>
              <a:t> in the colonies is nearly </a:t>
            </a:r>
            <a:r>
              <a:rPr lang="en-US" sz="2500" b="1" i="0" u="none" strike="noStrike" cap="none">
                <a:solidFill>
                  <a:schemeClr val="dk1"/>
                </a:solidFill>
                <a:latin typeface="Calibri"/>
                <a:ea typeface="Calibri"/>
                <a:cs typeface="Calibri"/>
                <a:sym typeface="Calibri"/>
              </a:rPr>
              <a:t>500,000</a:t>
            </a:r>
            <a:r>
              <a:rPr lang="en-US" sz="2500" b="0" i="0" u="none" strike="noStrike" cap="none">
                <a:solidFill>
                  <a:schemeClr val="dk1"/>
                </a:solidFill>
                <a:latin typeface="Calibri"/>
                <a:ea typeface="Calibri"/>
                <a:cs typeface="Calibri"/>
                <a:sym typeface="Calibri"/>
              </a:rPr>
              <a:t>.</a:t>
            </a:r>
            <a:endParaRPr sz="2500"/>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1776</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Declaration of Independence</a:t>
            </a:r>
            <a:r>
              <a:rPr lang="en-US" sz="2500" b="0" i="0" u="none" strike="noStrike" cap="none">
                <a:solidFill>
                  <a:schemeClr val="dk1"/>
                </a:solidFill>
                <a:latin typeface="Calibri"/>
                <a:ea typeface="Calibri"/>
                <a:cs typeface="Calibri"/>
                <a:sym typeface="Calibri"/>
              </a:rPr>
              <a:t> signed.</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Lieutenant </a:t>
            </a:r>
            <a:r>
              <a:rPr lang="en-US" sz="2500" b="1" i="0" u="none" strike="noStrike" cap="none" err="1">
                <a:solidFill>
                  <a:schemeClr val="dk1"/>
                </a:solidFill>
                <a:latin typeface="Calibri"/>
                <a:ea typeface="Calibri"/>
                <a:cs typeface="Calibri"/>
                <a:sym typeface="Calibri"/>
              </a:rPr>
              <a:t>Gotthold</a:t>
            </a:r>
            <a:r>
              <a:rPr lang="en-US" sz="2500" b="1" i="0" u="none" strike="noStrike" cap="none">
                <a:solidFill>
                  <a:schemeClr val="dk1"/>
                </a:solidFill>
                <a:latin typeface="Calibri"/>
                <a:ea typeface="Calibri"/>
                <a:cs typeface="Calibri"/>
                <a:sym typeface="Calibri"/>
              </a:rPr>
              <a:t> Frederick </a:t>
            </a:r>
            <a:r>
              <a:rPr lang="en-US" sz="2500" b="1" i="0" u="none" strike="noStrike" cap="none" err="1">
                <a:solidFill>
                  <a:schemeClr val="dk1"/>
                </a:solidFill>
                <a:latin typeface="Calibri"/>
                <a:ea typeface="Calibri"/>
                <a:cs typeface="Calibri"/>
                <a:sym typeface="Calibri"/>
              </a:rPr>
              <a:t>Enslin</a:t>
            </a:r>
            <a:r>
              <a:rPr lang="en-US" sz="2500" b="0" i="0" u="none" strike="noStrike" cap="none">
                <a:solidFill>
                  <a:schemeClr val="dk1"/>
                </a:solidFill>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1779</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Thomas Jefferson</a:t>
            </a:r>
            <a:r>
              <a:rPr lang="en-US" sz="2500" b="0" i="0" u="none" strike="noStrike" cap="none">
                <a:solidFill>
                  <a:schemeClr val="dk1"/>
                </a:solidFill>
                <a:latin typeface="Calibri"/>
                <a:ea typeface="Calibri"/>
                <a:cs typeface="Calibri"/>
                <a:sym typeface="Calibri"/>
              </a:rPr>
              <a:t> proposes Virginia law to make sodomy punishable by mutilation rather than death. It was rejected by the Virginia legislature.</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1788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U.S. Constitution</a:t>
            </a:r>
            <a:r>
              <a:rPr lang="en-US" sz="2500" b="0" i="0" u="none" strike="noStrike" cap="none">
                <a:solidFill>
                  <a:schemeClr val="dk1"/>
                </a:solidFill>
                <a:latin typeface="Calibri"/>
                <a:ea typeface="Calibri"/>
                <a:cs typeface="Calibri"/>
                <a:sym typeface="Calibri"/>
              </a:rPr>
              <a:t> adopted. Includes a three-fifths clause that counted each enslaved person as three-fifths of a person for the purposes of congressional representation and tax apportionment.</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1852</a:t>
            </a:r>
            <a:r>
              <a:rPr lang="en-US" sz="2500" b="0" i="0" u="none" strike="noStrike" cap="none">
                <a:solidFill>
                  <a:schemeClr val="dk1"/>
                </a:solidFill>
                <a:latin typeface="Calibri"/>
                <a:ea typeface="Calibri"/>
                <a:cs typeface="Calibri"/>
                <a:sym typeface="Calibri"/>
              </a:rPr>
              <a:t> – Scottish writer </a:t>
            </a:r>
            <a:r>
              <a:rPr lang="en-US" sz="2500" b="1" i="0" u="none" strike="noStrike" cap="none">
                <a:solidFill>
                  <a:schemeClr val="dk1"/>
                </a:solidFill>
                <a:latin typeface="Calibri"/>
                <a:ea typeface="Calibri"/>
                <a:cs typeface="Calibri"/>
                <a:sym typeface="Calibri"/>
              </a:rPr>
              <a:t>J.D. </a:t>
            </a:r>
            <a:r>
              <a:rPr lang="en-US" sz="2500" b="1" i="0" u="none" strike="noStrike" cap="none" err="1">
                <a:solidFill>
                  <a:schemeClr val="dk1"/>
                </a:solidFill>
                <a:latin typeface="Calibri"/>
                <a:ea typeface="Calibri"/>
                <a:cs typeface="Calibri"/>
                <a:sym typeface="Calibri"/>
              </a:rPr>
              <a:t>Bothwick</a:t>
            </a:r>
            <a:r>
              <a:rPr lang="en-US" sz="2500" b="0" i="0" u="none" strike="noStrike" cap="none">
                <a:solidFill>
                  <a:schemeClr val="dk1"/>
                </a:solidFill>
                <a:latin typeface="Calibri"/>
                <a:ea typeface="Calibri"/>
                <a:cs typeface="Calibri"/>
                <a:sym typeface="Calibri"/>
              </a:rPr>
              <a:t> reports his attendance at a </a:t>
            </a:r>
            <a:r>
              <a:rPr lang="en-US" sz="2500" b="1" i="0" u="none" strike="noStrike" cap="none">
                <a:solidFill>
                  <a:schemeClr val="dk1"/>
                </a:solidFill>
                <a:latin typeface="Calibri"/>
                <a:ea typeface="Calibri"/>
                <a:cs typeface="Calibri"/>
                <a:sym typeface="Calibri"/>
              </a:rPr>
              <a:t>“miner’s ball”</a:t>
            </a:r>
            <a:r>
              <a:rPr lang="en-US" sz="2500" b="0" i="0" u="none" strike="noStrike" cap="none">
                <a:solidFill>
                  <a:schemeClr val="dk1"/>
                </a:solidFill>
                <a:latin typeface="Calibri"/>
                <a:ea typeface="Calibri"/>
                <a:cs typeface="Calibri"/>
                <a:sym typeface="Calibri"/>
              </a:rPr>
              <a:t> – a men’s only dance held in Angels’ Camp in California.</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1857-1861 –</a:t>
            </a:r>
            <a:r>
              <a:rPr lang="en-US" sz="2500" b="0" i="0" u="none" strike="noStrike" cap="none">
                <a:solidFill>
                  <a:schemeClr val="dk1"/>
                </a:solidFill>
                <a:latin typeface="Calibri"/>
                <a:ea typeface="Calibri"/>
                <a:cs typeface="Calibri"/>
                <a:sym typeface="Calibri"/>
              </a:rPr>
              <a:t> </a:t>
            </a:r>
            <a:r>
              <a:rPr lang="en-US" sz="2500" b="1" i="0" u="none" strike="noStrike" cap="none">
                <a:solidFill>
                  <a:schemeClr val="dk1"/>
                </a:solidFill>
                <a:latin typeface="Calibri"/>
                <a:ea typeface="Calibri"/>
                <a:cs typeface="Calibri"/>
                <a:sym typeface="Calibri"/>
              </a:rPr>
              <a:t>James Buchanan</a:t>
            </a:r>
            <a:r>
              <a:rPr lang="en-US" sz="2500" b="0" i="0" u="none" strike="noStrike" cap="none">
                <a:solidFill>
                  <a:schemeClr val="dk1"/>
                </a:solidFill>
                <a:latin typeface="Calibri"/>
                <a:ea typeface="Calibri"/>
                <a:cs typeface="Calibri"/>
                <a:sym typeface="Calibri"/>
              </a:rPr>
              <a:t> elected president. A lifelong bachelor, Buchanan had a long-term relationship with </a:t>
            </a:r>
            <a:r>
              <a:rPr lang="en-US" sz="2500" b="1" i="0" u="none" strike="noStrike" cap="none">
                <a:solidFill>
                  <a:schemeClr val="dk1"/>
                </a:solidFill>
                <a:latin typeface="Calibri"/>
                <a:ea typeface="Calibri"/>
                <a:cs typeface="Calibri"/>
                <a:sym typeface="Calibri"/>
              </a:rPr>
              <a:t>William Rufus King</a:t>
            </a:r>
            <a:r>
              <a:rPr lang="en-US" sz="2500" b="0" i="0" u="none" strike="noStrike" cap="none">
                <a:solidFill>
                  <a:schemeClr val="dk1"/>
                </a:solidFill>
                <a:latin typeface="Calibri"/>
                <a:ea typeface="Calibri"/>
                <a:cs typeface="Calibri"/>
                <a:sym typeface="Calibri"/>
              </a:rPr>
              <a:t>, who served as vice president under Franklin Pierce. The two men lived together from 1840-1853 until King’s death. Some historians suggest Buchanan, by today’s terms, was gay.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Fourteenth Amendment Ratified</a:t>
            </a:r>
            <a:r>
              <a:rPr lang="en-US" sz="2500" b="0" i="0" u="none" strike="noStrike" cap="none">
                <a:solidFill>
                  <a:schemeClr val="dk1"/>
                </a:solidFill>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Two-Spirit,</a:t>
            </a:r>
            <a:r>
              <a:rPr lang="en-US" sz="2500" b="1" i="0" u="none" strike="noStrike" cap="none">
                <a:solidFill>
                  <a:schemeClr val="dk1"/>
                </a:solidFill>
                <a:latin typeface="Calibri"/>
                <a:ea typeface="Calibri"/>
                <a:cs typeface="Calibri"/>
                <a:sym typeface="Calibri"/>
              </a:rPr>
              <a:t> </a:t>
            </a:r>
            <a:r>
              <a:rPr lang="en-US" sz="2500" b="1" i="0" u="none" strike="noStrike" cap="none" err="1">
                <a:solidFill>
                  <a:schemeClr val="dk1"/>
                </a:solidFill>
                <a:latin typeface="Calibri"/>
                <a:ea typeface="Calibri"/>
                <a:cs typeface="Calibri"/>
                <a:sym typeface="Calibri"/>
              </a:rPr>
              <a:t>We’wha</a:t>
            </a:r>
            <a:r>
              <a:rPr lang="en-US" sz="2500" b="0" i="0" u="none" strike="noStrike" cap="none">
                <a:solidFill>
                  <a:schemeClr val="dk1"/>
                </a:solidFill>
                <a:latin typeface="Calibri"/>
                <a:ea typeface="Calibri"/>
                <a:cs typeface="Calibri"/>
                <a:sym typeface="Calibri"/>
              </a:rPr>
              <a:t>, a Zuni Native American, meets with President Grover Cleveland.</a:t>
            </a:r>
            <a:endParaRPr/>
          </a:p>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000"/>
              <a:t>Source: https://www.lgbtqhistory.org/lgbt-rights-timeline-in-american-history/</a:t>
            </a:r>
            <a:endParaRPr/>
          </a:p>
          <a:p>
            <a:pPr marL="457200" marR="0" lvl="0" indent="-228600" algn="l" rtl="0">
              <a:lnSpc>
                <a:spcPct val="100000"/>
              </a:lnSpc>
              <a:spcBef>
                <a:spcPts val="0"/>
              </a:spcBef>
              <a:spcAft>
                <a:spcPts val="0"/>
              </a:spcAft>
              <a:buSzPts val="1400"/>
              <a:buNone/>
            </a:pPr>
            <a:r>
              <a:rPr lang="en-US" sz="2000"/>
              <a:t>Source: https://en.wikipedia.org/wiki/Blood_quantum_laws</a:t>
            </a:r>
            <a:endParaRPr sz="1050"/>
          </a:p>
        </p:txBody>
      </p:sp>
      <p:sp>
        <p:nvSpPr>
          <p:cNvPr id="497" name="Google Shape;497;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 name="Google Shape;51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sz="2500"/>
          </a:p>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64</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65</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66</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some schools and districts are implementing gender-affirming policies and practices, like recognizing proper names and pronouns for children, in the background, states are trying to license LGBTQ+ discrimination under the guise of religious freedom. The proposed legislation in these areas, if passed, would serve to limit, further marginalize, and in some cases criminalize efforts to support LGBTQ+ youth and adults.</a:t>
            </a:r>
            <a:endParaRPr/>
          </a:p>
          <a:p>
            <a:pPr marL="228600" lvl="0" indent="0" algn="l" rtl="0">
              <a:lnSpc>
                <a:spcPct val="100000"/>
              </a:lnSpc>
              <a:spcBef>
                <a:spcPts val="0"/>
              </a:spcBef>
              <a:spcAft>
                <a:spcPts val="0"/>
              </a:spcAft>
              <a:buSzPts val="2500"/>
              <a:buFont typeface="Calibri"/>
              <a:buNone/>
            </a:pPr>
            <a:r>
              <a:rPr lang="en-US" sz="2500" b="0" i="0" u="none" strike="noStrike" cap="none">
                <a:solidFill>
                  <a:schemeClr val="dk1"/>
                </a:solidFill>
                <a:latin typeface="Calibri"/>
                <a:ea typeface="Calibri"/>
                <a:cs typeface="Calibri"/>
                <a:sym typeface="Calibri"/>
              </a:rPr>
              <a:t> </a:t>
            </a:r>
            <a:endParaRPr sz="2500"/>
          </a:p>
          <a:p>
            <a:pPr marL="457200" lvl="0" indent="-2286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These attacks on LGBTQ+ people, especially young people, are being challenged in court and should be struck down under the reasoning of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But those lawsuits are just getting started. </a:t>
            </a:r>
            <a:endParaRPr sz="2500"/>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500"/>
              <a:t>Key Notes</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only applies to employers with more than 15 employees. Employers with fewer than 15 total employees are not covered by Title VII.</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applies nationwide and protects employees from sexual orientation or gender identity discrimination regardless of state or local laws.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sz="25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142c329b3cd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142c329b3cd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5" name="Google Shape;645;g142c329b3cd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69</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AutoNum type="arabicPeriod"/>
            </a:pPr>
            <a:r>
              <a:rPr lang="en-US" sz="2500" b="0" i="0" u="none" strike="noStrike" cap="none">
                <a:solidFill>
                  <a:schemeClr val="lt2"/>
                </a:solidFill>
                <a:latin typeface="Calibri"/>
                <a:ea typeface="Calibri"/>
                <a:cs typeface="Calibri"/>
                <a:sym typeface="Calibri"/>
              </a:rPr>
              <a:t>How have past and recent federal laws impacted LGBTQ+ individuals?</a:t>
            </a:r>
            <a:endParaRPr/>
          </a:p>
          <a:p>
            <a:pPr marL="342900" lvl="0" indent="-184150" algn="l" rtl="0">
              <a:lnSpc>
                <a:spcPct val="100000"/>
              </a:lnSpc>
              <a:spcBef>
                <a:spcPts val="0"/>
              </a:spcBef>
              <a:spcAft>
                <a:spcPts val="0"/>
              </a:spcAft>
              <a:buClr>
                <a:schemeClr val="lt2"/>
              </a:buClr>
              <a:buSzPts val="2500"/>
              <a:buNone/>
            </a:pPr>
            <a:endParaRPr sz="2500" b="0" i="0" u="none" strike="noStrike" cap="none">
              <a:solidFill>
                <a:schemeClr val="lt2"/>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Font typeface="Arial"/>
              <a:buAutoNum type="arabicPeriod"/>
            </a:pPr>
            <a:r>
              <a:rPr lang="en-US" sz="2500" b="0" i="0" u="none" strike="noStrike" cap="none">
                <a:solidFill>
                  <a:schemeClr val="lt2"/>
                </a:solidFill>
                <a:latin typeface="Calibri"/>
                <a:ea typeface="Calibri"/>
                <a:cs typeface="Calibri"/>
                <a:sym typeface="Calibri"/>
              </a:rPr>
              <a:t>How does the </a:t>
            </a:r>
            <a:r>
              <a:rPr lang="en-US" sz="2500" b="0" i="0" u="none" strike="noStrike" cap="none" err="1">
                <a:solidFill>
                  <a:schemeClr val="lt2"/>
                </a:solidFill>
                <a:latin typeface="Calibri"/>
                <a:ea typeface="Calibri"/>
                <a:cs typeface="Calibri"/>
                <a:sym typeface="Calibri"/>
              </a:rPr>
              <a:t>Bostock</a:t>
            </a:r>
            <a:r>
              <a:rPr lang="en-US" sz="2500" b="0" i="0" u="none" strike="noStrike" cap="none">
                <a:solidFill>
                  <a:schemeClr val="lt2"/>
                </a:solidFill>
                <a:latin typeface="Calibri"/>
                <a:ea typeface="Calibri"/>
                <a:cs typeface="Calibri"/>
                <a:sym typeface="Calibri"/>
              </a:rPr>
              <a:t> ruling support LGBTQ+ members? How does it impact the work of UniServ directors?  </a:t>
            </a:r>
            <a:endParaRPr/>
          </a:p>
          <a:p>
            <a:pPr marL="457200" lvl="0" indent="-1397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p:txBody>
      </p:sp>
      <p:sp>
        <p:nvSpPr>
          <p:cNvPr id="577" name="Google Shape;577;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endParaRPr/>
          </a:p>
        </p:txBody>
      </p:sp>
      <p:sp>
        <p:nvSpPr>
          <p:cNvPr id="588" name="Google Shape;588;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endParaRPr/>
          </a:p>
          <a:p>
            <a:pPr marL="571500" lvl="0" indent="-342900" algn="l" rtl="0">
              <a:lnSpc>
                <a:spcPct val="100000"/>
              </a:lnSpc>
              <a:spcBef>
                <a:spcPts val="0"/>
              </a:spcBef>
              <a:spcAft>
                <a:spcPts val="0"/>
              </a:spcAft>
              <a:buSzPts val="2500"/>
              <a:buFont typeface="Arial"/>
              <a:buChar char="•"/>
            </a:pPr>
            <a:r>
              <a:rPr lang="en-US" sz="2500"/>
              <a:t>As we see in this Twitter thread, a post from an out trans person, who six months ago shared their experience of teaching in middle school, is now accused of “grooming” students by sharing their pronouns. </a:t>
            </a:r>
            <a:endParaRPr/>
          </a:p>
          <a:p>
            <a:pPr marL="571500" lvl="0" indent="-254000" algn="l" rtl="0">
              <a:lnSpc>
                <a:spcPct val="100000"/>
              </a:lnSpc>
              <a:spcBef>
                <a:spcPts val="0"/>
              </a:spcBef>
              <a:spcAft>
                <a:spcPts val="0"/>
              </a:spcAft>
              <a:buSzPts val="1400"/>
              <a:buFont typeface="Arial"/>
              <a:buNone/>
            </a:pPr>
            <a:endParaRPr sz="2500"/>
          </a:p>
          <a:p>
            <a:pPr marL="457200" marR="0" lvl="0" indent="-228600" algn="l" rtl="0">
              <a:lnSpc>
                <a:spcPct val="100000"/>
              </a:lnSpc>
              <a:spcBef>
                <a:spcPts val="0"/>
              </a:spcBef>
              <a:spcAft>
                <a:spcPts val="0"/>
              </a:spcAft>
              <a:buSzPts val="1400"/>
              <a:buNone/>
            </a:pPr>
            <a:endParaRPr sz="2500"/>
          </a:p>
        </p:txBody>
      </p:sp>
      <p:sp>
        <p:nvSpPr>
          <p:cNvPr id="595" name="Google Shape;595;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While many states and lawmakers are working to advance anti-LGBTQ+ and other laws that discourage teaching an honest history of the US, not every effort is successful. While many of these efforts are specific to students, it worth noting that not all attempts have been successful. </a:t>
            </a:r>
            <a:endParaRPr sz="2500"/>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a:t>In March 2022, a “CRT” bill in Indiana failed despite having a GOP supermajority.</a:t>
            </a:r>
            <a:endParaRPr/>
          </a:p>
          <a:p>
            <a:pPr marL="571500" lvl="0" indent="-342900" algn="l" rtl="0">
              <a:lnSpc>
                <a:spcPct val="100000"/>
              </a:lnSpc>
              <a:spcBef>
                <a:spcPts val="0"/>
              </a:spcBef>
              <a:spcAft>
                <a:spcPts val="0"/>
              </a:spcAft>
              <a:buSzPts val="2500"/>
              <a:buFont typeface="Arial"/>
              <a:buChar char="•"/>
            </a:pPr>
            <a:r>
              <a:rPr lang="en-US" sz="2500"/>
              <a:t>Parents are mobilizing to counter the loud voices that dominate local school board meetings:</a:t>
            </a:r>
            <a:endParaRPr/>
          </a:p>
          <a:p>
            <a:pPr marL="571500" lvl="0" indent="-184150" algn="l" rtl="0">
              <a:lnSpc>
                <a:spcPct val="100000"/>
              </a:lnSpc>
              <a:spcBef>
                <a:spcPts val="0"/>
              </a:spcBef>
              <a:spcAft>
                <a:spcPts val="0"/>
              </a:spcAft>
              <a:buSzPts val="2500"/>
              <a:buFont typeface="Arial"/>
              <a:buNone/>
            </a:pPr>
            <a:endParaRPr sz="2500"/>
          </a:p>
          <a:p>
            <a:pPr marL="1028700" lvl="1" indent="-342900" algn="l" rtl="0">
              <a:lnSpc>
                <a:spcPct val="100000"/>
              </a:lnSpc>
              <a:spcBef>
                <a:spcPts val="0"/>
              </a:spcBef>
              <a:spcAft>
                <a:spcPts val="0"/>
              </a:spcAft>
              <a:buSzPts val="2500"/>
              <a:buFont typeface="Arial"/>
              <a:buChar char="•"/>
            </a:pPr>
            <a:r>
              <a:rPr lang="en-US" sz="2500"/>
              <a:t>Red Wine &amp; Blue is a </a:t>
            </a:r>
            <a:r>
              <a:rPr lang="en-US" sz="2500" b="0" i="0" u="none" strike="noStrike" cap="none" err="1">
                <a:solidFill>
                  <a:schemeClr val="dk1"/>
                </a:solidFill>
                <a:latin typeface="Calibri"/>
                <a:ea typeface="Calibri"/>
                <a:cs typeface="Calibri"/>
                <a:sym typeface="Calibri"/>
              </a:rPr>
              <a:t>a</a:t>
            </a:r>
            <a:r>
              <a:rPr lang="en-US" sz="2500" b="0" i="0" u="none" strike="noStrike" cap="none">
                <a:solidFill>
                  <a:schemeClr val="dk1"/>
                </a:solidFill>
                <a:latin typeface="Calibri"/>
                <a:ea typeface="Calibri"/>
                <a:cs typeface="Calibri"/>
                <a:sym typeface="Calibri"/>
              </a:rPr>
              <a:t> national network of more than 300,000 like-minded, mostly Democratic suburban women who believe the only way to fight back is to present a calm face to counter the angry groups that have dominated and disrupted board meetings and in some cases threatened officials. The group recently broadened its focus to fight the rising number of book bans across the country, and is running training sessions to help women testify and manage highly charged government meetings.</a:t>
            </a:r>
            <a:endParaRPr/>
          </a:p>
          <a:p>
            <a:pPr marL="457200" lvl="0" indent="-228600" algn="l" rtl="0">
              <a:lnSpc>
                <a:spcPct val="100000"/>
              </a:lnSpc>
              <a:spcBef>
                <a:spcPts val="0"/>
              </a:spcBef>
              <a:spcAft>
                <a:spcPts val="0"/>
              </a:spcAft>
              <a:buSzPts val="2500"/>
              <a:buNone/>
            </a:pPr>
            <a:endParaRPr sz="2500" b="0" i="0" u="none" strike="noStrike" cap="none">
              <a:solidFill>
                <a:schemeClr val="dk1"/>
              </a:solidFill>
              <a:latin typeface="Calibri"/>
              <a:ea typeface="Calibri"/>
              <a:cs typeface="Calibri"/>
              <a:sym typeface="Calibri"/>
            </a:endParaRPr>
          </a:p>
          <a:p>
            <a:pPr marL="1028700" lvl="1" indent="-342900" algn="l" rtl="0">
              <a:lnSpc>
                <a:spcPct val="100000"/>
              </a:lnSpc>
              <a:spcBef>
                <a:spcPts val="0"/>
              </a:spcBef>
              <a:spcAft>
                <a:spcPts val="0"/>
              </a:spcAft>
              <a:buSzPts val="2500"/>
              <a:buFont typeface="Arial"/>
              <a:buChar char="•"/>
            </a:pPr>
            <a:r>
              <a:rPr lang="en-US" sz="2500" b="0" i="1" u="none" strike="noStrike" cap="none">
                <a:solidFill>
                  <a:schemeClr val="dk1"/>
                </a:solidFill>
                <a:latin typeface="Calibri"/>
                <a:ea typeface="Calibri"/>
                <a:cs typeface="Calibri"/>
                <a:sym typeface="Calibri"/>
              </a:rPr>
              <a:t>One </a:t>
            </a:r>
            <a:r>
              <a:rPr lang="en-US" sz="2500" b="0" i="1" u="none" strike="noStrike" cap="none" err="1">
                <a:solidFill>
                  <a:schemeClr val="dk1"/>
                </a:solidFill>
                <a:latin typeface="Calibri"/>
                <a:ea typeface="Calibri"/>
                <a:cs typeface="Calibri"/>
                <a:sym typeface="Calibri"/>
              </a:rPr>
              <a:t>WillCo</a:t>
            </a:r>
            <a:r>
              <a:rPr lang="en-US" sz="2500" b="0" i="1" u="none" strike="noStrike" cap="none">
                <a:solidFill>
                  <a:schemeClr val="dk1"/>
                </a:solidFill>
                <a:latin typeface="Calibri"/>
                <a:ea typeface="Calibri"/>
                <a:cs typeface="Calibri"/>
                <a:sym typeface="Calibri"/>
              </a:rPr>
              <a:t> </a:t>
            </a:r>
            <a:r>
              <a:rPr lang="en-US" sz="2500" b="0" i="0" u="none" strike="noStrike" cap="none">
                <a:solidFill>
                  <a:schemeClr val="dk1"/>
                </a:solidFill>
                <a:latin typeface="Calibri"/>
                <a:ea typeface="Calibri"/>
                <a:cs typeface="Calibri"/>
                <a:sym typeface="Calibri"/>
              </a:rPr>
              <a:t>is a community organization in Williamson County Tennessee that was organized by two mothers to address racial disparities in the community in 2021.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i="1"/>
              <a:t>Invite discussion: Ask participants if they have heard of anti-LGBTQ+ or anti “CRT” laws that have failed to pass. Why do they think this is?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i="1"/>
              <a:t>Sources:</a:t>
            </a:r>
            <a:endParaRPr/>
          </a:p>
          <a:p>
            <a:pPr marL="457200" marR="0" lvl="0" indent="-228600" algn="l" rtl="0">
              <a:lnSpc>
                <a:spcPct val="100000"/>
              </a:lnSpc>
              <a:spcBef>
                <a:spcPts val="0"/>
              </a:spcBef>
              <a:spcAft>
                <a:spcPts val="0"/>
              </a:spcAft>
              <a:buSzPts val="1400"/>
              <a:buNone/>
            </a:pPr>
            <a:r>
              <a:rPr lang="en-US" sz="2500" i="1"/>
              <a:t>https://www.wfyi.org/news/articles/indiana-anti-crt-bill-failed-republican-supermajority</a:t>
            </a:r>
            <a:endParaRPr/>
          </a:p>
          <a:p>
            <a:pPr marL="457200" marR="0" lvl="0" indent="-228600" algn="l" rtl="0">
              <a:lnSpc>
                <a:spcPct val="100000"/>
              </a:lnSpc>
              <a:spcBef>
                <a:spcPts val="0"/>
              </a:spcBef>
              <a:spcAft>
                <a:spcPts val="0"/>
              </a:spcAft>
              <a:buSzPts val="1400"/>
              <a:buNone/>
            </a:pPr>
            <a:r>
              <a:rPr lang="en-US" sz="2500" i="1"/>
              <a:t>https://onewillco.org/</a:t>
            </a:r>
            <a:endParaRPr/>
          </a:p>
          <a:p>
            <a:pPr marL="457200" marR="0" lvl="0" indent="-228600" algn="l" rtl="0">
              <a:lnSpc>
                <a:spcPct val="100000"/>
              </a:lnSpc>
              <a:spcBef>
                <a:spcPts val="0"/>
              </a:spcBef>
              <a:spcAft>
                <a:spcPts val="0"/>
              </a:spcAft>
              <a:buSzPts val="1400"/>
              <a:buNone/>
            </a:pPr>
            <a:endParaRPr sz="2500"/>
          </a:p>
        </p:txBody>
      </p:sp>
      <p:sp>
        <p:nvSpPr>
          <p:cNvPr id="603" name="Google Shape;603;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8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Look at Your State’s Equality Profile.</a:t>
            </a:r>
            <a:endParaRPr/>
          </a:p>
          <a:p>
            <a:pPr marL="457200" marR="0" lvl="0" indent="-228600" algn="l" rtl="0">
              <a:lnSpc>
                <a:spcPct val="100000"/>
              </a:lnSpc>
              <a:spcBef>
                <a:spcPts val="0"/>
              </a:spcBef>
              <a:spcAft>
                <a:spcPts val="0"/>
              </a:spcAft>
              <a:buSzPts val="1400"/>
              <a:buNone/>
            </a:pPr>
            <a:r>
              <a:rPr lang="en-US" sz="2500" i="1"/>
              <a:t>How might this impact members who are transitioning or transgender?</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u="sng"/>
              <a:t>Instructions:</a:t>
            </a:r>
            <a:endParaRPr/>
          </a:p>
          <a:p>
            <a:pPr marL="457200" marR="0" lvl="0" indent="-228600" algn="l" rtl="0">
              <a:lnSpc>
                <a:spcPct val="100000"/>
              </a:lnSpc>
              <a:spcBef>
                <a:spcPts val="0"/>
              </a:spcBef>
              <a:spcAft>
                <a:spcPts val="0"/>
              </a:spcAft>
              <a:buSzPts val="1400"/>
              <a:buNone/>
            </a:pPr>
            <a:r>
              <a:rPr lang="en-US" sz="2500"/>
              <a:t>Go to www.lgbtqmap.org</a:t>
            </a:r>
            <a:endParaRPr sz="2500"/>
          </a:p>
          <a:p>
            <a:pPr marL="457200" marR="0" lvl="0" indent="-228600" algn="l" rtl="0">
              <a:lnSpc>
                <a:spcPct val="100000"/>
              </a:lnSpc>
              <a:spcBef>
                <a:spcPts val="0"/>
              </a:spcBef>
              <a:spcAft>
                <a:spcPts val="0"/>
              </a:spcAft>
              <a:buSzPts val="1400"/>
              <a:buNone/>
            </a:pPr>
            <a:r>
              <a:rPr lang="en-US" sz="2500"/>
              <a:t>Click Equality Maps</a:t>
            </a:r>
            <a:endParaRPr/>
          </a:p>
          <a:p>
            <a:pPr marL="457200" marR="0" lvl="0" indent="-228600" algn="l" rtl="0">
              <a:lnSpc>
                <a:spcPct val="100000"/>
              </a:lnSpc>
              <a:spcBef>
                <a:spcPts val="0"/>
              </a:spcBef>
              <a:spcAft>
                <a:spcPts val="0"/>
              </a:spcAft>
              <a:buSzPts val="1400"/>
              <a:buNone/>
            </a:pPr>
            <a:r>
              <a:rPr lang="en-US" sz="2500"/>
              <a:t>Select “Choose a State” in the drop down menu.</a:t>
            </a:r>
            <a:endParaRPr/>
          </a:p>
          <a:p>
            <a:pPr marL="457200" marR="0" lvl="0" indent="-228600" algn="l" rtl="0">
              <a:lnSpc>
                <a:spcPct val="100000"/>
              </a:lnSpc>
              <a:spcBef>
                <a:spcPts val="0"/>
              </a:spcBef>
              <a:spcAft>
                <a:spcPts val="0"/>
              </a:spcAft>
              <a:buSzPts val="1400"/>
              <a:buNone/>
            </a:pPr>
            <a:r>
              <a:rPr lang="en-US" sz="2500"/>
              <a:t>Select a state and review the data. </a:t>
            </a:r>
            <a:r>
              <a:rPr lang="en-US" sz="2500" i="1"/>
              <a:t>How might this data impact members who are transitioning or transgender in your selected state?</a:t>
            </a:r>
            <a:endParaRPr/>
          </a:p>
          <a:p>
            <a:pPr marL="457200" marR="0" lvl="0" indent="-228600" algn="l" rtl="0">
              <a:lnSpc>
                <a:spcPct val="100000"/>
              </a:lnSpc>
              <a:spcBef>
                <a:spcPts val="0"/>
              </a:spcBef>
              <a:spcAft>
                <a:spcPts val="0"/>
              </a:spcAft>
              <a:buSzPts val="1400"/>
              <a:buNone/>
            </a:pPr>
            <a:endParaRPr sz="2500"/>
          </a:p>
        </p:txBody>
      </p:sp>
      <p:sp>
        <p:nvSpPr>
          <p:cNvPr id="613" name="Google Shape;613;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50052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t>https://www.aclu.org/legislation-affecting-lgbtq-rights-across-country</a:t>
            </a:r>
            <a:endParaRPr/>
          </a:p>
          <a:p>
            <a:pPr marL="457200" marR="0" lvl="0" indent="-228600" algn="l" rtl="0">
              <a:lnSpc>
                <a:spcPct val="100000"/>
              </a:lnSpc>
              <a:spcBef>
                <a:spcPts val="0"/>
              </a:spcBef>
              <a:spcAft>
                <a:spcPts val="0"/>
              </a:spcAft>
              <a:buSzPts val="1400"/>
              <a:buNone/>
            </a:pPr>
            <a:endParaRPr sz="2500"/>
          </a:p>
        </p:txBody>
      </p:sp>
      <p:sp>
        <p:nvSpPr>
          <p:cNvPr id="626" name="Google Shape;62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08992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1468bb3220c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1468bb3220c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10:30-10:45 Ben </a:t>
            </a:r>
            <a:endParaRPr/>
          </a:p>
        </p:txBody>
      </p:sp>
      <p:sp>
        <p:nvSpPr>
          <p:cNvPr id="638" name="Google Shape;638;g1468bb3220c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22481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1468bb3220c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g1468bb3220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Given all that a transgender person may be experiencing, one option is to transition. This means they align their inner identity with their external one. We’re going to talk about this process and how it affects trans adults.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1468bb3220c_0_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g1468bb3220c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Transitioning is not a simple, one-time event, and there is no “one-size-fits-all” process, checklist, or approach. Transitioning is a complex issue, and it involves a wide variety of options for an individual.</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Many factors influence a person’s decision to transition, and because of these factors, their transition may not be linear. Transitioning is a personal decision specific to the individual, so how a person goes about transitioning can change over time and vary from person to person.</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There are 3 main types of transitions someone could go through: social, legal, and physical.</a:t>
            </a:r>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1468bb3220c_0_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g1468bb3220c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Social transition is just what it sounds like—changing how you present yourself and how others see you socially. A social transition can happen at any age. A person may start their transition, pause it, move back, and move forward again. It often includes changing clothing or hairstyles. Usually, it entails changing a name and switching pronouns—sometimes more than once.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may try on names for a while and switch from one gendered pronoun to another, only to decide that a non-binary pronoun fits better. Again, no rules.</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1468bb3220c_0_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1468bb3220c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A legal transition means updating documents through the legal process.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Some parts of the legal transition can include changing gender markers on birth certificates, changing names on social security cards, driver’s licenses, or passports. Legal transitions can also have other identification components, such as school documents. Passports are the easiest documents to change.</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People cannot always experience a legal transition because of several barriers. Those barriers do not make their gender identity or their distress at being </a:t>
            </a:r>
            <a:r>
              <a:rPr lang="en-US" sz="2500" err="1"/>
              <a:t>misgendered</a:t>
            </a:r>
            <a:r>
              <a:rPr lang="en-US" sz="2500"/>
              <a:t> any less real.</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468bb3220c_0_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1468bb3220c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Transgender health is a specialized area of medicine. There is no one way to have a physical transition.</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Given the specialized nature of transgender health care, we can see how problematic it is for a trans person to be told they can only access gender-segregated spaces once they have “had a surgery.” It puts a burden on them that is impossible to overcome, denies their full identity, and creates equal-access issues. Additionally, not all trans people want to have surgery. It’s wrong to demand that another person undergo serious, invasive medical procedures to make other people comfortable.</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Keep in mind that just like you would not want to be asked about your medical procedures, we don’t ask others about theirs.</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a:solidFill>
                  <a:schemeClr val="dk1"/>
                </a:solidFill>
                <a:effectLst/>
                <a:latin typeface="Calibri"/>
                <a:ea typeface="Calibri"/>
                <a:cs typeface="Calibri"/>
                <a:sym typeface="Calibri"/>
              </a:rPr>
              <a:t> “Transgender” refers to a personal gender identity and an authentic, lasting sense of self. In contrast, “drag” is a temporary and deliberate performance of gender.</a:t>
            </a:r>
            <a:endParaRPr lang="en-US"/>
          </a:p>
          <a:p>
            <a:endParaRPr lang="en-US"/>
          </a:p>
          <a:p>
            <a:pPr fontAlgn="base"/>
            <a:r>
              <a:rPr lang="en-US" sz="1200" b="0" i="0" u="none" strike="noStrike" cap="none">
                <a:solidFill>
                  <a:schemeClr val="dk1"/>
                </a:solidFill>
                <a:effectLst/>
                <a:latin typeface="Calibri"/>
                <a:ea typeface="Calibri"/>
                <a:cs typeface="Calibri"/>
                <a:sym typeface="Calibri"/>
              </a:rPr>
              <a:t>Drag is most commonly associated with gay men dressing up and embodying a “larger-than-life” female persona. Drag queens are flamboyant and this form of drag often involves sequins and feathers but it can also be sleek and edgy.</a:t>
            </a:r>
          </a:p>
          <a:p>
            <a:pPr fontAlgn="base"/>
            <a:r>
              <a:rPr lang="en-US" sz="1200" b="0" i="0" u="none" strike="noStrike" cap="none">
                <a:solidFill>
                  <a:schemeClr val="dk1"/>
                </a:solidFill>
                <a:effectLst/>
                <a:latin typeface="Calibri"/>
                <a:ea typeface="Calibri"/>
                <a:cs typeface="Calibri"/>
                <a:sym typeface="Calibri"/>
              </a:rPr>
              <a:t>For drag queens, their drag persona can be an important part of their own identity as a gay man (this does not mean they are transgender). Similarly, women also perform drag as </a:t>
            </a:r>
            <a:r>
              <a:rPr lang="en-US" sz="1200" b="0" i="0" u="sng" strike="noStrike" cap="none">
                <a:solidFill>
                  <a:schemeClr val="dk1"/>
                </a:solidFill>
                <a:effectLst/>
                <a:latin typeface="Calibri"/>
                <a:ea typeface="Calibri"/>
                <a:cs typeface="Calibri"/>
                <a:sym typeface="Calibri"/>
                <a:hlinkClick r:id="rId3"/>
              </a:rPr>
              <a:t>drag kings</a:t>
            </a:r>
            <a:r>
              <a:rPr lang="en-US" sz="1200" b="0" i="0" u="none" strike="noStrike" cap="none">
                <a:solidFill>
                  <a:schemeClr val="dk1"/>
                </a:solidFill>
                <a:effectLst/>
                <a:latin typeface="Calibri"/>
                <a:ea typeface="Calibri"/>
                <a:cs typeface="Calibri"/>
                <a:sym typeface="Calibri"/>
              </a:rPr>
              <a:t>. Drag kings dress as men and take on male personas, often wearing facial hair, adopting masculine mannerisms and a deep voice.</a:t>
            </a:r>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13580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468bb3220c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g1468bb3220c_0_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 </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685800" lvl="0" indent="-457200" algn="l" rtl="0">
              <a:lnSpc>
                <a:spcPct val="100000"/>
              </a:lnSpc>
              <a:spcBef>
                <a:spcPts val="0"/>
              </a:spcBef>
              <a:spcAft>
                <a:spcPts val="0"/>
              </a:spcAft>
              <a:buSzPts val="2500"/>
              <a:buFont typeface="Arial"/>
              <a:buAutoNum type="arabicPeriod"/>
            </a:pPr>
            <a:r>
              <a:rPr lang="en-US" sz="2500" b="0" i="0" u="none" strike="noStrike" cap="none">
                <a:solidFill>
                  <a:schemeClr val="dk1"/>
                </a:solidFill>
                <a:latin typeface="Calibri"/>
                <a:ea typeface="Calibri"/>
                <a:cs typeface="Calibri"/>
                <a:sym typeface="Calibri"/>
              </a:rPr>
              <a:t> Describe a time when you had to transition (e.g. moving to a new city, starting a new job, getting married, having or adopting a child, becoming a pet parent, etc.). Why did you want to make this change and did you have support?</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685800" marR="0" lvl="0" indent="-457200" algn="l" rtl="0">
              <a:lnSpc>
                <a:spcPct val="100000"/>
              </a:lnSpc>
              <a:spcBef>
                <a:spcPts val="0"/>
              </a:spcBef>
              <a:spcAft>
                <a:spcPts val="0"/>
              </a:spcAft>
              <a:buClr>
                <a:srgbClr val="000000"/>
              </a:buClr>
              <a:buSzPts val="2500"/>
              <a:buFont typeface="Arial"/>
              <a:buAutoNum type="arabicPeriod"/>
            </a:pPr>
            <a:r>
              <a:rPr lang="en-US" sz="2500" b="0" i="0" u="none" strike="noStrike" cap="none">
                <a:solidFill>
                  <a:schemeClr val="lt2"/>
                </a:solidFill>
                <a:latin typeface="Calibri"/>
                <a:ea typeface="Calibri"/>
                <a:cs typeface="Calibri"/>
                <a:sym typeface="Calibri"/>
              </a:rPr>
              <a:t>Based on what you know, what are some of the barriers members can face when transitioning?</a:t>
            </a:r>
            <a:endParaRPr/>
          </a:p>
          <a:p>
            <a:pPr marL="457200" lvl="0" indent="-1397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10" name="Google Shape;710;g1468bb3220c_0_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468bb3220c_0_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1468bb3220c_0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Here are a few examples of barriers a transgender educator might face:</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1"/>
              <a:t>Legislative rules/roadblocks </a:t>
            </a:r>
            <a:r>
              <a:rPr lang="en-US" sz="2500"/>
              <a:t>— In most states, a person’s gender marker can only be changed on their birth certificate after permanent medical procedures have occurred. This is often stipulated as surgery.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Lack of access to competent healthcare </a:t>
            </a:r>
            <a:r>
              <a:rPr lang="en-US" sz="2500"/>
              <a:t>— Trans health is still not taught in most medical schools. Often there is one class (class period…not entire course) devoted to it, if at all. Many providers are afraid to treat trans patients, and some patients travel to other states just to get competent care.</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Health problems </a:t>
            </a:r>
            <a:r>
              <a:rPr lang="en-US" sz="2500"/>
              <a:t>— Underlying health conditions can complicate a physical transition just as they would complicate any number of other medical treatments or procedures.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Unhappy with options available </a:t>
            </a:r>
            <a:r>
              <a:rPr lang="en-US" sz="2500"/>
              <a:t>— This could be surgical options, but could also affect a non-binary person who does not want to proceed with hormones that would make them look too feminine or too masculine.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And, other personal reasons.</a:t>
            </a:r>
            <a:endParaRPr/>
          </a:p>
          <a:p>
            <a:pPr marL="457200" marR="0" lvl="0" indent="-228600" algn="l" rtl="0">
              <a:lnSpc>
                <a:spcPct val="100000"/>
              </a:lnSpc>
              <a:spcBef>
                <a:spcPts val="0"/>
              </a:spcBef>
              <a:spcAft>
                <a:spcPts val="0"/>
              </a:spcAft>
              <a:buSzPts val="1400"/>
              <a:buNone/>
            </a:pPr>
            <a:endParaRPr sz="2500"/>
          </a:p>
        </p:txBody>
      </p:sp>
      <p:sp>
        <p:nvSpPr>
          <p:cNvPr id="721" name="Google Shape;721;g1468bb3220c_0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90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91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92</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13d9adbac24_0_1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13d9adbac24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7" name="Google Shape;747;g13d9adbac24_0_15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93</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06210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1468bb3220c_0_1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4" name="Google Shape;754;g1468bb3220c_0_1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5" name="Google Shape;755;g1468bb3220c_0_10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95</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146aefe191e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3" name="Google Shape;763;g146aefe191e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u="sng">
                <a:solidFill>
                  <a:schemeClr val="hlink"/>
                </a:solidFill>
                <a:hlinkClick r:id="rId3"/>
              </a:rPr>
              <a:t>https://www.youtube.com/watch?v=Lh0Qw0THHAE</a:t>
            </a:r>
            <a:endParaRPr/>
          </a:p>
        </p:txBody>
      </p:sp>
      <p:sp>
        <p:nvSpPr>
          <p:cNvPr id="764" name="Google Shape;764;g146aefe191e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97</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146aefe191e_0_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146aefe191e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3" name="Google Shape;773;g146aefe191e_0_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98</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146aefe191e_0_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146aefe191e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3" name="Google Shape;783;g146aefe191e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99</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146aefe191e_0_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3" name="Google Shape;793;g146aefe191e_0_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4" name="Google Shape;794;g146aefe191e_0_8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101</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g146aefe191e_0_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1" name="Google Shape;801;g146aefe191e_0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2" name="Google Shape;802;g146aefe191e_0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102</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146aefe191e_0_1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8" name="Google Shape;818;g146aefe191e_0_1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9" name="Google Shape;819;g146aefe191e_0_1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103</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146aefe191e_0_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 name="Google Shape;825;g146aefe191e_0_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6" name="Google Shape;826;g146aefe191e_0_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104</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146aefe191e_0_14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2" name="Google Shape;832;g146aefe191e_0_1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g146aefe191e_0_1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105</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146aefe191e_0_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9" name="Google Shape;839;g146aefe191e_0_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0" name="Google Shape;840;g146aefe191e_0_7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108</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146aefe191e_0_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146aefe191e_0_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7" name="Google Shape;847;g146aefe191e_0_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109</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g146aefe191e_0_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3" name="Google Shape;853;g146aefe191e_0_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4" name="Google Shape;854;g146aefe191e_0_7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110</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146aefe191e_0_10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0" name="Google Shape;860;g146aefe191e_0_1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1" name="Google Shape;861;g146aefe191e_0_10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111</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146aefe191e_0_1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146aefe191e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9" name="Google Shape;869;g146aefe191e_0_1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112</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14a3b168c3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5" name="Google Shape;875;g14a3b168c3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6" name="Google Shape;876;g14a3b168c3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113</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954040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1468bb3220c_0_1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9" name="Google Shape;889;g1468bb3220c_0_1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0" name="Google Shape;890;g1468bb3220c_0_1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115</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g1468bb3220c_0_1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4" name="Google Shape;904;g1468bb3220c_0_1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5" name="Google Shape;905;g1468bb3220c_0_1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116</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8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5" name="Google Shape;895;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solidFill>
                  <a:schemeClr val="dk1"/>
                </a:solidFill>
              </a:rPr>
              <a:t>In small groups, invite participants to discuss what they would do in one of the following scenarios:</a:t>
            </a:r>
            <a:endParaRPr/>
          </a:p>
          <a:p>
            <a:pPr marL="457200" marR="0" lvl="0" indent="-228600" algn="l" rtl="0">
              <a:lnSpc>
                <a:spcPct val="100000"/>
              </a:lnSpc>
              <a:spcBef>
                <a:spcPts val="0"/>
              </a:spcBef>
              <a:spcAft>
                <a:spcPts val="0"/>
              </a:spcAft>
              <a:buSzPts val="1400"/>
              <a:buNone/>
            </a:pPr>
            <a:endParaRPr sz="2500" b="1">
              <a:solidFill>
                <a:schemeClr val="dk1"/>
              </a:solidFill>
            </a:endParaRPr>
          </a:p>
          <a:p>
            <a:pPr marL="457200" marR="0" lvl="0" indent="-228600" algn="l" rtl="0">
              <a:lnSpc>
                <a:spcPct val="100000"/>
              </a:lnSpc>
              <a:spcBef>
                <a:spcPts val="0"/>
              </a:spcBef>
              <a:spcAft>
                <a:spcPts val="0"/>
              </a:spcAft>
              <a:buSzPts val="1400"/>
              <a:buNone/>
            </a:pPr>
            <a:r>
              <a:rPr lang="en-US" sz="2500" b="1" i="1">
                <a:solidFill>
                  <a:schemeClr val="dk1"/>
                </a:solidFill>
              </a:rPr>
              <a:t>For the following scenarios, imagine you’re in a state that has recently banned conversation about LGBTQ+ topics. What would you do?</a:t>
            </a:r>
            <a:endParaRPr/>
          </a:p>
          <a:p>
            <a:pPr marL="457200" marR="0" lvl="0" indent="-228600" algn="l" rtl="0">
              <a:lnSpc>
                <a:spcPct val="100000"/>
              </a:lnSpc>
              <a:spcBef>
                <a:spcPts val="0"/>
              </a:spcBef>
              <a:spcAft>
                <a:spcPts val="0"/>
              </a:spcAft>
              <a:buSzPts val="1400"/>
              <a:buNone/>
            </a:pPr>
            <a:r>
              <a:rPr lang="en-US" sz="2400" b="1">
                <a:solidFill>
                  <a:schemeClr val="dk1"/>
                </a:solidFill>
              </a:rPr>
              <a:t>Scenario #1:  </a:t>
            </a:r>
            <a:r>
              <a:rPr lang="en-US" sz="2400" b="0">
                <a:solidFill>
                  <a:schemeClr val="dk1"/>
                </a:solidFill>
              </a:rPr>
              <a:t>In a US government class students begin discussing local </a:t>
            </a:r>
            <a:r>
              <a:rPr lang="en-US" sz="2500" b="0">
                <a:solidFill>
                  <a:schemeClr val="dk1"/>
                </a:solidFill>
              </a:rPr>
              <a:t>elections. </a:t>
            </a:r>
            <a:r>
              <a:rPr lang="en-US" sz="2500" b="0" i="0" u="none" strike="noStrike" cap="none">
                <a:solidFill>
                  <a:schemeClr val="dk1"/>
                </a:solidFill>
                <a:latin typeface="Calibri"/>
                <a:ea typeface="Calibri"/>
                <a:cs typeface="Calibri"/>
                <a:sym typeface="Calibri"/>
              </a:rPr>
              <a:t>One student mentions a popular candidate’s LGBTQ+ status and other students began to chime in for a discussion. </a:t>
            </a:r>
            <a:r>
              <a:rPr lang="en-US" sz="2500" b="0">
                <a:solidFill>
                  <a:schemeClr val="dk1"/>
                </a:solidFill>
              </a:rPr>
              <a:t>What would </a:t>
            </a:r>
            <a:r>
              <a:rPr lang="en-US" sz="2400" b="0">
                <a:solidFill>
                  <a:schemeClr val="dk1"/>
                </a:solidFill>
              </a:rPr>
              <a:t>you do?</a:t>
            </a:r>
            <a:endParaRPr/>
          </a:p>
          <a:p>
            <a:pPr marL="457200" marR="0" lvl="0" indent="-228600" algn="l" rtl="0">
              <a:lnSpc>
                <a:spcPct val="100000"/>
              </a:lnSpc>
              <a:spcBef>
                <a:spcPts val="0"/>
              </a:spcBef>
              <a:spcAft>
                <a:spcPts val="0"/>
              </a:spcAft>
              <a:buSzPts val="1400"/>
              <a:buNone/>
            </a:pPr>
            <a:endParaRPr sz="24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400" b="1">
                <a:solidFill>
                  <a:schemeClr val="dk1"/>
                </a:solidFill>
              </a:rPr>
              <a:t>Scenario #2: </a:t>
            </a:r>
            <a:r>
              <a:rPr lang="en-US" sz="2400" b="0">
                <a:solidFill>
                  <a:schemeClr val="dk1"/>
                </a:solidFill>
              </a:rPr>
              <a:t> </a:t>
            </a:r>
            <a:r>
              <a:rPr lang="en-US" sz="2400" b="0" i="0" u="none" strike="noStrike" cap="none">
                <a:solidFill>
                  <a:schemeClr val="dk1"/>
                </a:solidFill>
                <a:latin typeface="Calibri"/>
                <a:ea typeface="Calibri"/>
                <a:cs typeface="Calibri"/>
                <a:sym typeface="Calibri"/>
              </a:rPr>
              <a:t>During a group activity a kindergartner tells their peer a “secret” about their identity: they may look like a boy, but they’re really a girl. </a:t>
            </a:r>
            <a:endParaRPr sz="2400">
              <a:solidFill>
                <a:schemeClr val="dk1"/>
              </a:solidFill>
            </a:endParaRPr>
          </a:p>
          <a:p>
            <a:pPr marL="457200" marR="0" lvl="0" indent="-228600" algn="l" rtl="0">
              <a:lnSpc>
                <a:spcPct val="100000"/>
              </a:lnSpc>
              <a:spcBef>
                <a:spcPts val="0"/>
              </a:spcBef>
              <a:spcAft>
                <a:spcPts val="0"/>
              </a:spcAft>
              <a:buClr>
                <a:srgbClr val="000000"/>
              </a:buClr>
              <a:buSzPts val="1400"/>
              <a:buFont typeface="Arial"/>
              <a:buNone/>
            </a:pPr>
            <a:endParaRPr sz="2400" b="1">
              <a:solidFill>
                <a:schemeClr val="dk1"/>
              </a:solidFill>
            </a:endParaRPr>
          </a:p>
          <a:p>
            <a:pPr marL="457200" marR="0" lvl="0" indent="-228600" algn="l" rtl="0">
              <a:lnSpc>
                <a:spcPct val="100000"/>
              </a:lnSpc>
              <a:spcBef>
                <a:spcPts val="0"/>
              </a:spcBef>
              <a:spcAft>
                <a:spcPts val="0"/>
              </a:spcAft>
              <a:buClr>
                <a:srgbClr val="000000"/>
              </a:buClr>
              <a:buSzPts val="1400"/>
              <a:buFont typeface="Arial"/>
              <a:buNone/>
            </a:pPr>
            <a:r>
              <a:rPr lang="en-US" sz="2400" b="1">
                <a:solidFill>
                  <a:schemeClr val="dk1"/>
                </a:solidFill>
              </a:rPr>
              <a:t>Scenario #3:  </a:t>
            </a:r>
            <a:r>
              <a:rPr lang="en-US" sz="2400" b="0" i="0" u="none" strike="noStrike" cap="none">
                <a:solidFill>
                  <a:schemeClr val="dk1"/>
                </a:solidFill>
                <a:latin typeface="Calibri"/>
                <a:ea typeface="Calibri"/>
                <a:cs typeface="Calibri"/>
                <a:sym typeface="Calibri"/>
              </a:rPr>
              <a:t>It’s bring your favorite book to school day, and a first-grader brings </a:t>
            </a:r>
            <a:r>
              <a:rPr lang="en-US" sz="2400" b="0" i="1" u="none" strike="noStrike" cap="none">
                <a:solidFill>
                  <a:schemeClr val="dk1"/>
                </a:solidFill>
                <a:latin typeface="Calibri"/>
                <a:ea typeface="Calibri"/>
                <a:cs typeface="Calibri"/>
                <a:sym typeface="Calibri"/>
              </a:rPr>
              <a:t>And Tango Makes Three, </a:t>
            </a:r>
            <a:r>
              <a:rPr lang="en-US" sz="2400" b="0" i="0" u="none" strike="noStrike" cap="none">
                <a:solidFill>
                  <a:schemeClr val="dk1"/>
                </a:solidFill>
                <a:latin typeface="Calibri"/>
                <a:ea typeface="Calibri"/>
                <a:cs typeface="Calibri"/>
                <a:sym typeface="Calibri"/>
              </a:rPr>
              <a:t>the true life story of a same-sex penguin couple who reside at the Central Park Zoo, to share with the class.</a:t>
            </a:r>
            <a:endParaRPr sz="2400">
              <a:solidFill>
                <a:schemeClr val="dk1"/>
              </a:solidFill>
            </a:endParaRPr>
          </a:p>
          <a:p>
            <a:pPr marL="457200" marR="0" lvl="0" indent="-228600" algn="l" rtl="0">
              <a:lnSpc>
                <a:spcPct val="100000"/>
              </a:lnSpc>
              <a:spcBef>
                <a:spcPts val="0"/>
              </a:spcBef>
              <a:spcAft>
                <a:spcPts val="0"/>
              </a:spcAft>
              <a:buSzPts val="1400"/>
              <a:buNone/>
            </a:pPr>
            <a:endParaRPr sz="2500"/>
          </a:p>
        </p:txBody>
      </p:sp>
      <p:sp>
        <p:nvSpPr>
          <p:cNvPr id="896" name="Google Shape;896;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1468bb3220c_0_1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1" name="Google Shape;911;g1468bb3220c_0_1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2" name="Google Shape;912;g1468bb3220c_0_1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118</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1468bb3220c_0_1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7" name="Google Shape;917;g1468bb3220c_0_1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g1468bb3220c_0_1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119</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120</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1468bb3220c_0_1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1468bb3220c_0_1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g1468bb3220c_0_1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121</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682879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6114581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979DA763-8D56-48F7-A1A9-3B4AE30C1F04}"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125</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98760564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g1468bb3220c_0_1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8" name="Google Shape;938;g1468bb3220c_0_1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9" name="Google Shape;939;g1468bb3220c_0_1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126</a:t>
            </a:fld>
            <a:endParaRPr/>
          </a:p>
        </p:txBody>
      </p:sp>
    </p:spTree>
    <p:extLst>
      <p:ext uri="{BB962C8B-B14F-4D97-AF65-F5344CB8AC3E}">
        <p14:creationId xmlns:p14="http://schemas.microsoft.com/office/powerpoint/2010/main" val="75062655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127</a:t>
            </a:fld>
            <a:endParaRPr/>
          </a:p>
        </p:txBody>
      </p:sp>
    </p:spTree>
    <p:extLst>
      <p:ext uri="{BB962C8B-B14F-4D97-AF65-F5344CB8AC3E}">
        <p14:creationId xmlns:p14="http://schemas.microsoft.com/office/powerpoint/2010/main" val="62536353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128</a:t>
            </a:fld>
            <a:endParaRPr/>
          </a:p>
        </p:txBody>
      </p:sp>
    </p:spTree>
    <p:extLst>
      <p:ext uri="{BB962C8B-B14F-4D97-AF65-F5344CB8AC3E}">
        <p14:creationId xmlns:p14="http://schemas.microsoft.com/office/powerpoint/2010/main" val="183322627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1468bb3220c_0_1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1468bb3220c_0_1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9" name="Google Shape;959;g1468bb3220c_0_19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129</a:t>
            </a:fld>
            <a:endParaRPr/>
          </a:p>
        </p:txBody>
      </p:sp>
    </p:spTree>
    <p:extLst>
      <p:ext uri="{BB962C8B-B14F-4D97-AF65-F5344CB8AC3E}">
        <p14:creationId xmlns:p14="http://schemas.microsoft.com/office/powerpoint/2010/main" val="378257257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130</a:t>
            </a:fld>
            <a:endParaRPr/>
          </a:p>
        </p:txBody>
      </p:sp>
    </p:spTree>
    <p:extLst>
      <p:ext uri="{BB962C8B-B14F-4D97-AF65-F5344CB8AC3E}">
        <p14:creationId xmlns:p14="http://schemas.microsoft.com/office/powerpoint/2010/main" val="10040012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g1468bb3220c_0_2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2" name="Google Shape;972;g1468bb3220c_0_2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3" name="Google Shape;973;g1468bb3220c_0_2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131</a:t>
            </a:fld>
            <a:endParaRPr/>
          </a:p>
        </p:txBody>
      </p:sp>
    </p:spTree>
    <p:extLst>
      <p:ext uri="{BB962C8B-B14F-4D97-AF65-F5344CB8AC3E}">
        <p14:creationId xmlns:p14="http://schemas.microsoft.com/office/powerpoint/2010/main" val="375035180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1468bb3220c_0_2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9" name="Google Shape;979;g1468bb3220c_0_2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0" name="Google Shape;980;g1468bb3220c_0_2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132</a:t>
            </a:fld>
            <a:endParaRPr/>
          </a:p>
        </p:txBody>
      </p:sp>
    </p:spTree>
    <p:extLst>
      <p:ext uri="{BB962C8B-B14F-4D97-AF65-F5344CB8AC3E}">
        <p14:creationId xmlns:p14="http://schemas.microsoft.com/office/powerpoint/2010/main" val="11327431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g1468bb3220c_0_2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6" name="Google Shape;986;g1468bb3220c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7" name="Google Shape;987;g1468bb3220c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133</a:t>
            </a:fld>
            <a:endParaRPr/>
          </a:p>
        </p:txBody>
      </p:sp>
    </p:spTree>
    <p:extLst>
      <p:ext uri="{BB962C8B-B14F-4D97-AF65-F5344CB8AC3E}">
        <p14:creationId xmlns:p14="http://schemas.microsoft.com/office/powerpoint/2010/main" val="111281571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1468bb3220c_0_2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 name="Google Shape;994;g1468bb3220c_0_2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5" name="Google Shape;995;g1468bb3220c_0_2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134</a:t>
            </a:fld>
            <a:endParaRPr/>
          </a:p>
        </p:txBody>
      </p:sp>
    </p:spTree>
    <p:extLst>
      <p:ext uri="{BB962C8B-B14F-4D97-AF65-F5344CB8AC3E}">
        <p14:creationId xmlns:p14="http://schemas.microsoft.com/office/powerpoint/2010/main" val="294366748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781294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1468bb3220c_0_1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1468bb3220c_0_1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2" name="Google Shape;1002;g1468bb3220c_0_1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136</a:t>
            </a:fld>
            <a:endParaRPr/>
          </a:p>
        </p:txBody>
      </p:sp>
    </p:spTree>
    <p:extLst>
      <p:ext uri="{BB962C8B-B14F-4D97-AF65-F5344CB8AC3E}">
        <p14:creationId xmlns:p14="http://schemas.microsoft.com/office/powerpoint/2010/main" val="85163151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1468bb3220c_0_2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1468bb3220c_0_2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8" name="Google Shape;1008;g1468bb3220c_0_2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137</a:t>
            </a:fld>
            <a:endParaRPr/>
          </a:p>
        </p:txBody>
      </p:sp>
    </p:spTree>
    <p:extLst>
      <p:ext uri="{BB962C8B-B14F-4D97-AF65-F5344CB8AC3E}">
        <p14:creationId xmlns:p14="http://schemas.microsoft.com/office/powerpoint/2010/main" val="282364330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1468bb3220c_0_17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4" name="Google Shape;1014;g1468bb3220c_0_1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5" name="Google Shape;1015;g1468bb3220c_0_17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138</a:t>
            </a:fld>
            <a:endParaRPr/>
          </a:p>
        </p:txBody>
      </p:sp>
    </p:spTree>
    <p:extLst>
      <p:ext uri="{BB962C8B-B14F-4D97-AF65-F5344CB8AC3E}">
        <p14:creationId xmlns:p14="http://schemas.microsoft.com/office/powerpoint/2010/main" val="105127230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1468bb3220c_0_2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0" name="Google Shape;1020;g1468bb3220c_0_2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1" name="Google Shape;1021;g1468bb3220c_0_2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139</a:t>
            </a:fld>
            <a:endParaRPr/>
          </a:p>
        </p:txBody>
      </p:sp>
    </p:spTree>
    <p:extLst>
      <p:ext uri="{BB962C8B-B14F-4D97-AF65-F5344CB8AC3E}">
        <p14:creationId xmlns:p14="http://schemas.microsoft.com/office/powerpoint/2010/main" val="131059183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g1468bb3220c_0_2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7" name="Google Shape;1027;g1468bb3220c_0_2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8" name="Google Shape;1028;g1468bb3220c_0_2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140</a:t>
            </a:fld>
            <a:endParaRPr/>
          </a:p>
        </p:txBody>
      </p:sp>
    </p:spTree>
    <p:extLst>
      <p:ext uri="{BB962C8B-B14F-4D97-AF65-F5344CB8AC3E}">
        <p14:creationId xmlns:p14="http://schemas.microsoft.com/office/powerpoint/2010/main" val="314274219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141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extLst>
      <p:ext uri="{BB962C8B-B14F-4D97-AF65-F5344CB8AC3E}">
        <p14:creationId xmlns:p14="http://schemas.microsoft.com/office/powerpoint/2010/main" val="42764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43035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7918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38818624"/>
      </p:ext>
    </p:extLst>
  </p:cSld>
  <p:clrMap bg1="lt1" tx1="dk1" bg2="dk2" tx2="lt2" accent1="accent1" accent2="accent2" accent3="accent3" accent4="accent4" accent5="accent5" accent6="accent6" hlink="hlink" folHlink="folHlink"/>
  <p:sldLayoutIdLst>
    <p:sldLayoutId id="2147483671" r:id="rId1"/>
    <p:sldLayoutId id="214748367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15875524"/>
      </p:ext>
    </p:extLst>
  </p:cSld>
  <p:clrMap bg1="lt1" tx1="dk1" bg2="dk2" tx2="lt2" accent1="accent1" accent2="accent2" accent3="accent3" accent4="accent4" accent5="accent5" accent6="accent6" hlink="hlink" folHlink="folHlink"/>
  <p:sldLayoutIdLst>
    <p:sldLayoutId id="2147483658" r:id="rId1"/>
    <p:sldLayoutId id="2147483672" r:id="rId2"/>
    <p:sldLayoutId id="2147483660" r:id="rId3"/>
    <p:sldLayoutId id="2147483661"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23.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7.jpe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21.xml"/><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1.png"/><Relationship Id="rId4" Type="http://schemas.openxmlformats.org/officeDocument/2006/relationships/notesSlide" Target="../notesSlides/notesSlide43.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75.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7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7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69.png"/><Relationship Id="rId4" Type="http://schemas.openxmlformats.org/officeDocument/2006/relationships/image" Target="../media/image68.png"/></Relationships>
</file>

<file path=ppt/slides/_rels/slide8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8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8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8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notesSlide" Target="../notesSlides/notesSlide85.xml"/></Relationships>
</file>

<file path=ppt/slides/_rels/slide9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81.jpeg"/></Relationships>
</file>

<file path=ppt/slides/_rels/slide9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10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wmv"/><Relationship Id="rId1" Type="http://schemas.microsoft.com/office/2007/relationships/media" Target="../media/media4.wmv"/><Relationship Id="rId5" Type="http://schemas.openxmlformats.org/officeDocument/2006/relationships/image" Target="../media/image88.png"/><Relationship Id="rId4" Type="http://schemas.openxmlformats.org/officeDocument/2006/relationships/notesSlide" Target="../notesSlides/notesSlide94.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5.xml"/><Relationship Id="rId1" Type="http://schemas.openxmlformats.org/officeDocument/2006/relationships/slideLayout" Target="../slideLayouts/slideLayout8.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8.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9.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8.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 you enter …</a:t>
            </a:r>
          </a:p>
        </p:txBody>
      </p:sp>
      <p:sp>
        <p:nvSpPr>
          <p:cNvPr id="3" name="Text Placeholder 2"/>
          <p:cNvSpPr>
            <a:spLocks noGrp="1"/>
          </p:cNvSpPr>
          <p:nvPr>
            <p:ph type="body" idx="1"/>
          </p:nvPr>
        </p:nvSpPr>
        <p:spPr>
          <a:xfrm>
            <a:off x="5171914" y="1202027"/>
            <a:ext cx="3846825" cy="1726162"/>
          </a:xfrm>
        </p:spPr>
        <p:txBody>
          <a:bodyPr/>
          <a:lstStyle/>
          <a:p>
            <a:pPr marL="25400" indent="0">
              <a:buNone/>
            </a:pPr>
            <a:r>
              <a:rPr lang="en-US" sz="2800"/>
              <a:t>Scan this QR Code to view Jeffry Marsh’s Blog and Video on Pronouns</a:t>
            </a:r>
          </a:p>
          <a:p>
            <a:endParaRPr lang="en-US"/>
          </a:p>
        </p:txBody>
      </p:sp>
      <p:pic>
        <p:nvPicPr>
          <p:cNvPr id="4" name="Picture 3"/>
          <p:cNvPicPr>
            <a:picLocks noChangeAspect="1"/>
          </p:cNvPicPr>
          <p:nvPr/>
        </p:nvPicPr>
        <p:blipFill rotWithShape="1">
          <a:blip r:embed="rId2"/>
          <a:srcRect l="22402" t="20420" r="66233" b="62406"/>
          <a:stretch/>
        </p:blipFill>
        <p:spPr>
          <a:xfrm>
            <a:off x="4413337" y="3305460"/>
            <a:ext cx="2593229" cy="26082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5491" y="2660122"/>
            <a:ext cx="1808427" cy="1745797"/>
          </a:xfrm>
          <a:prstGeom prst="rect">
            <a:avLst/>
          </a:prstGeom>
        </p:spPr>
      </p:pic>
      <p:pic>
        <p:nvPicPr>
          <p:cNvPr id="1026" name="Picture 2" descr="Angela Davis is escorted by two FBI agents after her arrest in New York on Oct. 13, 1970. She was taken from FBI headquarters to the Women's House of Detention."/>
          <p:cNvPicPr>
            <a:picLocks noChangeAspect="1" noChangeArrowheads="1"/>
          </p:cNvPicPr>
          <p:nvPr/>
        </p:nvPicPr>
        <p:blipFill rotWithShape="1">
          <a:blip r:embed="rId4">
            <a:extLst>
              <a:ext uri="{28A0092B-C50C-407E-A947-70E740481C1C}">
                <a14:useLocalDpi xmlns:a14="http://schemas.microsoft.com/office/drawing/2010/main" val="0"/>
              </a:ext>
            </a:extLst>
          </a:blip>
          <a:srcRect l="6134" r="9949" b="15755"/>
          <a:stretch/>
        </p:blipFill>
        <p:spPr bwMode="auto">
          <a:xfrm>
            <a:off x="312365" y="177452"/>
            <a:ext cx="3627621" cy="2047536"/>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p:cNvSpPr txBox="1">
            <a:spLocks/>
          </p:cNvSpPr>
          <p:nvPr/>
        </p:nvSpPr>
        <p:spPr>
          <a:xfrm>
            <a:off x="167014" y="2345346"/>
            <a:ext cx="4097548" cy="17157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2400"/>
              <a:t>Scan this QR Code to listen to NPR’s,  “This Forgotten Women’s Prison Helped Cement Greenwich Village’s Queer Identity” </a:t>
            </a: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8393" t="8453" r="9246" b="7612"/>
          <a:stretch/>
        </p:blipFill>
        <p:spPr>
          <a:xfrm>
            <a:off x="314770" y="4271916"/>
            <a:ext cx="1788067" cy="1829149"/>
          </a:xfrm>
          <a:prstGeom prst="rect">
            <a:avLst/>
          </a:prstGeom>
        </p:spPr>
      </p:pic>
    </p:spTree>
    <p:extLst>
      <p:ext uri="{BB962C8B-B14F-4D97-AF65-F5344CB8AC3E}">
        <p14:creationId xmlns:p14="http://schemas.microsoft.com/office/powerpoint/2010/main" val="8388954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g140520a335f_0_0"/>
          <p:cNvSpPr txBox="1"/>
          <p:nvPr/>
        </p:nvSpPr>
        <p:spPr>
          <a:xfrm>
            <a:off x="685800" y="1467652"/>
            <a:ext cx="7772400" cy="846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140520a335f_0_0"/>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4" name="Google Shape;54;g140520a335f_0_0"/>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5" name="Google Shape;55;g140520a335f_0_0"/>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Feedback</a:t>
            </a:r>
            <a:endParaRPr/>
          </a:p>
        </p:txBody>
      </p:sp>
      <p:sp>
        <p:nvSpPr>
          <p:cNvPr id="62" name="Google Shape;62;g1355c9aa46a_0_44"/>
          <p:cNvSpPr txBox="1">
            <a:spLocks noGrp="1"/>
          </p:cNvSpPr>
          <p:nvPr>
            <p:ph type="body" idx="1"/>
          </p:nvPr>
        </p:nvSpPr>
        <p:spPr>
          <a:xfrm>
            <a:off x="223736" y="729887"/>
            <a:ext cx="8229600" cy="5456904"/>
          </a:xfrm>
          <a:prstGeom prst="rect">
            <a:avLst/>
          </a:prstGeom>
        </p:spPr>
        <p:txBody>
          <a:bodyPr spcFirstLastPara="1" wrap="square" lIns="91425" tIns="45700" rIns="91425" bIns="45700" anchor="t" anchorCtr="0">
            <a:noAutofit/>
          </a:bodyPr>
          <a:lstStyle/>
          <a:p>
            <a:pPr marL="0" lvl="0" indent="0">
              <a:buNone/>
            </a:pPr>
            <a:r>
              <a:rPr lang="en-US" sz="2400" dirty="0" smtClean="0"/>
              <a:t>11 respondents</a:t>
            </a:r>
          </a:p>
          <a:p>
            <a:pPr marL="0" lvl="0" indent="0">
              <a:buNone/>
            </a:pPr>
            <a:r>
              <a:rPr lang="en-US" sz="2400" dirty="0" smtClean="0"/>
              <a:t>Mics --- I know</a:t>
            </a:r>
          </a:p>
          <a:p>
            <a:pPr marL="0" lvl="0" indent="0">
              <a:buNone/>
            </a:pPr>
            <a:endParaRPr lang="en-US" sz="2400" dirty="0"/>
          </a:p>
          <a:p>
            <a:pPr marL="0" lvl="0" indent="0">
              <a:buNone/>
            </a:pPr>
            <a:r>
              <a:rPr lang="en-US" sz="2400" dirty="0" smtClean="0"/>
              <a:t>I </a:t>
            </a:r>
            <a:r>
              <a:rPr lang="en-US" sz="2400" dirty="0"/>
              <a:t>liked the moving in the vocabulary, but it was dry. Maybe a teams game or matching people 1/2 with word and 1/2 with definitions moving around the room?  All that and then the unicorn was a long stretch- But seriously this is great, I don’t mean that negatively. Just as feedback- this is really good. </a:t>
            </a:r>
            <a:endParaRPr lang="en-US" sz="2400" dirty="0" smtClean="0"/>
          </a:p>
          <a:p>
            <a:pPr marL="0" lvl="0" indent="0">
              <a:buNone/>
            </a:pPr>
            <a:endParaRPr lang="en-US" sz="2400" dirty="0"/>
          </a:p>
          <a:p>
            <a:pPr marL="0" lvl="0" indent="0">
              <a:buNone/>
            </a:pPr>
            <a:r>
              <a:rPr lang="en-US" sz="2400" dirty="0" smtClean="0"/>
              <a:t>QR Codes</a:t>
            </a:r>
          </a:p>
          <a:p>
            <a:pPr marL="0" lvl="0" indent="0">
              <a:buNone/>
            </a:pPr>
            <a:endParaRPr lang="en-US" sz="2400" dirty="0" smtClean="0"/>
          </a:p>
          <a:p>
            <a:pPr marL="0" lvl="0" indent="0">
              <a:buNone/>
            </a:pPr>
            <a:r>
              <a:rPr lang="en-US" sz="2400" dirty="0" smtClean="0"/>
              <a:t>Loved it!!!</a:t>
            </a:r>
          </a:p>
          <a:p>
            <a:pPr marL="0" lvl="0" indent="0">
              <a:buNone/>
            </a:pPr>
            <a:endParaRP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990"/>
              <a:buNone/>
            </a:pPr>
            <a:r>
              <a:rPr lang="en-US">
                <a:solidFill>
                  <a:srgbClr val="404040"/>
                </a:solidFill>
              </a:rPr>
              <a:t>Community Agreements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extLst>
      <p:ext uri="{BB962C8B-B14F-4D97-AF65-F5344CB8AC3E}">
        <p14:creationId xmlns:p14="http://schemas.microsoft.com/office/powerpoint/2010/main" val="588545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g1355c9aa46a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69" name="Google Shape;69;g1355c9aa46a_0_0"/>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8:30 – 10:15    </a:t>
            </a:r>
            <a:r>
              <a:rPr lang="en-US" sz="2400">
                <a:solidFill>
                  <a:srgbClr val="404040"/>
                </a:solidFill>
              </a:rPr>
              <a:t>-- Review and expand on key concepts</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10:15-10:30</a:t>
            </a:r>
            <a:r>
              <a:rPr lang="en-US" sz="2400">
                <a:solidFill>
                  <a:srgbClr val="404040"/>
                </a:solidFill>
              </a:rPr>
              <a:t>   -- Break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10:30 -12:00   </a:t>
            </a:r>
            <a:r>
              <a:rPr lang="en-US" sz="2400">
                <a:solidFill>
                  <a:srgbClr val="404040"/>
                </a:solidFill>
              </a:rPr>
              <a:t>--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1:00 – 2:30   </a:t>
            </a:r>
            <a:r>
              <a:rPr lang="en-US" sz="2400">
                <a:solidFill>
                  <a:srgbClr val="404040"/>
                </a:solidFill>
              </a:rPr>
              <a:t>--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2:30 – 2:45   </a:t>
            </a:r>
            <a:r>
              <a:rPr lang="en-US" sz="2400">
                <a:solidFill>
                  <a:srgbClr val="404040"/>
                </a:solidFill>
              </a:rPr>
              <a:t>-- Break</a:t>
            </a:r>
            <a:endParaRPr sz="2400">
              <a:solidFill>
                <a:srgbClr val="404040"/>
              </a:solidFill>
            </a:endParaRPr>
          </a:p>
          <a:p>
            <a:pPr marL="0" lvl="0" indent="0" algn="l" rtl="0">
              <a:lnSpc>
                <a:spcPct val="90000"/>
              </a:lnSpc>
              <a:spcBef>
                <a:spcPts val="1200"/>
              </a:spcBef>
              <a:spcAft>
                <a:spcPts val="0"/>
              </a:spcAft>
              <a:buNone/>
            </a:pPr>
            <a:r>
              <a:rPr lang="en-US" sz="2400">
                <a:solidFill>
                  <a:srgbClr val="1CADE4"/>
                </a:solidFill>
              </a:rPr>
              <a:t> </a:t>
            </a:r>
            <a:r>
              <a:rPr lang="en-US" sz="2400" b="1">
                <a:solidFill>
                  <a:srgbClr val="404040"/>
                </a:solidFill>
              </a:rPr>
              <a:t>2:45 - 4:15   </a:t>
            </a:r>
            <a:r>
              <a:rPr lang="en-US" sz="2400">
                <a:solidFill>
                  <a:srgbClr val="404040"/>
                </a:solidFill>
              </a:rPr>
              <a:t>--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endParaRPr sz="2400">
              <a:solidFill>
                <a:srgbClr val="404040"/>
              </a:solidFill>
            </a:endParaRPr>
          </a:p>
          <a:p>
            <a:pPr marL="0" lvl="0" indent="0" algn="l" rtl="0">
              <a:spcBef>
                <a:spcPts val="640"/>
              </a:spcBef>
              <a:spcAft>
                <a:spcPts val="0"/>
              </a:spcAft>
              <a:buNone/>
            </a:pPr>
            <a:endParaRPr/>
          </a:p>
        </p:txBody>
      </p:sp>
      <p:pic>
        <p:nvPicPr>
          <p:cNvPr id="70" name="Google Shape;70;g1355c9aa46a_0_0"/>
          <p:cNvPicPr preferRelativeResize="0"/>
          <p:nvPr/>
        </p:nvPicPr>
        <p:blipFill>
          <a:blip r:embed="rId3">
            <a:alphaModFix/>
          </a:blip>
          <a:stretch>
            <a:fillRect/>
          </a:stretch>
        </p:blipFill>
        <p:spPr>
          <a:xfrm>
            <a:off x="5895225" y="2327588"/>
            <a:ext cx="2791575" cy="279157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Barb </a:t>
            </a:r>
            <a:endParaRPr/>
          </a:p>
        </p:txBody>
      </p:sp>
    </p:spTree>
    <p:extLst>
      <p:ext uri="{BB962C8B-B14F-4D97-AF65-F5344CB8AC3E}">
        <p14:creationId xmlns:p14="http://schemas.microsoft.com/office/powerpoint/2010/main" val="1494366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142c329b3cd_0_4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Shared Identity </a:t>
            </a:r>
            <a:endParaRPr>
              <a:solidFill>
                <a:schemeClr val="dk1"/>
              </a:solidFill>
            </a:endParaRPr>
          </a:p>
        </p:txBody>
      </p:sp>
      <p:sp>
        <p:nvSpPr>
          <p:cNvPr id="77" name="Google Shape;77;g142c329b3cd_0_47"/>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None/>
            </a:pPr>
            <a:endParaRPr sz="2600">
              <a:solidFill>
                <a:schemeClr val="dk1"/>
              </a:solidFill>
              <a:highlight>
                <a:schemeClr val="lt1"/>
              </a:highlight>
            </a:endParaRPr>
          </a:p>
          <a:p>
            <a:pPr marL="0" lvl="0" indent="0" algn="l" rtl="0">
              <a:lnSpc>
                <a:spcPct val="115000"/>
              </a:lnSpc>
              <a:spcBef>
                <a:spcPts val="0"/>
              </a:spcBef>
              <a:spcAft>
                <a:spcPts val="0"/>
              </a:spcAft>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0" indent="0">
              <a:lnSpc>
                <a:spcPct val="114999"/>
              </a:lnSpc>
              <a:spcBef>
                <a:spcPts val="0"/>
              </a:spcBef>
              <a:buNone/>
            </a:pPr>
            <a:endParaRPr lang="en-US" sz="2600">
              <a:solidFill>
                <a:schemeClr val="dk1"/>
              </a:solidFill>
              <a:highlight>
                <a:schemeClr val="lt1"/>
              </a:highlight>
            </a:endParaRPr>
          </a:p>
          <a:p>
            <a:pPr marL="685800" indent="-393700">
              <a:lnSpc>
                <a:spcPct val="115000"/>
              </a:lnSpc>
              <a:spcBef>
                <a:spcPts val="0"/>
              </a:spcBef>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of this identity?</a:t>
            </a:r>
          </a:p>
        </p:txBody>
      </p:sp>
      <p:pic>
        <p:nvPicPr>
          <p:cNvPr id="78" name="Google Shape;78;g142c329b3cd_0_47"/>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142c329b3cd_0_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Shared Identity </a:t>
            </a:r>
            <a:endParaRPr>
              <a:solidFill>
                <a:schemeClr val="dk1"/>
              </a:solidFill>
            </a:endParaRPr>
          </a:p>
        </p:txBody>
      </p:sp>
      <p:sp>
        <p:nvSpPr>
          <p:cNvPr id="85" name="Google Shape;85;g142c329b3cd_0_3"/>
          <p:cNvSpPr txBox="1">
            <a:spLocks noGrp="1"/>
          </p:cNvSpPr>
          <p:nvPr>
            <p:ph type="body" idx="1"/>
          </p:nvPr>
        </p:nvSpPr>
        <p:spPr>
          <a:xfrm>
            <a:off x="457200" y="1541538"/>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t>Debrief-</a:t>
            </a:r>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0" lvl="0" indent="0" algn="l" rtl="0">
              <a:lnSpc>
                <a:spcPct val="100000"/>
              </a:lnSpc>
              <a:spcBef>
                <a:spcPts val="640"/>
              </a:spcBef>
              <a:spcAft>
                <a:spcPts val="0"/>
              </a:spcAft>
              <a:buSzPts val="3200"/>
              <a:buNone/>
            </a:pPr>
            <a:endParaRPr/>
          </a:p>
        </p:txBody>
      </p:sp>
      <p:pic>
        <p:nvPicPr>
          <p:cNvPr id="86" name="Google Shape;86;g142c329b3cd_0_3"/>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pPr marL="25400" indent="0">
              <a:buNone/>
            </a:pPr>
            <a:r>
              <a:rPr lang="en-US"/>
              <a:t>Discreet identities bind us</a:t>
            </a:r>
          </a:p>
          <a:p>
            <a:pPr marL="25400" indent="0">
              <a:buNone/>
            </a:pPr>
            <a:endParaRPr lang="en-US"/>
          </a:p>
          <a:p>
            <a:pPr marL="25400" indent="0">
              <a:buNone/>
            </a:pPr>
            <a:r>
              <a:rPr lang="en-US"/>
              <a:t>We all have pre-conceptions that might not match an actual identity of another</a:t>
            </a:r>
          </a:p>
          <a:p>
            <a:pPr marL="25400" indent="0">
              <a:buNone/>
            </a:pPr>
            <a:endParaRPr lang="en-US"/>
          </a:p>
          <a:p>
            <a:pPr marL="25400" indent="0">
              <a:buNone/>
            </a:pPr>
            <a:r>
              <a:rPr lang="en-US"/>
              <a:t>We don't get to assign a person's identity for them</a:t>
            </a:r>
          </a:p>
        </p:txBody>
      </p:sp>
      <p:pic>
        <p:nvPicPr>
          <p:cNvPr id="4" name="Picture 3"/>
          <p:cNvPicPr>
            <a:picLocks noChangeAspect="1"/>
          </p:cNvPicPr>
          <p:nvPr/>
        </p:nvPicPr>
        <p:blipFill rotWithShape="1">
          <a:blip r:embed="rId2"/>
          <a:srcRect l="21981" r="15170"/>
          <a:stretch/>
        </p:blipFill>
        <p:spPr>
          <a:xfrm>
            <a:off x="256960" y="1190637"/>
            <a:ext cx="2130701" cy="3390221"/>
          </a:xfrm>
          <a:prstGeom prst="rect">
            <a:avLst/>
          </a:prstGeom>
        </p:spPr>
      </p:pic>
    </p:spTree>
    <p:extLst>
      <p:ext uri="{BB962C8B-B14F-4D97-AF65-F5344CB8AC3E}">
        <p14:creationId xmlns:p14="http://schemas.microsoft.com/office/powerpoint/2010/main" val="2296730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Jeny</a:t>
            </a:r>
            <a:endParaRPr/>
          </a:p>
        </p:txBody>
      </p:sp>
    </p:spTree>
    <p:extLst>
      <p:ext uri="{BB962C8B-B14F-4D97-AF65-F5344CB8AC3E}">
        <p14:creationId xmlns:p14="http://schemas.microsoft.com/office/powerpoint/2010/main" val="13787350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g13d9adbac24_0_26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Quiz Time!</a:t>
            </a:r>
            <a:endParaRPr/>
          </a:p>
        </p:txBody>
      </p:sp>
      <p:sp>
        <p:nvSpPr>
          <p:cNvPr id="93" name="Google Shape;93;g13d9adbac24_0_262"/>
          <p:cNvSpPr txBox="1">
            <a:spLocks noGrp="1"/>
          </p:cNvSpPr>
          <p:nvPr>
            <p:ph type="body" idx="1"/>
          </p:nvPr>
        </p:nvSpPr>
        <p:spPr>
          <a:xfrm>
            <a:off x="457200" y="1417188"/>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a:t>SET-UP</a:t>
            </a:r>
            <a:endParaRPr sz="2800"/>
          </a:p>
          <a:p>
            <a:pPr marL="914400" lvl="0" indent="-406400" algn="l" rtl="0">
              <a:spcBef>
                <a:spcPts val="640"/>
              </a:spcBef>
              <a:spcAft>
                <a:spcPts val="0"/>
              </a:spcAft>
              <a:buSzPts val="2800"/>
              <a:buAutoNum type="arabicPeriod"/>
            </a:pPr>
            <a:r>
              <a:rPr lang="en-US" sz="2800"/>
              <a:t>Each person take 4 sticky notes. </a:t>
            </a:r>
            <a:endParaRPr sz="2800"/>
          </a:p>
          <a:p>
            <a:pPr marL="914400" lvl="0" indent="-406400" algn="l" rtl="0">
              <a:spcBef>
                <a:spcPts val="0"/>
              </a:spcBef>
              <a:spcAft>
                <a:spcPts val="0"/>
              </a:spcAft>
              <a:buSzPts val="2800"/>
              <a:buAutoNum type="arabicPeriod"/>
            </a:pPr>
            <a:r>
              <a:rPr lang="en-US" sz="2800"/>
              <a:t>Write one letter on each- “A”, “B”, “C”, “D”</a:t>
            </a:r>
            <a:endParaRPr sz="2800"/>
          </a:p>
          <a:p>
            <a:pPr marL="914400" lvl="0" indent="-406400" algn="l" rtl="0">
              <a:spcBef>
                <a:spcPts val="0"/>
              </a:spcBef>
              <a:spcAft>
                <a:spcPts val="0"/>
              </a:spcAft>
              <a:buSzPts val="2800"/>
              <a:buAutoNum type="arabicPeriod"/>
            </a:pPr>
            <a:r>
              <a:rPr lang="en-US" sz="2800"/>
              <a:t>These will be your answer options for the quiz</a:t>
            </a:r>
            <a:endParaRPr sz="2800"/>
          </a:p>
          <a:p>
            <a:pPr marL="914400" lvl="0" indent="-406400" algn="l" rtl="0">
              <a:spcBef>
                <a:spcPts val="0"/>
              </a:spcBef>
              <a:spcAft>
                <a:spcPts val="0"/>
              </a:spcAft>
              <a:buSzPts val="2800"/>
              <a:buAutoNum type="arabicPeriod"/>
            </a:pPr>
            <a:r>
              <a:rPr lang="en-US" sz="2800"/>
              <a:t>For each question. Secretly select your answer. </a:t>
            </a:r>
            <a:endParaRPr sz="2800"/>
          </a:p>
          <a:p>
            <a:pPr marL="914400" lvl="0" indent="-406400" algn="l" rtl="0">
              <a:spcBef>
                <a:spcPts val="0"/>
              </a:spcBef>
              <a:spcAft>
                <a:spcPts val="0"/>
              </a:spcAft>
              <a:buSzPts val="2800"/>
              <a:buAutoNum type="arabicPeriod"/>
            </a:pPr>
            <a:r>
              <a:rPr lang="en-US" sz="2800"/>
              <a:t>WAIT FOR THE PRESENTER TO COUNT DOWN BEFORE PUTTING YOUR ANSWER IN THE AIR.</a:t>
            </a:r>
            <a:endParaRPr sz="280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3407" y="4883601"/>
            <a:ext cx="7419475" cy="4932091"/>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13d9adbac24_0_27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Terminology Quiz- Question 1</a:t>
            </a:r>
            <a:endParaRPr/>
          </a:p>
        </p:txBody>
      </p:sp>
      <p:sp>
        <p:nvSpPr>
          <p:cNvPr id="100" name="Google Shape;100;g13d9adbac24_0_274"/>
          <p:cNvSpPr txBox="1"/>
          <p:nvPr/>
        </p:nvSpPr>
        <p:spPr>
          <a:xfrm>
            <a:off x="914400" y="1142734"/>
            <a:ext cx="7293900" cy="455198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US" sz="3400">
                <a:latin typeface="Calibri"/>
                <a:ea typeface="Calibri"/>
                <a:cs typeface="Calibri"/>
                <a:sym typeface="Calibri"/>
              </a:rPr>
              <a:t>PRACTICE QUESTION:</a:t>
            </a:r>
            <a:endParaRPr sz="3400">
              <a:latin typeface="Calibri"/>
              <a:ea typeface="Calibri"/>
              <a:cs typeface="Calibri"/>
              <a:sym typeface="Calibri"/>
            </a:endParaRPr>
          </a:p>
          <a:p>
            <a:pPr marL="0" lvl="0" indent="0" algn="l" rtl="0">
              <a:lnSpc>
                <a:spcPct val="115000"/>
              </a:lnSpc>
              <a:spcBef>
                <a:spcPts val="1200"/>
              </a:spcBef>
              <a:spcAft>
                <a:spcPts val="0"/>
              </a:spcAft>
              <a:buNone/>
            </a:pPr>
            <a:r>
              <a:rPr lang="en-US" sz="3400">
                <a:latin typeface="Calibri"/>
                <a:ea typeface="Calibri"/>
                <a:cs typeface="Calibri"/>
                <a:sym typeface="Calibri"/>
              </a:rPr>
              <a:t>What animal is the cutest pet</a:t>
            </a:r>
            <a:endParaRPr sz="3400">
              <a:latin typeface="Calibri"/>
              <a:ea typeface="Calibri"/>
              <a:cs typeface="Calibri"/>
              <a:sym typeface="Calibri"/>
            </a:endParaRPr>
          </a:p>
          <a:p>
            <a:pPr marL="914400" lvl="1" indent="-457200" algn="l" rtl="0">
              <a:lnSpc>
                <a:spcPct val="115000"/>
              </a:lnSpc>
              <a:spcBef>
                <a:spcPts val="1200"/>
              </a:spcBef>
              <a:spcAft>
                <a:spcPts val="0"/>
              </a:spcAft>
              <a:buSzPts val="3600"/>
              <a:buFont typeface="Calibri"/>
              <a:buAutoNum type="alphaLcPeriod"/>
            </a:pPr>
            <a:r>
              <a:rPr lang="en-US" sz="3600">
                <a:latin typeface="Calibri"/>
                <a:ea typeface="Calibri"/>
                <a:cs typeface="Calibri"/>
                <a:sym typeface="Calibri"/>
              </a:rPr>
              <a:t>Dog</a:t>
            </a:r>
            <a:endParaRPr sz="3600">
              <a:latin typeface="Calibri"/>
              <a:ea typeface="Calibri"/>
              <a:cs typeface="Calibri"/>
              <a:sym typeface="Calibri"/>
            </a:endParaRPr>
          </a:p>
          <a:p>
            <a:pPr marL="914400" lvl="1" indent="-457200">
              <a:lnSpc>
                <a:spcPct val="114999"/>
              </a:lnSpc>
              <a:spcBef>
                <a:spcPts val="1200"/>
              </a:spcBef>
              <a:buSzPts val="3600"/>
              <a:buAutoNum type="alphaLcPeriod"/>
            </a:pPr>
            <a:r>
              <a:rPr lang="en-US" sz="3600">
                <a:latin typeface="Calibri"/>
                <a:ea typeface="Calibri"/>
                <a:cs typeface="Calibri"/>
              </a:rPr>
              <a:t>Cat</a:t>
            </a:r>
            <a:endParaRPr lang="en-US"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Hamster</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Toad</a:t>
            </a:r>
            <a:endParaRPr sz="3600">
              <a:latin typeface="Calibri"/>
              <a:ea typeface="Calibri"/>
              <a:cs typeface="Calibri"/>
              <a:sym typeface="Calibri"/>
            </a:endParaRPr>
          </a:p>
        </p:txBody>
      </p:sp>
      <p:pic>
        <p:nvPicPr>
          <p:cNvPr id="3" name="Picture 2"/>
          <p:cNvPicPr>
            <a:picLocks noChangeAspect="1"/>
          </p:cNvPicPr>
          <p:nvPr/>
        </p:nvPicPr>
        <p:blipFill rotWithShape="1">
          <a:blip r:embed="rId3"/>
          <a:srcRect l="19486" r="19927"/>
          <a:stretch/>
        </p:blipFill>
        <p:spPr>
          <a:xfrm>
            <a:off x="5098093" y="2716831"/>
            <a:ext cx="3519814" cy="3253387"/>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13d9adbac24_0_28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Terminology Quiz- Answer 1</a:t>
            </a:r>
            <a:endParaRPr/>
          </a:p>
        </p:txBody>
      </p:sp>
      <p:sp>
        <p:nvSpPr>
          <p:cNvPr id="107" name="Google Shape;107;g13d9adbac24_0_280"/>
          <p:cNvSpPr txBox="1"/>
          <p:nvPr/>
        </p:nvSpPr>
        <p:spPr>
          <a:xfrm>
            <a:off x="729400" y="1343150"/>
            <a:ext cx="7293900" cy="455198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US" sz="3400">
                <a:latin typeface="Calibri"/>
                <a:ea typeface="Calibri"/>
                <a:cs typeface="Calibri"/>
                <a:sym typeface="Calibri"/>
              </a:rPr>
              <a:t>PRACTICE QUESTION:</a:t>
            </a:r>
            <a:endParaRPr sz="3400">
              <a:latin typeface="Calibri"/>
              <a:ea typeface="Calibri"/>
              <a:cs typeface="Calibri"/>
              <a:sym typeface="Calibri"/>
            </a:endParaRPr>
          </a:p>
          <a:p>
            <a:pPr marL="0" lvl="0" indent="0" algn="l" rtl="0">
              <a:lnSpc>
                <a:spcPct val="115000"/>
              </a:lnSpc>
              <a:spcBef>
                <a:spcPts val="1200"/>
              </a:spcBef>
              <a:spcAft>
                <a:spcPts val="0"/>
              </a:spcAft>
              <a:buNone/>
            </a:pPr>
            <a:r>
              <a:rPr lang="en-US" sz="3400">
                <a:latin typeface="Calibri"/>
                <a:ea typeface="Calibri"/>
                <a:cs typeface="Calibri"/>
                <a:sym typeface="Calibri"/>
              </a:rPr>
              <a:t>What animal is the cutest pet</a:t>
            </a:r>
            <a:endParaRPr sz="3400">
              <a:latin typeface="Calibri"/>
              <a:ea typeface="Calibri"/>
              <a:cs typeface="Calibri"/>
              <a:sym typeface="Calibri"/>
            </a:endParaRPr>
          </a:p>
          <a:p>
            <a:pPr marL="914400" lvl="1" indent="-457200" algn="l" rtl="0">
              <a:lnSpc>
                <a:spcPct val="115000"/>
              </a:lnSpc>
              <a:spcBef>
                <a:spcPts val="1200"/>
              </a:spcBef>
              <a:spcAft>
                <a:spcPts val="0"/>
              </a:spcAft>
              <a:buSzPts val="3600"/>
              <a:buFont typeface="Calibri"/>
              <a:buAutoNum type="alphaLcPeriod"/>
            </a:pPr>
            <a:r>
              <a:rPr lang="en-US" sz="3600">
                <a:highlight>
                  <a:srgbClr val="FFFD78"/>
                </a:highlight>
                <a:latin typeface="Calibri"/>
                <a:ea typeface="Calibri"/>
                <a:cs typeface="Calibri"/>
                <a:sym typeface="Calibri"/>
              </a:rPr>
              <a:t>Dog</a:t>
            </a:r>
            <a:endParaRPr sz="3600">
              <a:highlight>
                <a:srgbClr val="FFFD78"/>
              </a:highlight>
              <a:latin typeface="Calibri"/>
              <a:ea typeface="Calibri"/>
              <a:cs typeface="Calibri"/>
              <a:sym typeface="Calibri"/>
            </a:endParaRPr>
          </a:p>
          <a:p>
            <a:pPr marL="914400" lvl="1" indent="-457200">
              <a:lnSpc>
                <a:spcPct val="114999"/>
              </a:lnSpc>
              <a:spcBef>
                <a:spcPts val="1200"/>
              </a:spcBef>
              <a:buSzPts val="3600"/>
              <a:buAutoNum type="alphaLcPeriod"/>
            </a:pPr>
            <a:r>
              <a:rPr lang="en-US" sz="3600">
                <a:latin typeface="Calibri"/>
                <a:cs typeface="Calibri"/>
              </a:rPr>
              <a:t>Cat</a:t>
            </a:r>
            <a:endParaRPr lang="en-US" sz="3600">
              <a:latin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Hamster</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Toad</a:t>
            </a:r>
            <a:endParaRPr sz="360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355c9aa46a_0_6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Terminology Quiz- Question 2</a:t>
            </a:r>
            <a:endParaRPr/>
          </a:p>
        </p:txBody>
      </p:sp>
      <p:sp>
        <p:nvSpPr>
          <p:cNvPr id="114" name="Google Shape;114;g1355c9aa46a_0_62"/>
          <p:cNvSpPr txBox="1"/>
          <p:nvPr/>
        </p:nvSpPr>
        <p:spPr>
          <a:xfrm>
            <a:off x="729400" y="1343150"/>
            <a:ext cx="7293900" cy="4090320"/>
          </a:xfrm>
          <a:prstGeom prst="rect">
            <a:avLst/>
          </a:prstGeom>
          <a:noFill/>
          <a:ln>
            <a:noFill/>
          </a:ln>
        </p:spPr>
        <p:txBody>
          <a:bodyPr spcFirstLastPara="1" wrap="square" lIns="91425" tIns="91425" rIns="91425" bIns="91425" anchor="t" anchorCtr="0">
            <a:spAutoFit/>
          </a:bodyPr>
          <a:lstStyle/>
          <a:p>
            <a:pPr marL="457200" lvl="0" indent="-444500" algn="l" rtl="0">
              <a:lnSpc>
                <a:spcPct val="115000"/>
              </a:lnSpc>
              <a:spcBef>
                <a:spcPts val="1200"/>
              </a:spcBef>
              <a:spcAft>
                <a:spcPts val="0"/>
              </a:spcAft>
              <a:buSzPts val="3400"/>
              <a:buFont typeface="Calibri"/>
              <a:buAutoNum type="arabicPeriod"/>
            </a:pPr>
            <a:r>
              <a:rPr lang="en-US" sz="3400">
                <a:latin typeface="Calibri"/>
                <a:ea typeface="Calibri"/>
                <a:cs typeface="Calibri"/>
                <a:sym typeface="Calibri"/>
              </a:rPr>
              <a:t>This term is used to describe someone who doesn’t have a gender</a:t>
            </a:r>
            <a:endParaRPr sz="34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Transgender</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Gender Expression</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Agender</a:t>
            </a:r>
          </a:p>
          <a:p>
            <a:pPr marL="914400" lvl="1" indent="-457200">
              <a:lnSpc>
                <a:spcPct val="114999"/>
              </a:lnSpc>
              <a:buSzPts val="3600"/>
              <a:buAutoNum type="alphaLcPeriod"/>
            </a:pPr>
            <a:r>
              <a:rPr lang="en-US" sz="3600">
                <a:latin typeface="Calibri"/>
                <a:ea typeface="Calibri"/>
                <a:cs typeface="Calibri"/>
              </a:rPr>
              <a:t>Pansexual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13d9adbac24_0_23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Terminology Quiz- Answer 2</a:t>
            </a:r>
            <a:endParaRPr/>
          </a:p>
        </p:txBody>
      </p:sp>
      <p:sp>
        <p:nvSpPr>
          <p:cNvPr id="121" name="Google Shape;121;g13d9adbac24_0_233"/>
          <p:cNvSpPr txBox="1"/>
          <p:nvPr/>
        </p:nvSpPr>
        <p:spPr>
          <a:xfrm>
            <a:off x="729400" y="1343150"/>
            <a:ext cx="7293900" cy="4090320"/>
          </a:xfrm>
          <a:prstGeom prst="rect">
            <a:avLst/>
          </a:prstGeom>
          <a:noFill/>
          <a:ln>
            <a:noFill/>
          </a:ln>
        </p:spPr>
        <p:txBody>
          <a:bodyPr spcFirstLastPara="1" wrap="square" lIns="91425" tIns="91425" rIns="91425" bIns="91425" anchor="t" anchorCtr="0">
            <a:spAutoFit/>
          </a:bodyPr>
          <a:lstStyle/>
          <a:p>
            <a:pPr marL="457200" lvl="0" indent="-444500" algn="l" rtl="0">
              <a:lnSpc>
                <a:spcPct val="115000"/>
              </a:lnSpc>
              <a:spcBef>
                <a:spcPts val="1200"/>
              </a:spcBef>
              <a:spcAft>
                <a:spcPts val="0"/>
              </a:spcAft>
              <a:buSzPts val="3400"/>
              <a:buFont typeface="Calibri"/>
              <a:buAutoNum type="arabicPeriod"/>
            </a:pPr>
            <a:r>
              <a:rPr lang="en-US" sz="3400">
                <a:latin typeface="Calibri"/>
                <a:ea typeface="Calibri"/>
                <a:cs typeface="Calibri"/>
                <a:sym typeface="Calibri"/>
              </a:rPr>
              <a:t>This term is used to describe someone who doesn’t have a gender</a:t>
            </a:r>
            <a:endParaRPr sz="34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Transgender</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Gender Expression</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highlight>
                  <a:srgbClr val="FFFD78"/>
                </a:highlight>
                <a:latin typeface="Calibri"/>
                <a:ea typeface="Calibri"/>
                <a:cs typeface="Calibri"/>
                <a:sym typeface="Calibri"/>
              </a:rPr>
              <a:t>Agender</a:t>
            </a:r>
            <a:endParaRPr lang="en-US" sz="3600">
              <a:highlight>
                <a:srgbClr val="FFFD78"/>
              </a:highlight>
              <a:latin typeface="Calibri"/>
              <a:ea typeface="Calibri"/>
              <a:cs typeface="Calibri"/>
            </a:endParaRPr>
          </a:p>
          <a:p>
            <a:pPr marL="914400" lvl="1" indent="-457200">
              <a:lnSpc>
                <a:spcPct val="114999"/>
              </a:lnSpc>
              <a:buSzPts val="3600"/>
              <a:buAutoNum type="alphaLcPeriod"/>
            </a:pPr>
            <a:r>
              <a:rPr lang="en-US" sz="3600">
                <a:latin typeface="Calibri"/>
                <a:cs typeface="Calibri"/>
              </a:rPr>
              <a:t>Pansexual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g13d9adbac24_0_21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Terminology Quiz- Question 3</a:t>
            </a:r>
            <a:endParaRPr/>
          </a:p>
        </p:txBody>
      </p:sp>
      <p:sp>
        <p:nvSpPr>
          <p:cNvPr id="128" name="Google Shape;128;g13d9adbac24_0_210"/>
          <p:cNvSpPr txBox="1"/>
          <p:nvPr/>
        </p:nvSpPr>
        <p:spPr>
          <a:xfrm>
            <a:off x="729400" y="1343150"/>
            <a:ext cx="7293900" cy="424420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US" sz="3400">
                <a:latin typeface="Calibri"/>
                <a:ea typeface="Calibri"/>
                <a:cs typeface="Calibri"/>
                <a:sym typeface="Calibri"/>
              </a:rPr>
              <a:t>2. A cisgender woman who is in a relationship with a cisgender man is?</a:t>
            </a:r>
            <a:endParaRPr sz="3400">
              <a:latin typeface="Calibri"/>
              <a:ea typeface="Calibri"/>
              <a:cs typeface="Calibri"/>
              <a:sym typeface="Calibri"/>
            </a:endParaRPr>
          </a:p>
          <a:p>
            <a:pPr marL="914400" lvl="1" indent="-457200" algn="l" rtl="0">
              <a:lnSpc>
                <a:spcPct val="115000"/>
              </a:lnSpc>
              <a:spcBef>
                <a:spcPts val="1200"/>
              </a:spcBef>
              <a:spcAft>
                <a:spcPts val="0"/>
              </a:spcAft>
              <a:buSzPts val="3600"/>
              <a:buFont typeface="Calibri"/>
              <a:buAutoNum type="alphaLcPeriod"/>
            </a:pPr>
            <a:r>
              <a:rPr lang="en-US" sz="3600">
                <a:latin typeface="Calibri"/>
                <a:ea typeface="Calibri"/>
                <a:cs typeface="Calibri"/>
                <a:sym typeface="Calibri"/>
              </a:rPr>
              <a:t>Straight</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Heterosexual</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Unknown</a:t>
            </a:r>
            <a:endParaRPr lang="en-US" sz="3600">
              <a:latin typeface="Calibri"/>
              <a:ea typeface="Calibri"/>
              <a:cs typeface="Calibri"/>
            </a:endParaRPr>
          </a:p>
          <a:p>
            <a:pPr marL="914400" lvl="1" indent="-457200">
              <a:lnSpc>
                <a:spcPct val="114999"/>
              </a:lnSpc>
              <a:buSzPts val="3600"/>
              <a:buAutoNum type="alphaLcPeriod"/>
            </a:pPr>
            <a:r>
              <a:rPr lang="en-US" sz="3600">
                <a:latin typeface="Calibri"/>
                <a:ea typeface="Calibri"/>
                <a:cs typeface="Calibri"/>
              </a:rPr>
              <a:t>Heteronormative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d9adbac24_0_24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Terminology Quiz- Answer 3</a:t>
            </a:r>
            <a:endParaRPr/>
          </a:p>
        </p:txBody>
      </p:sp>
      <p:sp>
        <p:nvSpPr>
          <p:cNvPr id="135" name="Google Shape;135;g13d9adbac24_0_240"/>
          <p:cNvSpPr txBox="1"/>
          <p:nvPr/>
        </p:nvSpPr>
        <p:spPr>
          <a:xfrm>
            <a:off x="729400" y="1343150"/>
            <a:ext cx="7293900" cy="424420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US" sz="3400">
                <a:latin typeface="Calibri"/>
                <a:ea typeface="Calibri"/>
                <a:cs typeface="Calibri"/>
                <a:sym typeface="Calibri"/>
              </a:rPr>
              <a:t>2. A cisgender woman who is in a relationship with a cisgender man is?</a:t>
            </a:r>
            <a:endParaRPr sz="3400">
              <a:latin typeface="Calibri"/>
              <a:ea typeface="Calibri"/>
              <a:cs typeface="Calibri"/>
              <a:sym typeface="Calibri"/>
            </a:endParaRPr>
          </a:p>
          <a:p>
            <a:pPr marL="914400" lvl="1" indent="-457200" algn="l" rtl="0">
              <a:lnSpc>
                <a:spcPct val="115000"/>
              </a:lnSpc>
              <a:spcBef>
                <a:spcPts val="1200"/>
              </a:spcBef>
              <a:spcAft>
                <a:spcPts val="0"/>
              </a:spcAft>
              <a:buSzPts val="3600"/>
              <a:buFont typeface="Calibri"/>
              <a:buAutoNum type="alphaLcPeriod"/>
            </a:pPr>
            <a:r>
              <a:rPr lang="en-US" sz="3600">
                <a:latin typeface="Calibri"/>
                <a:ea typeface="Calibri"/>
                <a:cs typeface="Calibri"/>
                <a:sym typeface="Calibri"/>
              </a:rPr>
              <a:t>Straight</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Heterosexual</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highlight>
                  <a:srgbClr val="FFFD78"/>
                </a:highlight>
                <a:latin typeface="Calibri"/>
                <a:ea typeface="Calibri"/>
                <a:cs typeface="Calibri"/>
                <a:sym typeface="Calibri"/>
              </a:rPr>
              <a:t>Unknown</a:t>
            </a:r>
            <a:endParaRPr lang="en-US" sz="3600">
              <a:highlight>
                <a:srgbClr val="FFFD78"/>
              </a:highlight>
              <a:latin typeface="Calibri"/>
              <a:ea typeface="Calibri"/>
              <a:cs typeface="Calibri"/>
            </a:endParaRPr>
          </a:p>
          <a:p>
            <a:pPr marL="914400" lvl="1" indent="-457200">
              <a:lnSpc>
                <a:spcPct val="114999"/>
              </a:lnSpc>
              <a:buSzPts val="3600"/>
              <a:buAutoNum type="alphaLcPeriod"/>
            </a:pPr>
            <a:r>
              <a:rPr lang="en-US" sz="3600">
                <a:latin typeface="Calibri"/>
                <a:cs typeface="Calibri"/>
              </a:rPr>
              <a:t>Heteronormative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3d9adbac24_0_24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Terminology Quiz- Question 4</a:t>
            </a:r>
            <a:endParaRPr/>
          </a:p>
        </p:txBody>
      </p:sp>
      <p:sp>
        <p:nvSpPr>
          <p:cNvPr id="142" name="Google Shape;142;g13d9adbac24_0_246"/>
          <p:cNvSpPr txBox="1"/>
          <p:nvPr/>
        </p:nvSpPr>
        <p:spPr>
          <a:xfrm>
            <a:off x="729400" y="1343150"/>
            <a:ext cx="7293900" cy="458737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US" sz="3400">
                <a:latin typeface="Calibri"/>
                <a:ea typeface="Calibri"/>
                <a:cs typeface="Calibri"/>
                <a:sym typeface="Calibri"/>
              </a:rPr>
              <a:t>3. A man who is transgender can be…</a:t>
            </a:r>
            <a:endParaRPr sz="3400">
              <a:latin typeface="Calibri"/>
              <a:ea typeface="Calibri"/>
              <a:cs typeface="Calibri"/>
              <a:sym typeface="Calibri"/>
            </a:endParaRPr>
          </a:p>
          <a:p>
            <a:pPr marL="914400" lvl="1" indent="-457200" algn="l" rtl="0">
              <a:lnSpc>
                <a:spcPct val="115000"/>
              </a:lnSpc>
              <a:spcBef>
                <a:spcPts val="1200"/>
              </a:spcBef>
              <a:spcAft>
                <a:spcPts val="0"/>
              </a:spcAft>
              <a:buSzPts val="3600"/>
              <a:buFont typeface="Calibri"/>
              <a:buAutoNum type="alphaLcPeriod"/>
            </a:pPr>
            <a:r>
              <a:rPr lang="en-US" sz="3600">
                <a:latin typeface="Calibri"/>
                <a:ea typeface="Calibri"/>
                <a:cs typeface="Calibri"/>
                <a:sym typeface="Calibri"/>
              </a:rPr>
              <a:t>Bisexual</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Straight</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Queer</a:t>
            </a:r>
            <a:endParaRPr sz="3600">
              <a:latin typeface="Calibri"/>
              <a:ea typeface="Calibri"/>
              <a:cs typeface="Calibri"/>
              <a:sym typeface="Calibri"/>
            </a:endParaRPr>
          </a:p>
          <a:p>
            <a:pPr marL="914400" lvl="1" indent="-457200">
              <a:lnSpc>
                <a:spcPct val="114999"/>
              </a:lnSpc>
              <a:buSzPts val="3600"/>
              <a:buAutoNum type="alphaLcPeriod"/>
            </a:pPr>
            <a:r>
              <a:rPr lang="en-US" sz="3600">
                <a:latin typeface="Calibri"/>
                <a:ea typeface="Calibri"/>
                <a:cs typeface="Calibri"/>
              </a:rPr>
              <a:t>All the Above</a:t>
            </a:r>
          </a:p>
          <a:p>
            <a:pPr>
              <a:lnSpc>
                <a:spcPct val="115000"/>
              </a:lnSpc>
              <a:spcBef>
                <a:spcPts val="1200"/>
              </a:spcBef>
              <a:spcAft>
                <a:spcPts val="1200"/>
              </a:spcAft>
            </a:pPr>
            <a:endParaRPr lang="en-US" sz="3600">
              <a:latin typeface="Calibri"/>
              <a:ea typeface="Calibri"/>
              <a:cs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13d9adbac24_0_21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Terminology Quiz- Answer 4</a:t>
            </a:r>
            <a:endParaRPr/>
          </a:p>
        </p:txBody>
      </p:sp>
      <p:sp>
        <p:nvSpPr>
          <p:cNvPr id="149" name="Google Shape;149;g13d9adbac24_0_217"/>
          <p:cNvSpPr txBox="1"/>
          <p:nvPr/>
        </p:nvSpPr>
        <p:spPr>
          <a:xfrm>
            <a:off x="729400" y="1343150"/>
            <a:ext cx="7293900" cy="616935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US" sz="3400">
                <a:latin typeface="Calibri"/>
                <a:ea typeface="Calibri"/>
                <a:cs typeface="Calibri"/>
                <a:sym typeface="Calibri"/>
              </a:rPr>
              <a:t>3. A man who is transgender can be…</a:t>
            </a:r>
            <a:endParaRPr sz="3400">
              <a:latin typeface="Calibri"/>
              <a:ea typeface="Calibri"/>
              <a:cs typeface="Calibri"/>
              <a:sym typeface="Calibri"/>
            </a:endParaRPr>
          </a:p>
          <a:p>
            <a:pPr marL="914400" lvl="1" indent="-457200" algn="l" rtl="0">
              <a:lnSpc>
                <a:spcPct val="115000"/>
              </a:lnSpc>
              <a:spcBef>
                <a:spcPts val="1200"/>
              </a:spcBef>
              <a:spcAft>
                <a:spcPts val="0"/>
              </a:spcAft>
              <a:buSzPts val="3600"/>
              <a:buFont typeface="Calibri"/>
              <a:buAutoNum type="alphaLcPeriod"/>
            </a:pPr>
            <a:r>
              <a:rPr lang="en-US" sz="3600">
                <a:latin typeface="Calibri"/>
                <a:ea typeface="Calibri"/>
                <a:cs typeface="Calibri"/>
                <a:sym typeface="Calibri"/>
              </a:rPr>
              <a:t>Bisexual</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Straight</a:t>
            </a:r>
            <a:endParaRPr sz="3600">
              <a:latin typeface="Calibri"/>
              <a:ea typeface="Calibri"/>
              <a:cs typeface="Calibri"/>
              <a:sym typeface="Calibri"/>
            </a:endParaRPr>
          </a:p>
          <a:p>
            <a:pPr marL="914400" lvl="1" indent="-457200" algn="l" rtl="0">
              <a:lnSpc>
                <a:spcPct val="115000"/>
              </a:lnSpc>
              <a:spcBef>
                <a:spcPts val="0"/>
              </a:spcBef>
              <a:spcAft>
                <a:spcPts val="0"/>
              </a:spcAft>
              <a:buSzPts val="3600"/>
              <a:buFont typeface="Calibri"/>
              <a:buAutoNum type="alphaLcPeriod"/>
            </a:pPr>
            <a:r>
              <a:rPr lang="en-US" sz="3600">
                <a:latin typeface="Calibri"/>
                <a:ea typeface="Calibri"/>
                <a:cs typeface="Calibri"/>
                <a:sym typeface="Calibri"/>
              </a:rPr>
              <a:t>Queer</a:t>
            </a:r>
            <a:endParaRPr sz="3600">
              <a:latin typeface="Calibri"/>
              <a:ea typeface="Calibri"/>
              <a:cs typeface="Calibri"/>
              <a:sym typeface="Calibri"/>
            </a:endParaRPr>
          </a:p>
          <a:p>
            <a:pPr marL="914400" lvl="1" indent="-457200">
              <a:lnSpc>
                <a:spcPct val="114999"/>
              </a:lnSpc>
              <a:buSzPts val="3600"/>
              <a:buAutoNum type="alphaLcPeriod"/>
            </a:pPr>
            <a:r>
              <a:rPr lang="en-US" sz="3600">
                <a:highlight>
                  <a:srgbClr val="FFFD78"/>
                </a:highlight>
                <a:latin typeface="Calibri"/>
                <a:cs typeface="Calibri"/>
              </a:rPr>
              <a:t>All the Above</a:t>
            </a:r>
          </a:p>
          <a:p>
            <a:pPr marL="0" lvl="0" indent="0" algn="l" rtl="0">
              <a:lnSpc>
                <a:spcPct val="115000"/>
              </a:lnSpc>
              <a:spcBef>
                <a:spcPts val="1200"/>
              </a:spcBef>
              <a:spcAft>
                <a:spcPts val="0"/>
              </a:spcAft>
              <a:buNone/>
            </a:pPr>
            <a:endParaRPr sz="3600">
              <a:latin typeface="Calibri"/>
              <a:ea typeface="Calibri"/>
              <a:cs typeface="Calibri"/>
              <a:sym typeface="Calibri"/>
            </a:endParaRPr>
          </a:p>
          <a:p>
            <a:pPr marL="0" lvl="0" indent="0" algn="ctr" rtl="0">
              <a:lnSpc>
                <a:spcPct val="115000"/>
              </a:lnSpc>
              <a:spcBef>
                <a:spcPts val="1200"/>
              </a:spcBef>
              <a:spcAft>
                <a:spcPts val="0"/>
              </a:spcAft>
              <a:buNone/>
            </a:pPr>
            <a:endParaRPr lang="en-US" sz="3600">
              <a:highlight>
                <a:srgbClr val="FFFD78"/>
              </a:highlight>
              <a:latin typeface="Calibri"/>
              <a:ea typeface="Calibri"/>
              <a:cs typeface="Calibri"/>
            </a:endParaRPr>
          </a:p>
          <a:p>
            <a:pPr marL="0" lvl="0" indent="0" algn="l" rtl="0">
              <a:lnSpc>
                <a:spcPct val="115000"/>
              </a:lnSpc>
              <a:spcBef>
                <a:spcPts val="1200"/>
              </a:spcBef>
              <a:spcAft>
                <a:spcPts val="1200"/>
              </a:spcAft>
              <a:buNone/>
            </a:pPr>
            <a:endParaRPr sz="360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3d9adbac24_0_22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Terminology Quiz- Question 5</a:t>
            </a:r>
            <a:endParaRPr/>
          </a:p>
        </p:txBody>
      </p:sp>
      <p:sp>
        <p:nvSpPr>
          <p:cNvPr id="156" name="Google Shape;156;g13d9adbac24_0_225"/>
          <p:cNvSpPr txBox="1"/>
          <p:nvPr/>
        </p:nvSpPr>
        <p:spPr>
          <a:xfrm>
            <a:off x="729400" y="1343150"/>
            <a:ext cx="7293900" cy="3871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Clr>
                <a:schemeClr val="dk1"/>
              </a:buClr>
              <a:buSzPts val="1100"/>
              <a:buFont typeface="Arial"/>
              <a:buNone/>
            </a:pPr>
            <a:r>
              <a:rPr lang="en-US" sz="3400">
                <a:latin typeface="Calibri"/>
                <a:ea typeface="Calibri"/>
                <a:cs typeface="Calibri"/>
                <a:sym typeface="Calibri"/>
              </a:rPr>
              <a:t>4. A person who identifies as a woman and is attracted to women can be</a:t>
            </a:r>
            <a:endParaRPr sz="3400">
              <a:latin typeface="Calibri"/>
              <a:ea typeface="Calibri"/>
              <a:cs typeface="Calibri"/>
              <a:sym typeface="Calibri"/>
            </a:endParaRPr>
          </a:p>
          <a:p>
            <a:pPr marL="1371600" lvl="0" indent="-444500" algn="l" rtl="0">
              <a:lnSpc>
                <a:spcPct val="115000"/>
              </a:lnSpc>
              <a:spcBef>
                <a:spcPts val="1200"/>
              </a:spcBef>
              <a:spcAft>
                <a:spcPts val="0"/>
              </a:spcAft>
              <a:buSzPts val="3400"/>
              <a:buFont typeface="Calibri"/>
              <a:buAutoNum type="alphaLcPeriod"/>
            </a:pPr>
            <a:r>
              <a:rPr lang="en-US" sz="3400">
                <a:latin typeface="Calibri"/>
                <a:ea typeface="Calibri"/>
                <a:cs typeface="Calibri"/>
                <a:sym typeface="Calibri"/>
              </a:rPr>
              <a:t>Gay</a:t>
            </a:r>
            <a:endParaRPr sz="3400">
              <a:latin typeface="Calibri"/>
              <a:ea typeface="Calibri"/>
              <a:cs typeface="Calibri"/>
              <a:sym typeface="Calibri"/>
            </a:endParaRPr>
          </a:p>
          <a:p>
            <a:pPr marL="1371600" lvl="0" indent="-444500" algn="l" rtl="0">
              <a:lnSpc>
                <a:spcPct val="115000"/>
              </a:lnSpc>
              <a:spcBef>
                <a:spcPts val="0"/>
              </a:spcBef>
              <a:spcAft>
                <a:spcPts val="0"/>
              </a:spcAft>
              <a:buSzPts val="3400"/>
              <a:buFont typeface="Calibri"/>
              <a:buAutoNum type="alphaLcPeriod"/>
            </a:pPr>
            <a:r>
              <a:rPr lang="en-US" sz="3400">
                <a:latin typeface="Calibri"/>
                <a:ea typeface="Calibri"/>
                <a:cs typeface="Calibri"/>
                <a:sym typeface="Calibri"/>
              </a:rPr>
              <a:t>Queer</a:t>
            </a:r>
            <a:endParaRPr sz="3400">
              <a:latin typeface="Calibri"/>
              <a:ea typeface="Calibri"/>
              <a:cs typeface="Calibri"/>
              <a:sym typeface="Calibri"/>
            </a:endParaRPr>
          </a:p>
          <a:p>
            <a:pPr marL="1371600" lvl="0" indent="-444500" algn="l" rtl="0">
              <a:lnSpc>
                <a:spcPct val="115000"/>
              </a:lnSpc>
              <a:spcBef>
                <a:spcPts val="0"/>
              </a:spcBef>
              <a:spcAft>
                <a:spcPts val="0"/>
              </a:spcAft>
              <a:buSzPts val="3400"/>
              <a:buFont typeface="Calibri"/>
              <a:buAutoNum type="alphaLcPeriod"/>
            </a:pPr>
            <a:r>
              <a:rPr lang="en-US" sz="3400">
                <a:latin typeface="Calibri"/>
                <a:ea typeface="Calibri"/>
                <a:cs typeface="Calibri"/>
                <a:sym typeface="Calibri"/>
              </a:rPr>
              <a:t>Lesbian</a:t>
            </a:r>
            <a:endParaRPr sz="3400">
              <a:latin typeface="Calibri"/>
              <a:ea typeface="Calibri"/>
              <a:cs typeface="Calibri"/>
              <a:sym typeface="Calibri"/>
            </a:endParaRPr>
          </a:p>
          <a:p>
            <a:pPr marL="1371600" lvl="0" indent="-444500" algn="l" rtl="0">
              <a:lnSpc>
                <a:spcPct val="115000"/>
              </a:lnSpc>
              <a:spcBef>
                <a:spcPts val="0"/>
              </a:spcBef>
              <a:spcAft>
                <a:spcPts val="0"/>
              </a:spcAft>
              <a:buSzPts val="3400"/>
              <a:buFont typeface="Calibri"/>
              <a:buAutoNum type="alphaLcPeriod"/>
            </a:pPr>
            <a:r>
              <a:rPr lang="en-US" sz="3400">
                <a:latin typeface="Calibri"/>
                <a:ea typeface="Calibri"/>
                <a:cs typeface="Calibri"/>
                <a:sym typeface="Calibri"/>
              </a:rPr>
              <a:t>Bisexual</a:t>
            </a:r>
            <a:endParaRPr sz="360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13d9adbac24_0_25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Terminology Quiz- Answer 5</a:t>
            </a:r>
            <a:endParaRPr/>
          </a:p>
        </p:txBody>
      </p:sp>
      <p:sp>
        <p:nvSpPr>
          <p:cNvPr id="163" name="Google Shape;163;g13d9adbac24_0_254"/>
          <p:cNvSpPr txBox="1"/>
          <p:nvPr/>
        </p:nvSpPr>
        <p:spPr>
          <a:xfrm>
            <a:off x="729400" y="1343150"/>
            <a:ext cx="7293900" cy="4657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US" sz="3400">
                <a:latin typeface="Calibri"/>
                <a:ea typeface="Calibri"/>
                <a:cs typeface="Calibri"/>
                <a:sym typeface="Calibri"/>
              </a:rPr>
              <a:t>4. A person who identifies as a woman and is attracted to women can be</a:t>
            </a:r>
            <a:endParaRPr sz="3400">
              <a:latin typeface="Calibri"/>
              <a:ea typeface="Calibri"/>
              <a:cs typeface="Calibri"/>
              <a:sym typeface="Calibri"/>
            </a:endParaRPr>
          </a:p>
          <a:p>
            <a:pPr marL="1371600" lvl="0" indent="-444500" algn="l" rtl="0">
              <a:lnSpc>
                <a:spcPct val="115000"/>
              </a:lnSpc>
              <a:spcBef>
                <a:spcPts val="1200"/>
              </a:spcBef>
              <a:spcAft>
                <a:spcPts val="0"/>
              </a:spcAft>
              <a:buSzPts val="3400"/>
              <a:buFont typeface="Calibri"/>
              <a:buAutoNum type="alphaLcPeriod"/>
            </a:pPr>
            <a:r>
              <a:rPr lang="en-US" sz="3400">
                <a:latin typeface="Calibri"/>
                <a:ea typeface="Calibri"/>
                <a:cs typeface="Calibri"/>
                <a:sym typeface="Calibri"/>
              </a:rPr>
              <a:t>Gay</a:t>
            </a:r>
            <a:endParaRPr sz="3400">
              <a:latin typeface="Calibri"/>
              <a:ea typeface="Calibri"/>
              <a:cs typeface="Calibri"/>
              <a:sym typeface="Calibri"/>
            </a:endParaRPr>
          </a:p>
          <a:p>
            <a:pPr marL="1371600" lvl="0" indent="-444500" algn="l" rtl="0">
              <a:lnSpc>
                <a:spcPct val="115000"/>
              </a:lnSpc>
              <a:spcBef>
                <a:spcPts val="0"/>
              </a:spcBef>
              <a:spcAft>
                <a:spcPts val="0"/>
              </a:spcAft>
              <a:buSzPts val="3400"/>
              <a:buFont typeface="Calibri"/>
              <a:buAutoNum type="alphaLcPeriod"/>
            </a:pPr>
            <a:r>
              <a:rPr lang="en-US" sz="3400">
                <a:latin typeface="Calibri"/>
                <a:ea typeface="Calibri"/>
                <a:cs typeface="Calibri"/>
                <a:sym typeface="Calibri"/>
              </a:rPr>
              <a:t>Queer</a:t>
            </a:r>
            <a:endParaRPr sz="3400">
              <a:latin typeface="Calibri"/>
              <a:ea typeface="Calibri"/>
              <a:cs typeface="Calibri"/>
              <a:sym typeface="Calibri"/>
            </a:endParaRPr>
          </a:p>
          <a:p>
            <a:pPr marL="1371600" lvl="0" indent="-444500" algn="l" rtl="0">
              <a:lnSpc>
                <a:spcPct val="115000"/>
              </a:lnSpc>
              <a:spcBef>
                <a:spcPts val="0"/>
              </a:spcBef>
              <a:spcAft>
                <a:spcPts val="0"/>
              </a:spcAft>
              <a:buSzPts val="3400"/>
              <a:buFont typeface="Calibri"/>
              <a:buAutoNum type="alphaLcPeriod"/>
            </a:pPr>
            <a:r>
              <a:rPr lang="en-US" sz="3400">
                <a:latin typeface="Calibri"/>
                <a:ea typeface="Calibri"/>
                <a:cs typeface="Calibri"/>
                <a:sym typeface="Calibri"/>
              </a:rPr>
              <a:t>Lesbian</a:t>
            </a:r>
            <a:endParaRPr sz="3400">
              <a:latin typeface="Calibri"/>
              <a:ea typeface="Calibri"/>
              <a:cs typeface="Calibri"/>
              <a:sym typeface="Calibri"/>
            </a:endParaRPr>
          </a:p>
          <a:p>
            <a:pPr marL="1371600" lvl="0" indent="-444500" algn="l" rtl="0">
              <a:lnSpc>
                <a:spcPct val="115000"/>
              </a:lnSpc>
              <a:spcBef>
                <a:spcPts val="0"/>
              </a:spcBef>
              <a:spcAft>
                <a:spcPts val="0"/>
              </a:spcAft>
              <a:buSzPts val="3400"/>
              <a:buFont typeface="Calibri"/>
              <a:buAutoNum type="alphaLcPeriod"/>
            </a:pPr>
            <a:r>
              <a:rPr lang="en-US" sz="3400">
                <a:latin typeface="Calibri"/>
                <a:ea typeface="Calibri"/>
                <a:cs typeface="Calibri"/>
                <a:sym typeface="Calibri"/>
              </a:rPr>
              <a:t>Bisexual</a:t>
            </a:r>
            <a:endParaRPr sz="3400">
              <a:latin typeface="Calibri"/>
              <a:ea typeface="Calibri"/>
              <a:cs typeface="Calibri"/>
              <a:sym typeface="Calibri"/>
            </a:endParaRPr>
          </a:p>
          <a:p>
            <a:pPr marL="0" lvl="0" indent="0" algn="ctr" rtl="0">
              <a:lnSpc>
                <a:spcPct val="115000"/>
              </a:lnSpc>
              <a:spcBef>
                <a:spcPts val="1200"/>
              </a:spcBef>
              <a:spcAft>
                <a:spcPts val="1200"/>
              </a:spcAft>
              <a:buNone/>
            </a:pPr>
            <a:r>
              <a:rPr lang="en-US" sz="3600">
                <a:solidFill>
                  <a:schemeClr val="dk1"/>
                </a:solidFill>
                <a:highlight>
                  <a:srgbClr val="FFFD78"/>
                </a:highlight>
                <a:latin typeface="Calibri"/>
                <a:ea typeface="Calibri"/>
                <a:cs typeface="Calibri"/>
                <a:sym typeface="Calibri"/>
              </a:rPr>
              <a:t>ALL THE ABOVE!</a:t>
            </a:r>
            <a:endParaRPr sz="340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980329" y="1972041"/>
            <a:ext cx="4272131" cy="3329479"/>
          </a:xfrm>
        </p:spPr>
        <p:txBody>
          <a:bodyPr>
            <a:normAutofit fontScale="92500"/>
          </a:bodyPr>
          <a:lstStyle/>
          <a:p>
            <a:r>
              <a:rPr lang="en-US" sz="3300"/>
              <a:t>Identity is separate from who someone is in a relationship with</a:t>
            </a:r>
            <a:endParaRPr lang="en-US"/>
          </a:p>
          <a:p>
            <a:r>
              <a:rPr lang="en-US" sz="3300"/>
              <a:t>Gender identity and sexual orientation are different!</a:t>
            </a: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23225462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Sara</a:t>
            </a:r>
            <a:endParaRPr/>
          </a:p>
        </p:txBody>
      </p:sp>
    </p:spTree>
    <p:extLst>
      <p:ext uri="{BB962C8B-B14F-4D97-AF65-F5344CB8AC3E}">
        <p14:creationId xmlns:p14="http://schemas.microsoft.com/office/powerpoint/2010/main" val="27325090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1405c332cd2_1_0"/>
          <p:cNvSpPr txBox="1">
            <a:spLocks noGrp="1"/>
          </p:cNvSpPr>
          <p:nvPr>
            <p:ph type="title"/>
          </p:nvPr>
        </p:nvSpPr>
        <p:spPr>
          <a:xfrm>
            <a:off x="258800" y="3234900"/>
            <a:ext cx="8682600" cy="75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SzPts val="990"/>
              <a:buNone/>
            </a:pPr>
            <a:r>
              <a:rPr lang="en-US" sz="4700" b="1"/>
              <a:t>Digging into Key Terminology</a:t>
            </a:r>
            <a:endParaRPr sz="4700" b="1"/>
          </a:p>
          <a:p>
            <a:pPr marL="0" lvl="0" indent="0" algn="ctr" rtl="0">
              <a:spcBef>
                <a:spcPts val="0"/>
              </a:spcBef>
              <a:spcAft>
                <a:spcPts val="0"/>
              </a:spcAft>
              <a:buSzPts val="990"/>
              <a:buNone/>
            </a:pPr>
            <a:r>
              <a:rPr lang="en-US" sz="4700" b="1"/>
              <a:t>102</a:t>
            </a:r>
            <a:endParaRPr sz="4700" b="1"/>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13341f589b3_0_0"/>
          <p:cNvSpPr txBox="1"/>
          <p:nvPr/>
        </p:nvSpPr>
        <p:spPr>
          <a:xfrm>
            <a:off x="2244687" y="130137"/>
            <a:ext cx="6899400" cy="5901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What is Sexual Orientation?</a:t>
            </a:r>
            <a:endParaRPr sz="1400" b="0" i="0" u="none" strike="noStrike" cap="none">
              <a:solidFill>
                <a:srgbClr val="000000"/>
              </a:solidFill>
              <a:latin typeface="Arial"/>
              <a:ea typeface="Arial"/>
              <a:cs typeface="Arial"/>
              <a:sym typeface="Arial"/>
            </a:endParaRPr>
          </a:p>
        </p:txBody>
      </p:sp>
      <p:pic>
        <p:nvPicPr>
          <p:cNvPr id="176" name="Google Shape;176;g13341f589b3_0_0" descr="Image result for heterosexual couples clip art"/>
          <p:cNvPicPr preferRelativeResize="0"/>
          <p:nvPr/>
        </p:nvPicPr>
        <p:blipFill rotWithShape="1">
          <a:blip r:embed="rId3">
            <a:alphaModFix/>
          </a:blip>
          <a:srcRect r="64111" b="50285"/>
          <a:stretch/>
        </p:blipFill>
        <p:spPr>
          <a:xfrm>
            <a:off x="5766482" y="1651980"/>
            <a:ext cx="1909732" cy="2645448"/>
          </a:xfrm>
          <a:prstGeom prst="rect">
            <a:avLst/>
          </a:prstGeom>
          <a:noFill/>
          <a:ln>
            <a:noFill/>
          </a:ln>
        </p:spPr>
      </p:pic>
      <p:pic>
        <p:nvPicPr>
          <p:cNvPr id="177" name="Google Shape;177;g13341f589b3_0_0" descr="Image result for lesbian couples clip art"/>
          <p:cNvPicPr preferRelativeResize="0"/>
          <p:nvPr/>
        </p:nvPicPr>
        <p:blipFill rotWithShape="1">
          <a:blip r:embed="rId4">
            <a:alphaModFix/>
          </a:blip>
          <a:srcRect/>
          <a:stretch/>
        </p:blipFill>
        <p:spPr>
          <a:xfrm>
            <a:off x="1292511" y="1978311"/>
            <a:ext cx="2387950" cy="2387950"/>
          </a:xfrm>
          <a:prstGeom prst="rect">
            <a:avLst/>
          </a:prstGeom>
          <a:noFill/>
          <a:ln>
            <a:noFill/>
          </a:ln>
        </p:spPr>
      </p:pic>
      <p:pic>
        <p:nvPicPr>
          <p:cNvPr id="178" name="Google Shape;178;g13341f589b3_0_0" descr="Image result for LGBTQ couples clip art"/>
          <p:cNvPicPr preferRelativeResize="0"/>
          <p:nvPr/>
        </p:nvPicPr>
        <p:blipFill rotWithShape="1">
          <a:blip r:embed="rId5">
            <a:alphaModFix/>
          </a:blip>
          <a:srcRect/>
          <a:stretch/>
        </p:blipFill>
        <p:spPr>
          <a:xfrm>
            <a:off x="3516202" y="2047146"/>
            <a:ext cx="2250281" cy="2250281"/>
          </a:xfrm>
          <a:prstGeom prst="rect">
            <a:avLst/>
          </a:prstGeom>
          <a:noFill/>
          <a:ln>
            <a:noFill/>
          </a:ln>
        </p:spPr>
      </p:pic>
      <p:sp>
        <p:nvSpPr>
          <p:cNvPr id="179" name="Google Shape;179;g13341f589b3_0_0"/>
          <p:cNvSpPr txBox="1"/>
          <p:nvPr/>
        </p:nvSpPr>
        <p:spPr>
          <a:xfrm>
            <a:off x="1714500" y="4389120"/>
            <a:ext cx="5961600" cy="1085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Arial"/>
                <a:ea typeface="Arial"/>
                <a:cs typeface="Arial"/>
                <a:sym typeface="Arial"/>
              </a:rPr>
              <a:t>Sexual orientation</a:t>
            </a:r>
            <a:r>
              <a:rPr lang="en-US" sz="1800" b="0" i="0" u="none" strike="noStrike" cap="none">
                <a:solidFill>
                  <a:schemeClr val="dk2"/>
                </a:solidFill>
                <a:latin typeface="Arial"/>
                <a:ea typeface="Arial"/>
                <a:cs typeface="Arial"/>
                <a:sym typeface="Arial"/>
              </a:rPr>
              <a:t> is who you are emotionally,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Arial"/>
                <a:ea typeface="Arial"/>
                <a:cs typeface="Arial"/>
                <a:sym typeface="Arial"/>
              </a:rPr>
              <a:t>romantically, and/or physically attracted to.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Arial"/>
                <a:ea typeface="Arial"/>
                <a:cs typeface="Arial"/>
                <a:sym typeface="Arial"/>
              </a:rPr>
              <a:t>Sexual orientation is not dependent on your 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pic>
        <p:nvPicPr>
          <p:cNvPr id="180" name="Google Shape;180;g13341f589b3_0_0"/>
          <p:cNvPicPr preferRelativeResize="0"/>
          <p:nvPr/>
        </p:nvPicPr>
        <p:blipFill rotWithShape="1">
          <a:blip r:embed="rId6">
            <a:alphaModFix/>
          </a:blip>
          <a:srcRect/>
          <a:stretch/>
        </p:blipFill>
        <p:spPr>
          <a:xfrm>
            <a:off x="161600" y="187136"/>
            <a:ext cx="1286201" cy="1082093"/>
          </a:xfrm>
          <a:prstGeom prst="rect">
            <a:avLst/>
          </a:prstGeom>
          <a:noFill/>
          <a:ln>
            <a:noFill/>
          </a:ln>
        </p:spPr>
      </p:pic>
      <p:sp>
        <p:nvSpPr>
          <p:cNvPr id="181" name="Google Shape;181;g13341f589b3_0_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25</a:t>
            </a:fld>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3341f589b3_0_5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Sex vs. Gender</a:t>
            </a:r>
            <a:endParaRPr/>
          </a:p>
        </p:txBody>
      </p:sp>
      <p:sp>
        <p:nvSpPr>
          <p:cNvPr id="187" name="Google Shape;187;g13341f589b3_0_50"/>
          <p:cNvSpPr/>
          <p:nvPr/>
        </p:nvSpPr>
        <p:spPr>
          <a:xfrm>
            <a:off x="584333" y="1475686"/>
            <a:ext cx="3548628" cy="4605598"/>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88" name="Google Shape;188;g13341f589b3_0_50"/>
          <p:cNvSpPr txBox="1"/>
          <p:nvPr/>
        </p:nvSpPr>
        <p:spPr>
          <a:xfrm>
            <a:off x="674311" y="1557307"/>
            <a:ext cx="3368735" cy="4585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000" b="0" i="0" u="none" strike="noStrike" cap="none">
                <a:solidFill>
                  <a:schemeClr val="dk2"/>
                </a:solidFill>
                <a:latin typeface="Arial"/>
                <a:ea typeface="Arial"/>
                <a:cs typeface="Arial"/>
                <a:sym typeface="Arial"/>
              </a:rPr>
              <a:t>SEX</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lang="en-US" sz="2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400" b="0" i="0" u="none" strike="noStrike" cap="none">
                <a:solidFill>
                  <a:schemeClr val="dk2"/>
                </a:solidFill>
                <a:latin typeface="Arial"/>
                <a:ea typeface="Arial"/>
                <a:cs typeface="Arial"/>
                <a:sym typeface="Arial"/>
              </a:rPr>
              <a:t>Biological attributes that include physical features, chromosomes, internal and external reproductive organs, hormones, and anatomy.</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p:txBody>
      </p:sp>
      <p:sp>
        <p:nvSpPr>
          <p:cNvPr id="189" name="Google Shape;189;g13341f589b3_0_50"/>
          <p:cNvSpPr/>
          <p:nvPr/>
        </p:nvSpPr>
        <p:spPr>
          <a:xfrm>
            <a:off x="5160833" y="1475686"/>
            <a:ext cx="3559834" cy="4605599"/>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90" name="Google Shape;190;g13341f589b3_0_50"/>
          <p:cNvSpPr txBox="1"/>
          <p:nvPr/>
        </p:nvSpPr>
        <p:spPr>
          <a:xfrm>
            <a:off x="5262018" y="1557307"/>
            <a:ext cx="3458382" cy="43396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400" b="0" i="0" u="none" strike="noStrike" cap="none">
                <a:solidFill>
                  <a:schemeClr val="dk2"/>
                </a:solidFill>
                <a:latin typeface="Arial"/>
                <a:ea typeface="Arial"/>
                <a:cs typeface="Arial"/>
                <a:sym typeface="Arial"/>
              </a:rPr>
              <a:t>GENDER</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800" b="0" i="0" u="none" strike="noStrike" cap="none">
                <a:solidFill>
                  <a:schemeClr val="dk2"/>
                </a:solidFill>
                <a:latin typeface="Arial"/>
                <a:ea typeface="Arial"/>
                <a:cs typeface="Arial"/>
                <a:sym typeface="Arial"/>
              </a:rPr>
              <a:t>A person’s innermost, deeply held reality of self as male, female, both, in between or neither. </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p:txBody>
      </p:sp>
      <p:sp>
        <p:nvSpPr>
          <p:cNvPr id="191" name="Google Shape;191;g13341f589b3_0_50"/>
          <p:cNvSpPr txBox="1"/>
          <p:nvPr/>
        </p:nvSpPr>
        <p:spPr>
          <a:xfrm>
            <a:off x="4278755" y="3341811"/>
            <a:ext cx="736500" cy="507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US" sz="2700" b="0" i="0" u="none" strike="noStrike" cap="none">
                <a:solidFill>
                  <a:schemeClr val="dk2"/>
                </a:solidFill>
                <a:latin typeface="Arial"/>
                <a:ea typeface="Arial"/>
                <a:cs typeface="Arial"/>
                <a:sym typeface="Arial"/>
              </a:rPr>
              <a:t>VS.</a:t>
            </a:r>
            <a:endParaRPr sz="1400" b="0" i="0" u="none" strike="noStrike" cap="none">
              <a:solidFill>
                <a:srgbClr val="000000"/>
              </a:solidFill>
              <a:latin typeface="Arial"/>
              <a:ea typeface="Arial"/>
              <a:cs typeface="Arial"/>
              <a:sym typeface="Arial"/>
            </a:endParaRPr>
          </a:p>
        </p:txBody>
      </p:sp>
      <p:pic>
        <p:nvPicPr>
          <p:cNvPr id="192" name="Google Shape;192;g13341f589b3_0_50"/>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193" name="Google Shape;193;g13341f589b3_0_5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26</a:t>
            </a:fld>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13341f589b3_0_9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Gender</a:t>
            </a:r>
            <a:endParaRPr/>
          </a:p>
        </p:txBody>
      </p:sp>
      <p:sp>
        <p:nvSpPr>
          <p:cNvPr id="200" name="Google Shape;200;g13341f589b3_0_99"/>
          <p:cNvSpPr/>
          <p:nvPr/>
        </p:nvSpPr>
        <p:spPr>
          <a:xfrm>
            <a:off x="2278252" y="2074711"/>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1" name="Google Shape;201;g13341f589b3_0_99"/>
          <p:cNvSpPr/>
          <p:nvPr/>
        </p:nvSpPr>
        <p:spPr>
          <a:xfrm>
            <a:off x="554637" y="1986005"/>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2" name="Google Shape;202;g13341f589b3_0_99"/>
          <p:cNvSpPr txBox="1"/>
          <p:nvPr/>
        </p:nvSpPr>
        <p:spPr>
          <a:xfrm>
            <a:off x="659568" y="1975240"/>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Identity</a:t>
            </a:r>
            <a:endParaRPr sz="2400" b="0" i="0" u="none" strike="noStrike" cap="none">
              <a:solidFill>
                <a:schemeClr val="lt1"/>
              </a:solidFill>
              <a:latin typeface="Calibri"/>
              <a:ea typeface="Calibri"/>
              <a:cs typeface="Calibri"/>
              <a:sym typeface="Calibri"/>
            </a:endParaRPr>
          </a:p>
        </p:txBody>
      </p:sp>
      <p:sp>
        <p:nvSpPr>
          <p:cNvPr id="203" name="Google Shape;203;g13341f589b3_0_99"/>
          <p:cNvSpPr txBox="1"/>
          <p:nvPr/>
        </p:nvSpPr>
        <p:spPr>
          <a:xfrm>
            <a:off x="2337244" y="2169642"/>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How you feel. </a:t>
            </a:r>
            <a:r>
              <a:rPr lang="en-US" sz="2200" b="0" i="0" u="none" strike="noStrike" cap="none">
                <a:solidFill>
                  <a:schemeClr val="dk2"/>
                </a:solidFill>
                <a:latin typeface="Arial"/>
                <a:ea typeface="Arial"/>
                <a:cs typeface="Arial"/>
                <a:sym typeface="Arial"/>
              </a:rPr>
              <a:t>Female</a:t>
            </a:r>
            <a:r>
              <a:rPr lang="en-US" sz="2200" b="0" i="0" u="none" strike="noStrike" cap="none">
                <a:solidFill>
                  <a:schemeClr val="dk2"/>
                </a:solidFill>
                <a:latin typeface="Calibri"/>
                <a:ea typeface="Calibri"/>
                <a:cs typeface="Calibri"/>
                <a:sym typeface="Calibri"/>
              </a:rPr>
              <a:t>, male, both, or neither.</a:t>
            </a:r>
            <a:endParaRPr sz="1400" b="0" i="0" u="none" strike="noStrike" cap="none">
              <a:solidFill>
                <a:srgbClr val="000000"/>
              </a:solidFill>
              <a:latin typeface="Arial"/>
              <a:ea typeface="Arial"/>
              <a:cs typeface="Arial"/>
              <a:sym typeface="Arial"/>
            </a:endParaRPr>
          </a:p>
        </p:txBody>
      </p:sp>
      <p:sp>
        <p:nvSpPr>
          <p:cNvPr id="204" name="Google Shape;204;g13341f589b3_0_99"/>
          <p:cNvSpPr/>
          <p:nvPr/>
        </p:nvSpPr>
        <p:spPr>
          <a:xfrm>
            <a:off x="2278252" y="3295188"/>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5" name="Google Shape;205;g13341f589b3_0_99"/>
          <p:cNvSpPr/>
          <p:nvPr/>
        </p:nvSpPr>
        <p:spPr>
          <a:xfrm>
            <a:off x="554637" y="3206482"/>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6" name="Google Shape;206;g13341f589b3_0_99"/>
          <p:cNvSpPr txBox="1"/>
          <p:nvPr/>
        </p:nvSpPr>
        <p:spPr>
          <a:xfrm>
            <a:off x="659568" y="3195717"/>
            <a:ext cx="16188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Expression</a:t>
            </a:r>
            <a:endParaRPr sz="2400" b="0" i="0" u="none" strike="noStrike" cap="none">
              <a:solidFill>
                <a:schemeClr val="lt1"/>
              </a:solidFill>
              <a:latin typeface="Calibri"/>
              <a:ea typeface="Calibri"/>
              <a:cs typeface="Calibri"/>
              <a:sym typeface="Calibri"/>
            </a:endParaRPr>
          </a:p>
        </p:txBody>
      </p:sp>
      <p:sp>
        <p:nvSpPr>
          <p:cNvPr id="207" name="Google Shape;207;g13341f589b3_0_99"/>
          <p:cNvSpPr/>
          <p:nvPr/>
        </p:nvSpPr>
        <p:spPr>
          <a:xfrm>
            <a:off x="2278252" y="4615136"/>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8" name="Google Shape;208;g13341f589b3_0_99"/>
          <p:cNvSpPr/>
          <p:nvPr/>
        </p:nvSpPr>
        <p:spPr>
          <a:xfrm>
            <a:off x="554637" y="4526430"/>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9" name="Google Shape;209;g13341f589b3_0_99"/>
          <p:cNvSpPr txBox="1"/>
          <p:nvPr/>
        </p:nvSpPr>
        <p:spPr>
          <a:xfrm>
            <a:off x="659567" y="4515665"/>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Role</a:t>
            </a:r>
            <a:endParaRPr sz="2400" b="0" i="0" u="none" strike="noStrike" cap="none">
              <a:solidFill>
                <a:schemeClr val="lt1"/>
              </a:solidFill>
              <a:latin typeface="Calibri"/>
              <a:ea typeface="Calibri"/>
              <a:cs typeface="Calibri"/>
              <a:sym typeface="Calibri"/>
            </a:endParaRPr>
          </a:p>
        </p:txBody>
      </p:sp>
      <p:sp>
        <p:nvSpPr>
          <p:cNvPr id="210" name="Google Shape;210;g13341f589b3_0_9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27</a:t>
            </a:fld>
            <a:endParaRPr sz="1800" b="0" i="0" u="none" strike="noStrike" cap="none">
              <a:solidFill>
                <a:schemeClr val="dk1"/>
              </a:solidFill>
              <a:latin typeface="Calibri"/>
              <a:ea typeface="Calibri"/>
              <a:cs typeface="Calibri"/>
              <a:sym typeface="Calibri"/>
            </a:endParaRPr>
          </a:p>
        </p:txBody>
      </p:sp>
      <p:pic>
        <p:nvPicPr>
          <p:cNvPr id="211" name="Google Shape;211;g13341f589b3_0_99"/>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212" name="Google Shape;212;g13341f589b3_0_99"/>
          <p:cNvSpPr txBox="1"/>
          <p:nvPr/>
        </p:nvSpPr>
        <p:spPr>
          <a:xfrm>
            <a:off x="2337244" y="3372714"/>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The ways you show your gender identity.</a:t>
            </a:r>
            <a:endParaRPr sz="1400" b="0" i="0" u="none" strike="noStrike" cap="none">
              <a:solidFill>
                <a:srgbClr val="000000"/>
              </a:solidFill>
              <a:latin typeface="Arial"/>
              <a:ea typeface="Arial"/>
              <a:cs typeface="Arial"/>
              <a:sym typeface="Arial"/>
            </a:endParaRPr>
          </a:p>
        </p:txBody>
      </p:sp>
      <p:sp>
        <p:nvSpPr>
          <p:cNvPr id="213" name="Google Shape;213;g13341f589b3_0_99"/>
          <p:cNvSpPr txBox="1"/>
          <p:nvPr/>
        </p:nvSpPr>
        <p:spPr>
          <a:xfrm>
            <a:off x="2337244" y="4692662"/>
            <a:ext cx="5897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social role based on a person’s sex.</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13341f589b3_0_156"/>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Explaining Gender Identity</a:t>
            </a:r>
            <a:endParaRPr sz="1400" b="0" i="0" u="none" strike="noStrike" cap="none">
              <a:solidFill>
                <a:srgbClr val="000000"/>
              </a:solidFill>
              <a:latin typeface="Arial"/>
              <a:ea typeface="Arial"/>
              <a:cs typeface="Arial"/>
              <a:sym typeface="Arial"/>
            </a:endParaRPr>
          </a:p>
        </p:txBody>
      </p:sp>
      <p:sp>
        <p:nvSpPr>
          <p:cNvPr id="221" name="Google Shape;221;g13341f589b3_0_156"/>
          <p:cNvSpPr txBox="1"/>
          <p:nvPr/>
        </p:nvSpPr>
        <p:spPr>
          <a:xfrm>
            <a:off x="762954" y="5374888"/>
            <a:ext cx="76182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Arial"/>
                <a:ea typeface="Arial"/>
                <a:cs typeface="Arial"/>
                <a:sym typeface="Arial"/>
              </a:rPr>
              <a:t>Range of Gender Identities</a:t>
            </a:r>
            <a:endParaRPr sz="1400" b="0" i="0" u="none" strike="noStrike" cap="none">
              <a:solidFill>
                <a:srgbClr val="000000"/>
              </a:solidFill>
              <a:latin typeface="Arial"/>
              <a:ea typeface="Arial"/>
              <a:cs typeface="Arial"/>
              <a:sym typeface="Arial"/>
            </a:endParaRPr>
          </a:p>
        </p:txBody>
      </p:sp>
      <p:sp>
        <p:nvSpPr>
          <p:cNvPr id="222" name="Google Shape;222;g13341f589b3_0_15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28</a:t>
            </a:fld>
            <a:endParaRPr sz="1800" b="0" i="0" u="none" strike="noStrike" cap="none">
              <a:solidFill>
                <a:schemeClr val="dk1"/>
              </a:solidFill>
              <a:latin typeface="Calibri"/>
              <a:ea typeface="Calibri"/>
              <a:cs typeface="Calibri"/>
              <a:sym typeface="Calibri"/>
            </a:endParaRPr>
          </a:p>
        </p:txBody>
      </p:sp>
      <p:pic>
        <p:nvPicPr>
          <p:cNvPr id="223" name="Google Shape;223;g13341f589b3_0_156"/>
          <p:cNvPicPr preferRelativeResize="0"/>
          <p:nvPr/>
        </p:nvPicPr>
        <p:blipFill rotWithShape="1">
          <a:blip r:embed="rId5">
            <a:alphaModFix/>
          </a:blip>
          <a:srcRect/>
          <a:stretch/>
        </p:blipFill>
        <p:spPr>
          <a:xfrm>
            <a:off x="165100" y="137205"/>
            <a:ext cx="1035050" cy="944790"/>
          </a:xfrm>
          <a:prstGeom prst="rect">
            <a:avLst/>
          </a:prstGeom>
          <a:noFill/>
          <a:ln>
            <a:noFill/>
          </a:ln>
        </p:spPr>
      </p:pic>
      <p:pic>
        <p:nvPicPr>
          <p:cNvPr id="2" name="Range of Gender Identiti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11254" y="1031488"/>
            <a:ext cx="7721600" cy="4343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9143"/>
            <a:ext cx="7772400" cy="786970"/>
          </a:xfrm>
        </p:spPr>
        <p:txBody>
          <a:bodyPr>
            <a:normAutofit fontScale="90000"/>
          </a:bodyPr>
          <a:lstStyle/>
          <a:p>
            <a:r>
              <a:rPr lang="en-US"/>
              <a:t>Debrief </a:t>
            </a:r>
            <a:br>
              <a:rPr lang="en-US"/>
            </a:br>
            <a:endParaRPr lang="en-US"/>
          </a:p>
        </p:txBody>
      </p:sp>
      <p:sp>
        <p:nvSpPr>
          <p:cNvPr id="3" name="Text Placeholder 2"/>
          <p:cNvSpPr>
            <a:spLocks noGrp="1"/>
          </p:cNvSpPr>
          <p:nvPr>
            <p:ph type="body" idx="1"/>
          </p:nvPr>
        </p:nvSpPr>
        <p:spPr>
          <a:xfrm>
            <a:off x="3018773" y="1536971"/>
            <a:ext cx="5668027" cy="3774999"/>
          </a:xfrm>
        </p:spPr>
        <p:txBody>
          <a:bodyPr/>
          <a:lstStyle/>
          <a:p>
            <a:pPr marL="1022350" lvl="1" indent="-514350">
              <a:buFont typeface="+mj-lt"/>
              <a:buAutoNum type="arabicPeriod"/>
            </a:pPr>
            <a:r>
              <a:rPr lang="en-US"/>
              <a:t> How many of you grew up thinking the only gender options were male or female?</a:t>
            </a:r>
          </a:p>
          <a:p>
            <a:pPr marL="1022350" lvl="1" indent="-514350">
              <a:buFont typeface="+mj-lt"/>
              <a:buAutoNum type="arabicPeriod"/>
            </a:pPr>
            <a:r>
              <a:rPr lang="en-US"/>
              <a:t>Unlearning the gender binary takes a lot of work. What questions do we still have?</a:t>
            </a:r>
          </a:p>
          <a:p>
            <a:pPr marL="1022350" lvl="1" indent="-514350">
              <a:buFont typeface="+mj-lt"/>
              <a:buAutoNum type="arabicPeriod"/>
            </a:pPr>
            <a:r>
              <a:rPr lang="en-US"/>
              <a:t>What is the difference between transgender and non-binary?</a:t>
            </a:r>
          </a:p>
        </p:txBody>
      </p:sp>
      <p:pic>
        <p:nvPicPr>
          <p:cNvPr id="92" name="Picture 91"/>
          <p:cNvPicPr>
            <a:picLocks noChangeAspect="1"/>
          </p:cNvPicPr>
          <p:nvPr/>
        </p:nvPicPr>
        <p:blipFill>
          <a:blip r:embed="rId3"/>
          <a:stretch>
            <a:fillRect/>
          </a:stretch>
        </p:blipFill>
        <p:spPr>
          <a:xfrm>
            <a:off x="296676" y="1269933"/>
            <a:ext cx="2462997" cy="3792041"/>
          </a:xfrm>
          <a:prstGeom prst="rect">
            <a:avLst/>
          </a:prstGeom>
        </p:spPr>
      </p:pic>
    </p:spTree>
    <p:extLst>
      <p:ext uri="{BB962C8B-B14F-4D97-AF65-F5344CB8AC3E}">
        <p14:creationId xmlns:p14="http://schemas.microsoft.com/office/powerpoint/2010/main" val="37854109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341f589b3_0_205"/>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231" name="Google Shape;231;g13341f589b3_0_205"/>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Gender Expression</a:t>
            </a:r>
            <a:endParaRPr sz="1400" b="0" i="0" u="none" strike="noStrike" cap="none">
              <a:solidFill>
                <a:srgbClr val="000000"/>
              </a:solidFill>
              <a:latin typeface="Arial"/>
              <a:ea typeface="Arial"/>
              <a:cs typeface="Arial"/>
              <a:sym typeface="Arial"/>
            </a:endParaRPr>
          </a:p>
        </p:txBody>
      </p:sp>
      <p:pic>
        <p:nvPicPr>
          <p:cNvPr id="232" name="Google Shape;232;g13341f589b3_0_205"/>
          <p:cNvPicPr preferRelativeResize="0"/>
          <p:nvPr/>
        </p:nvPicPr>
        <p:blipFill rotWithShape="1">
          <a:blip r:embed="rId4">
            <a:alphaModFix/>
          </a:blip>
          <a:srcRect l="13390" t="4406" r="40844"/>
          <a:stretch/>
        </p:blipFill>
        <p:spPr>
          <a:xfrm>
            <a:off x="604433" y="1694387"/>
            <a:ext cx="2492225" cy="3469224"/>
          </a:xfrm>
          <a:prstGeom prst="rect">
            <a:avLst/>
          </a:prstGeom>
          <a:noFill/>
          <a:ln>
            <a:noFill/>
          </a:ln>
        </p:spPr>
      </p:pic>
      <p:pic>
        <p:nvPicPr>
          <p:cNvPr id="233" name="Google Shape;233;g13341f589b3_0_205"/>
          <p:cNvPicPr preferRelativeResize="0"/>
          <p:nvPr/>
        </p:nvPicPr>
        <p:blipFill rotWithShape="1">
          <a:blip r:embed="rId5">
            <a:alphaModFix/>
          </a:blip>
          <a:srcRect l="31857" t="10664" r="25783" b="1991"/>
          <a:stretch/>
        </p:blipFill>
        <p:spPr>
          <a:xfrm>
            <a:off x="3325888" y="1641993"/>
            <a:ext cx="2492225" cy="3521620"/>
          </a:xfrm>
          <a:prstGeom prst="rect">
            <a:avLst/>
          </a:prstGeom>
          <a:noFill/>
          <a:ln>
            <a:noFill/>
          </a:ln>
        </p:spPr>
      </p:pic>
      <p:sp>
        <p:nvSpPr>
          <p:cNvPr id="234" name="Google Shape;234;g13341f589b3_0_205"/>
          <p:cNvSpPr txBox="1"/>
          <p:nvPr/>
        </p:nvSpPr>
        <p:spPr>
          <a:xfrm>
            <a:off x="464031" y="5266569"/>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transgender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 in an office.</a:t>
            </a:r>
            <a:endParaRPr sz="1400" b="0" i="0" u="none" strike="noStrike" cap="none">
              <a:solidFill>
                <a:srgbClr val="000000"/>
              </a:solidFill>
              <a:latin typeface="Arial"/>
              <a:ea typeface="Arial"/>
              <a:cs typeface="Arial"/>
              <a:sym typeface="Arial"/>
            </a:endParaRPr>
          </a:p>
        </p:txBody>
      </p:sp>
      <p:sp>
        <p:nvSpPr>
          <p:cNvPr id="235" name="Google Shape;235;g13341f589b3_0_205"/>
          <p:cNvSpPr txBox="1"/>
          <p:nvPr/>
        </p:nvSpPr>
        <p:spPr>
          <a:xfrm>
            <a:off x="3325888" y="5260630"/>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transmasculine person in a winter coat.</a:t>
            </a:r>
            <a:endParaRPr sz="1400" b="0" i="0" u="none" strike="noStrike" cap="none">
              <a:solidFill>
                <a:srgbClr val="000000"/>
              </a:solidFill>
              <a:latin typeface="Arial"/>
              <a:ea typeface="Arial"/>
              <a:cs typeface="Arial"/>
              <a:sym typeface="Arial"/>
            </a:endParaRPr>
          </a:p>
        </p:txBody>
      </p:sp>
      <p:sp>
        <p:nvSpPr>
          <p:cNvPr id="236" name="Google Shape;236;g13341f589b3_0_205"/>
          <p:cNvSpPr txBox="1"/>
          <p:nvPr/>
        </p:nvSpPr>
        <p:spPr>
          <a:xfrm>
            <a:off x="604433" y="5903089"/>
            <a:ext cx="6456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2"/>
                </a:solidFill>
                <a:latin typeface="Arial"/>
                <a:ea typeface="Arial"/>
                <a:cs typeface="Arial"/>
                <a:sym typeface="Arial"/>
              </a:rPr>
              <a:t>Photos courtesy of the Gender Spectrum Collection.</a:t>
            </a:r>
            <a:endParaRPr sz="1400" b="0" i="0" u="none" strike="noStrike" cap="none">
              <a:solidFill>
                <a:srgbClr val="000000"/>
              </a:solidFill>
              <a:latin typeface="Arial"/>
              <a:ea typeface="Arial"/>
              <a:cs typeface="Arial"/>
              <a:sym typeface="Arial"/>
            </a:endParaRPr>
          </a:p>
        </p:txBody>
      </p:sp>
      <p:sp>
        <p:nvSpPr>
          <p:cNvPr id="237" name="Google Shape;237;g13341f589b3_0_205"/>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30</a:t>
            </a:fld>
            <a:endParaRPr sz="1800" b="0" i="0" u="none" strike="noStrike" cap="none">
              <a:solidFill>
                <a:schemeClr val="dk1"/>
              </a:solidFill>
              <a:latin typeface="Calibri"/>
              <a:ea typeface="Calibri"/>
              <a:cs typeface="Calibri"/>
              <a:sym typeface="Calibri"/>
            </a:endParaRPr>
          </a:p>
        </p:txBody>
      </p:sp>
      <p:sp>
        <p:nvSpPr>
          <p:cNvPr id="238" name="Google Shape;238;g13341f589b3_0_205"/>
          <p:cNvSpPr txBox="1"/>
          <p:nvPr/>
        </p:nvSpPr>
        <p:spPr>
          <a:xfrm>
            <a:off x="5864339" y="5226507"/>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gender-fluid woman on a city sidewalk.</a:t>
            </a:r>
            <a:endParaRPr sz="1400" b="0" i="0" u="none" strike="noStrike" cap="none">
              <a:solidFill>
                <a:srgbClr val="000000"/>
              </a:solidFill>
              <a:latin typeface="Arial"/>
              <a:ea typeface="Arial"/>
              <a:cs typeface="Arial"/>
              <a:sym typeface="Arial"/>
            </a:endParaRPr>
          </a:p>
        </p:txBody>
      </p:sp>
      <p:pic>
        <p:nvPicPr>
          <p:cNvPr id="239" name="Google Shape;239;g13341f589b3_0_205"/>
          <p:cNvPicPr preferRelativeResize="0"/>
          <p:nvPr/>
        </p:nvPicPr>
        <p:blipFill rotWithShape="1">
          <a:blip r:embed="rId6">
            <a:alphaModFix/>
          </a:blip>
          <a:srcRect/>
          <a:stretch/>
        </p:blipFill>
        <p:spPr>
          <a:xfrm>
            <a:off x="5998762" y="1641993"/>
            <a:ext cx="2252751" cy="3521618"/>
          </a:xfrm>
          <a:prstGeom prst="rect">
            <a:avLst/>
          </a:prstGeom>
          <a:noFill/>
          <a:ln>
            <a:noFill/>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13341f589b3_0_2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sz="3100">
                <a:latin typeface="Libre Franklin"/>
                <a:ea typeface="Libre Franklin"/>
                <a:cs typeface="Libre Franklin"/>
                <a:sym typeface="Libre Franklin"/>
              </a:rPr>
              <a:t>Remember, it is all a spectrum!</a:t>
            </a:r>
            <a:endParaRPr sz="3100"/>
          </a:p>
        </p:txBody>
      </p:sp>
      <p:cxnSp>
        <p:nvCxnSpPr>
          <p:cNvPr id="246" name="Google Shape;246;g13341f589b3_0_258"/>
          <p:cNvCxnSpPr>
            <a:stCxn id="247" idx="2"/>
          </p:cNvCxnSpPr>
          <p:nvPr/>
        </p:nvCxnSpPr>
        <p:spPr>
          <a:xfrm>
            <a:off x="1053419" y="2485624"/>
            <a:ext cx="4946700" cy="0"/>
          </a:xfrm>
          <a:prstGeom prst="straightConnector1">
            <a:avLst/>
          </a:prstGeom>
          <a:noFill/>
          <a:ln w="127000" cap="flat" cmpd="sng">
            <a:solidFill>
              <a:schemeClr val="accent2"/>
            </a:solidFill>
            <a:prstDash val="dot"/>
            <a:round/>
            <a:headEnd type="none" w="sm" len="sm"/>
            <a:tailEnd type="none" w="sm" len="sm"/>
          </a:ln>
        </p:spPr>
      </p:cxnSp>
      <p:sp>
        <p:nvSpPr>
          <p:cNvPr id="248" name="Google Shape;248;g13341f589b3_0_258"/>
          <p:cNvSpPr txBox="1"/>
          <p:nvPr/>
        </p:nvSpPr>
        <p:spPr>
          <a:xfrm>
            <a:off x="2274108" y="1702579"/>
            <a:ext cx="22269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IDENTITY</a:t>
            </a:r>
            <a:endParaRPr sz="1400" b="0" i="0" u="none" strike="noStrike" cap="none">
              <a:solidFill>
                <a:srgbClr val="000000"/>
              </a:solidFill>
              <a:latin typeface="Arial"/>
              <a:ea typeface="Arial"/>
              <a:cs typeface="Arial"/>
              <a:sym typeface="Arial"/>
            </a:endParaRPr>
          </a:p>
        </p:txBody>
      </p:sp>
      <p:sp>
        <p:nvSpPr>
          <p:cNvPr id="247" name="Google Shape;247;g13341f589b3_0_258"/>
          <p:cNvSpPr/>
          <p:nvPr/>
        </p:nvSpPr>
        <p:spPr>
          <a:xfrm>
            <a:off x="1053419" y="2285524"/>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g13341f589b3_0_258"/>
          <p:cNvSpPr/>
          <p:nvPr/>
        </p:nvSpPr>
        <p:spPr>
          <a:xfrm>
            <a:off x="5665277" y="2278837"/>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50" name="Google Shape;250;g13341f589b3_0_258"/>
          <p:cNvCxnSpPr>
            <a:stCxn id="251" idx="2"/>
          </p:cNvCxnSpPr>
          <p:nvPr/>
        </p:nvCxnSpPr>
        <p:spPr>
          <a:xfrm rot="10800000" flipH="1">
            <a:off x="1011974" y="3890434"/>
            <a:ext cx="4853400" cy="2400"/>
          </a:xfrm>
          <a:prstGeom prst="straightConnector1">
            <a:avLst/>
          </a:prstGeom>
          <a:noFill/>
          <a:ln w="127000" cap="flat" cmpd="sng">
            <a:solidFill>
              <a:schemeClr val="accent2"/>
            </a:solidFill>
            <a:prstDash val="dot"/>
            <a:round/>
            <a:headEnd type="none" w="sm" len="sm"/>
            <a:tailEnd type="none" w="sm" len="sm"/>
          </a:ln>
        </p:spPr>
      </p:cxnSp>
      <p:sp>
        <p:nvSpPr>
          <p:cNvPr id="252" name="Google Shape;252;g13341f589b3_0_258"/>
          <p:cNvSpPr txBox="1"/>
          <p:nvPr/>
        </p:nvSpPr>
        <p:spPr>
          <a:xfrm>
            <a:off x="2114659" y="2914767"/>
            <a:ext cx="25458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EXPRESSION</a:t>
            </a:r>
            <a:endParaRPr sz="1400" b="0" i="0" u="none" strike="noStrike" cap="none">
              <a:solidFill>
                <a:srgbClr val="000000"/>
              </a:solidFill>
              <a:latin typeface="Arial"/>
              <a:ea typeface="Arial"/>
              <a:cs typeface="Arial"/>
              <a:sym typeface="Arial"/>
            </a:endParaRPr>
          </a:p>
        </p:txBody>
      </p:sp>
      <p:sp>
        <p:nvSpPr>
          <p:cNvPr id="251" name="Google Shape;251;g13341f589b3_0_258"/>
          <p:cNvSpPr/>
          <p:nvPr/>
        </p:nvSpPr>
        <p:spPr>
          <a:xfrm>
            <a:off x="1011974" y="3692734"/>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g13341f589b3_0_258"/>
          <p:cNvSpPr/>
          <p:nvPr/>
        </p:nvSpPr>
        <p:spPr>
          <a:xfrm>
            <a:off x="5705079" y="3673624"/>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54" name="Google Shape;254;g13341f589b3_0_258"/>
          <p:cNvCxnSpPr>
            <a:stCxn id="255" idx="2"/>
          </p:cNvCxnSpPr>
          <p:nvPr/>
        </p:nvCxnSpPr>
        <p:spPr>
          <a:xfrm>
            <a:off x="1011974" y="5322093"/>
            <a:ext cx="4905900" cy="0"/>
          </a:xfrm>
          <a:prstGeom prst="straightConnector1">
            <a:avLst/>
          </a:prstGeom>
          <a:noFill/>
          <a:ln w="127000" cap="flat" cmpd="sng">
            <a:solidFill>
              <a:schemeClr val="accent2"/>
            </a:solidFill>
            <a:prstDash val="dot"/>
            <a:round/>
            <a:headEnd type="none" w="sm" len="sm"/>
            <a:tailEnd type="none" w="sm" len="sm"/>
          </a:ln>
        </p:spPr>
      </p:cxnSp>
      <p:sp>
        <p:nvSpPr>
          <p:cNvPr id="256" name="Google Shape;256;g13341f589b3_0_258"/>
          <p:cNvSpPr txBox="1"/>
          <p:nvPr/>
        </p:nvSpPr>
        <p:spPr>
          <a:xfrm>
            <a:off x="2553686" y="4253466"/>
            <a:ext cx="17700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ROLE</a:t>
            </a:r>
            <a:endParaRPr sz="1400" b="0" i="0" u="none" strike="noStrike" cap="none">
              <a:solidFill>
                <a:srgbClr val="000000"/>
              </a:solidFill>
              <a:latin typeface="Arial"/>
              <a:ea typeface="Arial"/>
              <a:cs typeface="Arial"/>
              <a:sym typeface="Arial"/>
            </a:endParaRPr>
          </a:p>
        </p:txBody>
      </p:sp>
      <p:sp>
        <p:nvSpPr>
          <p:cNvPr id="255" name="Google Shape;255;g13341f589b3_0_258"/>
          <p:cNvSpPr/>
          <p:nvPr/>
        </p:nvSpPr>
        <p:spPr>
          <a:xfrm>
            <a:off x="1011974" y="5121993"/>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g13341f589b3_0_258"/>
          <p:cNvSpPr/>
          <p:nvPr/>
        </p:nvSpPr>
        <p:spPr>
          <a:xfrm>
            <a:off x="5717951" y="5121993"/>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g13341f589b3_0_258"/>
          <p:cNvSpPr/>
          <p:nvPr/>
        </p:nvSpPr>
        <p:spPr>
          <a:xfrm flipH="1">
            <a:off x="5292685" y="2825357"/>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9" name="Google Shape;259;g13341f589b3_0_258"/>
          <p:cNvSpPr/>
          <p:nvPr/>
        </p:nvSpPr>
        <p:spPr>
          <a:xfrm flipH="1">
            <a:off x="5387523" y="4073734"/>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0" name="Google Shape;260;g13341f589b3_0_258"/>
          <p:cNvSpPr/>
          <p:nvPr/>
        </p:nvSpPr>
        <p:spPr>
          <a:xfrm flipH="1">
            <a:off x="3902280" y="5592180"/>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1" name="Google Shape;261;g13341f589b3_0_258"/>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31</a:t>
            </a:fld>
            <a:endParaRPr sz="1800" b="0" i="0" u="none" strike="noStrike" cap="none">
              <a:solidFill>
                <a:schemeClr val="dk1"/>
              </a:solidFill>
              <a:latin typeface="Calibri"/>
              <a:ea typeface="Calibri"/>
              <a:cs typeface="Calibri"/>
              <a:sym typeface="Calibri"/>
            </a:endParaRPr>
          </a:p>
        </p:txBody>
      </p:sp>
      <p:pic>
        <p:nvPicPr>
          <p:cNvPr id="262" name="Google Shape;262;g13341f589b3_0_258"/>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263" name="Google Shape;263;g13341f589b3_0_258"/>
          <p:cNvSpPr txBox="1"/>
          <p:nvPr/>
        </p:nvSpPr>
        <p:spPr>
          <a:xfrm>
            <a:off x="6388289" y="5322048"/>
            <a:ext cx="24774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2"/>
                </a:solidFill>
                <a:latin typeface="Calibri"/>
                <a:ea typeface="Calibri"/>
                <a:cs typeface="Calibri"/>
                <a:sym typeface="Calibri"/>
              </a:rPr>
              <a:t>Ree</a:t>
            </a:r>
            <a:r>
              <a:rPr lang="en-US" b="1">
                <a:solidFill>
                  <a:schemeClr val="dk2"/>
                </a:solidFill>
                <a:latin typeface="Calibri"/>
                <a:ea typeface="Calibri"/>
                <a:cs typeface="Calibri"/>
                <a:sym typeface="Calibri"/>
              </a:rPr>
              <a:t>se</a:t>
            </a:r>
            <a:r>
              <a:rPr lang="en-US" sz="1400" b="1" i="0" u="none" strike="noStrike" cap="none">
                <a:solidFill>
                  <a:schemeClr val="dk2"/>
                </a:solidFill>
                <a:latin typeface="Calibri"/>
                <a:ea typeface="Calibri"/>
                <a:cs typeface="Calibri"/>
                <a:sym typeface="Calibri"/>
              </a:rPr>
              <a:t> Witherspoon as Elle Woods in the 2001 film, </a:t>
            </a:r>
            <a:r>
              <a:rPr lang="en-US" sz="1400" b="1" i="1" u="none" strike="noStrike" cap="none">
                <a:solidFill>
                  <a:schemeClr val="dk2"/>
                </a:solidFill>
                <a:latin typeface="Calibri"/>
                <a:ea typeface="Calibri"/>
                <a:cs typeface="Calibri"/>
                <a:sym typeface="Calibri"/>
              </a:rPr>
              <a:t>Legally Blonde</a:t>
            </a:r>
            <a:r>
              <a:rPr lang="en-US" sz="1400" b="1" i="0" u="none" strike="noStrike" cap="none">
                <a:solidFill>
                  <a:schemeClr val="dk2"/>
                </a:solidFill>
                <a:latin typeface="Calibri"/>
                <a:ea typeface="Calibri"/>
                <a:cs typeface="Calibri"/>
                <a:sym typeface="Calibri"/>
              </a:rPr>
              <a:t>.</a:t>
            </a:r>
            <a:endParaRPr sz="1400" b="0" i="0" u="none" strike="noStrike" cap="none">
              <a:solidFill>
                <a:schemeClr val="dk2"/>
              </a:solidFill>
              <a:latin typeface="Calibri"/>
              <a:ea typeface="Calibri"/>
              <a:cs typeface="Calibri"/>
              <a:sym typeface="Calibri"/>
            </a:endParaRPr>
          </a:p>
        </p:txBody>
      </p:sp>
      <p:pic>
        <p:nvPicPr>
          <p:cNvPr id="264" name="Google Shape;264;g13341f589b3_0_258" descr="A picture containing sky, outdoor, person, child&#10;&#10;Description automatically generated"/>
          <p:cNvPicPr preferRelativeResize="0"/>
          <p:nvPr/>
        </p:nvPicPr>
        <p:blipFill rotWithShape="1">
          <a:blip r:embed="rId4">
            <a:alphaModFix/>
          </a:blip>
          <a:srcRect l="16322" r="19111"/>
          <a:stretch/>
        </p:blipFill>
        <p:spPr>
          <a:xfrm>
            <a:off x="6464028" y="1622618"/>
            <a:ext cx="2400966" cy="3718560"/>
          </a:xfrm>
          <a:prstGeom prst="rect">
            <a:avLst/>
          </a:prstGeom>
          <a:noFill/>
          <a:ln>
            <a:noFill/>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13341f589b3_0_32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SzPts val="1400"/>
              <a:buNone/>
            </a:pPr>
            <a:r>
              <a:rPr lang="en-US" sz="3100">
                <a:latin typeface="Libre Franklin"/>
                <a:ea typeface="Libre Franklin"/>
                <a:cs typeface="Libre Franklin"/>
                <a:sym typeface="Libre Franklin"/>
              </a:rPr>
              <a:t>Remember, it is all a spectrum!</a:t>
            </a:r>
            <a:endParaRPr sz="3100">
              <a:latin typeface="Libre Franklin"/>
              <a:ea typeface="Libre Franklin"/>
              <a:cs typeface="Libre Franklin"/>
              <a:sym typeface="Libre Franklin"/>
            </a:endParaRPr>
          </a:p>
        </p:txBody>
      </p:sp>
      <p:cxnSp>
        <p:nvCxnSpPr>
          <p:cNvPr id="271" name="Google Shape;271;g13341f589b3_0_320"/>
          <p:cNvCxnSpPr>
            <a:stCxn id="272" idx="2"/>
          </p:cNvCxnSpPr>
          <p:nvPr/>
        </p:nvCxnSpPr>
        <p:spPr>
          <a:xfrm>
            <a:off x="3280311" y="2424427"/>
            <a:ext cx="4946700" cy="0"/>
          </a:xfrm>
          <a:prstGeom prst="straightConnector1">
            <a:avLst/>
          </a:prstGeom>
          <a:noFill/>
          <a:ln w="127000" cap="flat" cmpd="sng">
            <a:solidFill>
              <a:schemeClr val="accent2"/>
            </a:solidFill>
            <a:prstDash val="dot"/>
            <a:round/>
            <a:headEnd type="none" w="sm" len="sm"/>
            <a:tailEnd type="none" w="sm" len="sm"/>
          </a:ln>
        </p:spPr>
      </p:cxnSp>
      <p:sp>
        <p:nvSpPr>
          <p:cNvPr id="273" name="Google Shape;273;g13341f589b3_0_320"/>
          <p:cNvSpPr txBox="1"/>
          <p:nvPr/>
        </p:nvSpPr>
        <p:spPr>
          <a:xfrm>
            <a:off x="4552125" y="1484682"/>
            <a:ext cx="22269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IDENTITY</a:t>
            </a:r>
            <a:endParaRPr sz="1400" b="0" i="0" u="none" strike="noStrike" cap="none">
              <a:solidFill>
                <a:srgbClr val="000000"/>
              </a:solidFill>
              <a:latin typeface="Arial"/>
              <a:ea typeface="Arial"/>
              <a:cs typeface="Arial"/>
              <a:sym typeface="Arial"/>
            </a:endParaRPr>
          </a:p>
        </p:txBody>
      </p:sp>
      <p:sp>
        <p:nvSpPr>
          <p:cNvPr id="272" name="Google Shape;272;g13341f589b3_0_320"/>
          <p:cNvSpPr/>
          <p:nvPr/>
        </p:nvSpPr>
        <p:spPr>
          <a:xfrm>
            <a:off x="3280311" y="2224327"/>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g13341f589b3_0_320"/>
          <p:cNvSpPr/>
          <p:nvPr/>
        </p:nvSpPr>
        <p:spPr>
          <a:xfrm>
            <a:off x="7892169" y="2217640"/>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75" name="Google Shape;275;g13341f589b3_0_320"/>
          <p:cNvCxnSpPr>
            <a:stCxn id="276" idx="2"/>
          </p:cNvCxnSpPr>
          <p:nvPr/>
        </p:nvCxnSpPr>
        <p:spPr>
          <a:xfrm rot="10800000" flipH="1">
            <a:off x="3238866" y="3829237"/>
            <a:ext cx="4853400" cy="2400"/>
          </a:xfrm>
          <a:prstGeom prst="straightConnector1">
            <a:avLst/>
          </a:prstGeom>
          <a:noFill/>
          <a:ln w="127000" cap="flat" cmpd="sng">
            <a:solidFill>
              <a:schemeClr val="accent2"/>
            </a:solidFill>
            <a:prstDash val="dot"/>
            <a:round/>
            <a:headEnd type="none" w="sm" len="sm"/>
            <a:tailEnd type="none" w="sm" len="sm"/>
          </a:ln>
        </p:spPr>
      </p:cxnSp>
      <p:sp>
        <p:nvSpPr>
          <p:cNvPr id="277" name="Google Shape;277;g13341f589b3_0_320"/>
          <p:cNvSpPr txBox="1"/>
          <p:nvPr/>
        </p:nvSpPr>
        <p:spPr>
          <a:xfrm>
            <a:off x="4480751" y="2854345"/>
            <a:ext cx="25458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EXPRESSION</a:t>
            </a:r>
            <a:endParaRPr sz="1400" b="0" i="0" u="none" strike="noStrike" cap="none">
              <a:solidFill>
                <a:srgbClr val="000000"/>
              </a:solidFill>
              <a:latin typeface="Arial"/>
              <a:ea typeface="Arial"/>
              <a:cs typeface="Arial"/>
              <a:sym typeface="Arial"/>
            </a:endParaRPr>
          </a:p>
        </p:txBody>
      </p:sp>
      <p:sp>
        <p:nvSpPr>
          <p:cNvPr id="276" name="Google Shape;276;g13341f589b3_0_320"/>
          <p:cNvSpPr/>
          <p:nvPr/>
        </p:nvSpPr>
        <p:spPr>
          <a:xfrm>
            <a:off x="3238866" y="3631537"/>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g13341f589b3_0_320"/>
          <p:cNvSpPr/>
          <p:nvPr/>
        </p:nvSpPr>
        <p:spPr>
          <a:xfrm>
            <a:off x="7931971" y="3612427"/>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79" name="Google Shape;279;g13341f589b3_0_320"/>
          <p:cNvCxnSpPr>
            <a:stCxn id="280" idx="2"/>
          </p:cNvCxnSpPr>
          <p:nvPr/>
        </p:nvCxnSpPr>
        <p:spPr>
          <a:xfrm>
            <a:off x="3238866" y="5260896"/>
            <a:ext cx="4905900" cy="0"/>
          </a:xfrm>
          <a:prstGeom prst="straightConnector1">
            <a:avLst/>
          </a:prstGeom>
          <a:noFill/>
          <a:ln w="127000" cap="flat" cmpd="sng">
            <a:solidFill>
              <a:schemeClr val="accent2"/>
            </a:solidFill>
            <a:prstDash val="dot"/>
            <a:round/>
            <a:headEnd type="none" w="sm" len="sm"/>
            <a:tailEnd type="none" w="sm" len="sm"/>
          </a:ln>
        </p:spPr>
      </p:cxnSp>
      <p:sp>
        <p:nvSpPr>
          <p:cNvPr id="281" name="Google Shape;281;g13341f589b3_0_320"/>
          <p:cNvSpPr txBox="1"/>
          <p:nvPr/>
        </p:nvSpPr>
        <p:spPr>
          <a:xfrm>
            <a:off x="4806828" y="4295906"/>
            <a:ext cx="17700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GENDER ROLE</a:t>
            </a:r>
            <a:endParaRPr sz="1400" b="0" i="0" u="none" strike="noStrike" cap="none">
              <a:solidFill>
                <a:srgbClr val="000000"/>
              </a:solidFill>
              <a:latin typeface="Arial"/>
              <a:ea typeface="Arial"/>
              <a:cs typeface="Arial"/>
              <a:sym typeface="Arial"/>
            </a:endParaRPr>
          </a:p>
        </p:txBody>
      </p:sp>
      <p:sp>
        <p:nvSpPr>
          <p:cNvPr id="280" name="Google Shape;280;g13341f589b3_0_320"/>
          <p:cNvSpPr/>
          <p:nvPr/>
        </p:nvSpPr>
        <p:spPr>
          <a:xfrm>
            <a:off x="3238866" y="5060796"/>
            <a:ext cx="400200" cy="400200"/>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g13341f589b3_0_320"/>
          <p:cNvSpPr/>
          <p:nvPr/>
        </p:nvSpPr>
        <p:spPr>
          <a:xfrm>
            <a:off x="7944843" y="5060796"/>
            <a:ext cx="400200" cy="400200"/>
          </a:xfrm>
          <a:prstGeom prst="ellipse">
            <a:avLst/>
          </a:prstGeom>
          <a:solidFill>
            <a:srgbClr val="F16BD9"/>
          </a:solidFill>
          <a:ln w="25400" cap="flat" cmpd="sng">
            <a:solidFill>
              <a:srgbClr val="F16BD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g13341f589b3_0_320"/>
          <p:cNvSpPr/>
          <p:nvPr/>
        </p:nvSpPr>
        <p:spPr>
          <a:xfrm flipH="1">
            <a:off x="7251706" y="2624437"/>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84" name="Google Shape;284;g13341f589b3_0_320"/>
          <p:cNvSpPr/>
          <p:nvPr/>
        </p:nvSpPr>
        <p:spPr>
          <a:xfrm flipH="1">
            <a:off x="3999731" y="4012537"/>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85" name="Google Shape;285;g13341f589b3_0_320"/>
          <p:cNvSpPr/>
          <p:nvPr/>
        </p:nvSpPr>
        <p:spPr>
          <a:xfrm flipH="1">
            <a:off x="4786399" y="5468183"/>
            <a:ext cx="277800" cy="549300"/>
          </a:xfrm>
          <a:prstGeom prst="upArrow">
            <a:avLst>
              <a:gd name="adj1" fmla="val 50000"/>
              <a:gd name="adj2" fmla="val 50000"/>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86" name="Google Shape;286;g13341f589b3_0_32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32</a:t>
            </a:fld>
            <a:endParaRPr sz="1800" b="0" i="0" u="none" strike="noStrike" cap="none">
              <a:solidFill>
                <a:schemeClr val="dk1"/>
              </a:solidFill>
              <a:latin typeface="Calibri"/>
              <a:ea typeface="Calibri"/>
              <a:cs typeface="Calibri"/>
              <a:sym typeface="Calibri"/>
            </a:endParaRPr>
          </a:p>
        </p:txBody>
      </p:sp>
      <p:pic>
        <p:nvPicPr>
          <p:cNvPr id="287" name="Google Shape;287;g13341f589b3_0_320"/>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288" name="Google Shape;288;g13341f589b3_0_320"/>
          <p:cNvSpPr txBox="1"/>
          <p:nvPr/>
        </p:nvSpPr>
        <p:spPr>
          <a:xfrm>
            <a:off x="354043" y="5366420"/>
            <a:ext cx="2884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alibri"/>
                <a:ea typeface="Calibri"/>
                <a:cs typeface="Calibri"/>
                <a:sym typeface="Calibri"/>
              </a:rPr>
              <a:t>Lea DeLaria, actress in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1" u="none" strike="noStrike" cap="none">
                <a:solidFill>
                  <a:schemeClr val="dk2"/>
                </a:solidFill>
                <a:latin typeface="Calibri"/>
                <a:ea typeface="Calibri"/>
                <a:cs typeface="Calibri"/>
                <a:sym typeface="Calibri"/>
              </a:rPr>
              <a:t>Orange is the New Black</a:t>
            </a:r>
            <a:r>
              <a:rPr lang="en-US" sz="1600" b="1" i="0" u="none" strike="noStrike" cap="none">
                <a:solidFill>
                  <a:schemeClr val="dk2"/>
                </a:solidFill>
                <a:latin typeface="Calibri"/>
                <a:ea typeface="Calibri"/>
                <a:cs typeface="Calibri"/>
                <a:sym typeface="Calibri"/>
              </a:rPr>
              <a:t>, 2013</a:t>
            </a:r>
            <a:endParaRPr sz="1400" b="0" i="0" u="none" strike="noStrike" cap="none">
              <a:solidFill>
                <a:srgbClr val="000000"/>
              </a:solidFill>
              <a:latin typeface="Arial"/>
              <a:ea typeface="Arial"/>
              <a:cs typeface="Arial"/>
              <a:sym typeface="Arial"/>
            </a:endParaRPr>
          </a:p>
        </p:txBody>
      </p:sp>
      <p:pic>
        <p:nvPicPr>
          <p:cNvPr id="289" name="Google Shape;289;g13341f589b3_0_320" descr="Lea DeLaria: Orange Is the New Black Star's Reddit AMA | PEOPLE.com"/>
          <p:cNvPicPr preferRelativeResize="0"/>
          <p:nvPr/>
        </p:nvPicPr>
        <p:blipFill rotWithShape="1">
          <a:blip r:embed="rId4">
            <a:alphaModFix/>
          </a:blip>
          <a:srcRect/>
          <a:stretch/>
        </p:blipFill>
        <p:spPr>
          <a:xfrm>
            <a:off x="321799" y="1897927"/>
            <a:ext cx="2571750" cy="3429001"/>
          </a:xfrm>
          <a:prstGeom prst="rect">
            <a:avLst/>
          </a:prstGeom>
          <a:noFill/>
          <a:ln>
            <a:noFill/>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13341f589b3_0_382"/>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295" name="Google Shape;295;g13341f589b3_0_382"/>
          <p:cNvSpPr/>
          <p:nvPr/>
        </p:nvSpPr>
        <p:spPr>
          <a:xfrm>
            <a:off x="5308235" y="2718153"/>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6" name="Google Shape;296;g13341f589b3_0_382"/>
          <p:cNvSpPr txBox="1"/>
          <p:nvPr/>
        </p:nvSpPr>
        <p:spPr>
          <a:xfrm>
            <a:off x="5574935" y="2803845"/>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297" name="Google Shape;297;g13341f589b3_0_382"/>
          <p:cNvSpPr/>
          <p:nvPr/>
        </p:nvSpPr>
        <p:spPr>
          <a:xfrm>
            <a:off x="832590" y="2760162"/>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8" name="Google Shape;298;g13341f589b3_0_382"/>
          <p:cNvSpPr txBox="1"/>
          <p:nvPr/>
        </p:nvSpPr>
        <p:spPr>
          <a:xfrm>
            <a:off x="832591" y="2856822"/>
            <a:ext cx="29475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BINARY</a:t>
            </a:r>
            <a:endParaRPr sz="1400" b="0" i="0" u="none" strike="noStrike" cap="none">
              <a:solidFill>
                <a:srgbClr val="000000"/>
              </a:solidFill>
              <a:latin typeface="Arial"/>
              <a:ea typeface="Arial"/>
              <a:cs typeface="Arial"/>
              <a:sym typeface="Arial"/>
            </a:endParaRPr>
          </a:p>
        </p:txBody>
      </p:sp>
      <p:sp>
        <p:nvSpPr>
          <p:cNvPr id="299" name="Google Shape;299;g13341f589b3_0_382"/>
          <p:cNvSpPr txBox="1"/>
          <p:nvPr/>
        </p:nvSpPr>
        <p:spPr>
          <a:xfrm>
            <a:off x="977316" y="3772792"/>
            <a:ext cx="2947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MAN	    WOMAN</a:t>
            </a:r>
            <a:endParaRPr sz="1400" b="0" i="0" u="none" strike="noStrike" cap="none">
              <a:solidFill>
                <a:srgbClr val="000000"/>
              </a:solidFill>
              <a:latin typeface="Arial"/>
              <a:ea typeface="Arial"/>
              <a:cs typeface="Arial"/>
              <a:sym typeface="Arial"/>
            </a:endParaRPr>
          </a:p>
        </p:txBody>
      </p:sp>
      <p:cxnSp>
        <p:nvCxnSpPr>
          <p:cNvPr id="300" name="Google Shape;300;g13341f589b3_0_382"/>
          <p:cNvCxnSpPr/>
          <p:nvPr/>
        </p:nvCxnSpPr>
        <p:spPr>
          <a:xfrm>
            <a:off x="4466667" y="2856822"/>
            <a:ext cx="0" cy="32091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01" name="Google Shape;301;g13341f589b3_0_382"/>
          <p:cNvSpPr txBox="1"/>
          <p:nvPr/>
        </p:nvSpPr>
        <p:spPr>
          <a:xfrm>
            <a:off x="4830966" y="3743094"/>
            <a:ext cx="3983400" cy="178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person who does not identify exclusively as a woman or man. They may be both, somewhere in between, or outside the categories of woman and man.</a:t>
            </a:r>
            <a:endParaRPr sz="1400" b="0" i="0" u="none" strike="noStrike" cap="none">
              <a:solidFill>
                <a:srgbClr val="000000"/>
              </a:solidFill>
              <a:latin typeface="Arial"/>
              <a:ea typeface="Arial"/>
              <a:cs typeface="Arial"/>
              <a:sym typeface="Arial"/>
            </a:endParaRPr>
          </a:p>
        </p:txBody>
      </p:sp>
      <p:sp>
        <p:nvSpPr>
          <p:cNvPr id="302" name="Google Shape;302;g13341f589b3_0_38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33</a:t>
            </a:fld>
            <a:endParaRPr sz="1800" b="0" i="0" u="none" strike="noStrike" cap="none">
              <a:solidFill>
                <a:schemeClr val="dk1"/>
              </a:solidFill>
              <a:latin typeface="Calibri"/>
              <a:ea typeface="Calibri"/>
              <a:cs typeface="Calibri"/>
              <a:sym typeface="Calibri"/>
            </a:endParaRPr>
          </a:p>
        </p:txBody>
      </p:sp>
      <p:pic>
        <p:nvPicPr>
          <p:cNvPr id="303" name="Google Shape;303;g13341f589b3_0_382"/>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304" name="Google Shape;304;g13341f589b3_0_382"/>
          <p:cNvSpPr/>
          <p:nvPr/>
        </p:nvSpPr>
        <p:spPr>
          <a:xfrm>
            <a:off x="3783484" y="1355390"/>
            <a:ext cx="1366500" cy="1292400"/>
          </a:xfrm>
          <a:prstGeom prst="ellipse">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05" name="Google Shape;305;g13341f589b3_0_382"/>
          <p:cNvSpPr txBox="1"/>
          <p:nvPr/>
        </p:nvSpPr>
        <p:spPr>
          <a:xfrm>
            <a:off x="3783484" y="1518953"/>
            <a:ext cx="13665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Gender Identities</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13341f589b3_0_48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311" name="Google Shape;311;g13341f589b3_0_488"/>
          <p:cNvSpPr/>
          <p:nvPr/>
        </p:nvSpPr>
        <p:spPr>
          <a:xfrm>
            <a:off x="3098283" y="1669938"/>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2" name="Google Shape;312;g13341f589b3_0_488"/>
          <p:cNvSpPr txBox="1"/>
          <p:nvPr/>
        </p:nvSpPr>
        <p:spPr>
          <a:xfrm>
            <a:off x="3364983" y="1755630"/>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313" name="Google Shape;313;g13341f589b3_0_488"/>
          <p:cNvSpPr txBox="1"/>
          <p:nvPr/>
        </p:nvSpPr>
        <p:spPr>
          <a:xfrm>
            <a:off x="713678" y="2873299"/>
            <a:ext cx="78921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“It’s not that I don’t fit into being a man or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 I don’t see a difference.”</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314" name="Google Shape;314;g13341f589b3_0_488"/>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34</a:t>
            </a:fld>
            <a:endParaRPr sz="1800" b="0" i="0" u="none" strike="noStrike" cap="none">
              <a:solidFill>
                <a:schemeClr val="dk1"/>
              </a:solidFill>
              <a:latin typeface="Calibri"/>
              <a:ea typeface="Calibri"/>
              <a:cs typeface="Calibri"/>
              <a:sym typeface="Calibri"/>
            </a:endParaRPr>
          </a:p>
        </p:txBody>
      </p:sp>
      <p:pic>
        <p:nvPicPr>
          <p:cNvPr id="315" name="Google Shape;315;g13341f589b3_0_488"/>
          <p:cNvPicPr preferRelativeResize="0"/>
          <p:nvPr/>
        </p:nvPicPr>
        <p:blipFill rotWithShape="1">
          <a:blip r:embed="rId3">
            <a:alphaModFix/>
          </a:blip>
          <a:srcRect/>
          <a:stretch/>
        </p:blipFill>
        <p:spPr>
          <a:xfrm>
            <a:off x="161600" y="187136"/>
            <a:ext cx="1286201" cy="1082093"/>
          </a:xfrm>
          <a:prstGeom prst="rect">
            <a:avLst/>
          </a:prstGeom>
          <a:noFill/>
          <a:ln>
            <a:noFill/>
          </a:ln>
        </p:spPr>
      </p:pic>
      <p:cxnSp>
        <p:nvCxnSpPr>
          <p:cNvPr id="316" name="Google Shape;316;g13341f589b3_0_488"/>
          <p:cNvCxnSpPr/>
          <p:nvPr/>
        </p:nvCxnSpPr>
        <p:spPr>
          <a:xfrm>
            <a:off x="4466667" y="3980986"/>
            <a:ext cx="0" cy="18843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17" name="Google Shape;317;g13341f589b3_0_488"/>
          <p:cNvSpPr/>
          <p:nvPr/>
        </p:nvSpPr>
        <p:spPr>
          <a:xfrm>
            <a:off x="1126273" y="4438185"/>
            <a:ext cx="869700" cy="892200"/>
          </a:xfrm>
          <a:prstGeom prst="ellipse">
            <a:avLst/>
          </a:prstGeom>
          <a:solidFill>
            <a:srgbClr val="FFFD78"/>
          </a:solidFill>
          <a:ln w="9525" cap="flat" cmpd="sng">
            <a:solidFill>
              <a:srgbClr val="FFFD78"/>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8" name="Google Shape;318;g13341f589b3_0_488"/>
          <p:cNvSpPr/>
          <p:nvPr/>
        </p:nvSpPr>
        <p:spPr>
          <a:xfrm>
            <a:off x="2589899" y="4437898"/>
            <a:ext cx="869700" cy="892200"/>
          </a:xfrm>
          <a:prstGeom prst="ellipse">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9" name="Google Shape;319;g13341f589b3_0_488"/>
          <p:cNvSpPr/>
          <p:nvPr/>
        </p:nvSpPr>
        <p:spPr>
          <a:xfrm>
            <a:off x="5610819" y="4369821"/>
            <a:ext cx="869700" cy="892200"/>
          </a:xfrm>
          <a:prstGeom prst="ellipse">
            <a:avLst/>
          </a:prstGeom>
          <a:solidFill>
            <a:srgbClr val="008F0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13341f589b3_0_53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pic>
        <p:nvPicPr>
          <p:cNvPr id="325" name="Google Shape;325;g13341f589b3_0_539"/>
          <p:cNvPicPr preferRelativeResize="0"/>
          <p:nvPr/>
        </p:nvPicPr>
        <p:blipFill rotWithShape="1">
          <a:blip r:embed="rId3">
            <a:alphaModFix/>
          </a:blip>
          <a:srcRect/>
          <a:stretch/>
        </p:blipFill>
        <p:spPr>
          <a:xfrm>
            <a:off x="444537" y="1672239"/>
            <a:ext cx="1605056" cy="2431327"/>
          </a:xfrm>
          <a:prstGeom prst="rect">
            <a:avLst/>
          </a:prstGeom>
          <a:noFill/>
          <a:ln>
            <a:noFill/>
          </a:ln>
        </p:spPr>
      </p:pic>
      <p:sp>
        <p:nvSpPr>
          <p:cNvPr id="326" name="Google Shape;326;g13341f589b3_0_539"/>
          <p:cNvSpPr txBox="1"/>
          <p:nvPr/>
        </p:nvSpPr>
        <p:spPr>
          <a:xfrm>
            <a:off x="2361786" y="1710339"/>
            <a:ext cx="22194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 don't know if I could ever really say that I was a girl—I was kind of a boy for a long time. I don't know, who knows? It changes.”</a:t>
            </a:r>
            <a:endParaRPr sz="1400" b="0" i="0" u="none" strike="noStrike" cap="none">
              <a:solidFill>
                <a:srgbClr val="000000"/>
              </a:solidFill>
              <a:latin typeface="Arial"/>
              <a:ea typeface="Arial"/>
              <a:cs typeface="Arial"/>
              <a:sym typeface="Arial"/>
            </a:endParaRPr>
          </a:p>
        </p:txBody>
      </p:sp>
      <p:sp>
        <p:nvSpPr>
          <p:cNvPr id="327" name="Google Shape;327;g13341f589b3_0_539"/>
          <p:cNvSpPr txBox="1"/>
          <p:nvPr/>
        </p:nvSpPr>
        <p:spPr>
          <a:xfrm>
            <a:off x="308782" y="413353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Tilda Swinton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Academy Award Winning Actress</a:t>
            </a:r>
            <a:endParaRPr sz="1400" b="0" i="0" u="none" strike="noStrike" cap="none">
              <a:solidFill>
                <a:srgbClr val="000000"/>
              </a:solidFill>
              <a:latin typeface="Arial"/>
              <a:ea typeface="Arial"/>
              <a:cs typeface="Arial"/>
              <a:sym typeface="Arial"/>
            </a:endParaRPr>
          </a:p>
        </p:txBody>
      </p:sp>
      <p:pic>
        <p:nvPicPr>
          <p:cNvPr id="328" name="Google Shape;328;g13341f589b3_0_539"/>
          <p:cNvPicPr preferRelativeResize="0"/>
          <p:nvPr/>
        </p:nvPicPr>
        <p:blipFill rotWithShape="1">
          <a:blip r:embed="rId4">
            <a:alphaModFix/>
          </a:blip>
          <a:srcRect/>
          <a:stretch/>
        </p:blipFill>
        <p:spPr>
          <a:xfrm>
            <a:off x="5014072" y="1661183"/>
            <a:ext cx="1605056" cy="2431327"/>
          </a:xfrm>
          <a:prstGeom prst="rect">
            <a:avLst/>
          </a:prstGeom>
          <a:noFill/>
          <a:ln>
            <a:noFill/>
          </a:ln>
        </p:spPr>
      </p:pic>
      <p:sp>
        <p:nvSpPr>
          <p:cNvPr id="329" name="Google Shape;329;g13341f589b3_0_539"/>
          <p:cNvSpPr txBox="1"/>
          <p:nvPr/>
        </p:nvSpPr>
        <p:spPr>
          <a:xfrm>
            <a:off x="6931321" y="1710339"/>
            <a:ext cx="20385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“I’ve been misquoted as saying I’m more female than male. Let me set the record straight—it’s more half and half.”</a:t>
            </a:r>
            <a:endParaRPr sz="1400" b="0" i="0" u="none" strike="noStrike" cap="none">
              <a:solidFill>
                <a:srgbClr val="000000"/>
              </a:solidFill>
              <a:latin typeface="Arial"/>
              <a:ea typeface="Arial"/>
              <a:cs typeface="Arial"/>
              <a:sym typeface="Arial"/>
            </a:endParaRPr>
          </a:p>
        </p:txBody>
      </p:sp>
      <p:sp>
        <p:nvSpPr>
          <p:cNvPr id="330" name="Google Shape;330;g13341f589b3_0_539"/>
          <p:cNvSpPr txBox="1"/>
          <p:nvPr/>
        </p:nvSpPr>
        <p:spPr>
          <a:xfrm>
            <a:off x="4893320" y="413034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Steven Tyler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Lead singer of Aerosmith</a:t>
            </a:r>
            <a:endParaRPr sz="1400" b="0" i="0" u="none" strike="noStrike" cap="none">
              <a:solidFill>
                <a:srgbClr val="000000"/>
              </a:solidFill>
              <a:latin typeface="Arial"/>
              <a:ea typeface="Arial"/>
              <a:cs typeface="Arial"/>
              <a:sym typeface="Arial"/>
            </a:endParaRPr>
          </a:p>
        </p:txBody>
      </p:sp>
      <p:sp>
        <p:nvSpPr>
          <p:cNvPr id="331" name="Google Shape;331;g13341f589b3_0_53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pic>
        <p:nvPicPr>
          <p:cNvPr id="332" name="Google Shape;332;g13341f589b3_0_539"/>
          <p:cNvPicPr preferRelativeResize="0"/>
          <p:nvPr/>
        </p:nvPicPr>
        <p:blipFill rotWithShape="1">
          <a:blip r:embed="rId5">
            <a:alphaModFix/>
          </a:blip>
          <a:srcRect/>
          <a:stretch/>
        </p:blipFill>
        <p:spPr>
          <a:xfrm>
            <a:off x="161600" y="187136"/>
            <a:ext cx="1286201" cy="1082093"/>
          </a:xfrm>
          <a:prstGeom prst="rect">
            <a:avLst/>
          </a:prstGeom>
          <a:noFill/>
          <a:ln>
            <a:noFill/>
          </a:ln>
        </p:spPr>
      </p:pic>
      <p:pic>
        <p:nvPicPr>
          <p:cNvPr id="2" name="Picture 2" descr="Diagram, text&#10;&#10;Description automatically generated">
            <a:extLst>
              <a:ext uri="{FF2B5EF4-FFF2-40B4-BE49-F238E27FC236}">
                <a16:creationId xmlns:a16="http://schemas.microsoft.com/office/drawing/2014/main" id="{5ECFF7F5-0FD9-9968-E7E8-06F5B4927128}"/>
              </a:ext>
            </a:extLst>
          </p:cNvPr>
          <p:cNvPicPr>
            <a:picLocks noChangeAspect="1"/>
          </p:cNvPicPr>
          <p:nvPr/>
        </p:nvPicPr>
        <p:blipFill rotWithShape="1">
          <a:blip r:embed="rId6"/>
          <a:srcRect t="17155" r="58466" b="13389"/>
          <a:stretch/>
        </p:blipFill>
        <p:spPr>
          <a:xfrm>
            <a:off x="3752193" y="4712657"/>
            <a:ext cx="1139339" cy="1453215"/>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13341f589b3_0_58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sp>
        <p:nvSpPr>
          <p:cNvPr id="338" name="Google Shape;338;g13341f589b3_0_589"/>
          <p:cNvSpPr txBox="1"/>
          <p:nvPr/>
        </p:nvSpPr>
        <p:spPr>
          <a:xfrm>
            <a:off x="3552668" y="1855175"/>
            <a:ext cx="5053200" cy="2801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“Being non-binary isn’t just about being defined by my absence (I am not a man or a woman), but also by my abundance (I am far too expansive to be encapsulated by the gender binary). Being non-binary is about embracing my fluidity, my becoming, my journey without a fixed destination.”</a:t>
            </a:r>
            <a:endParaRPr sz="1400" b="0" i="0" u="none" strike="noStrike" cap="none">
              <a:solidFill>
                <a:srgbClr val="000000"/>
              </a:solidFill>
              <a:latin typeface="Arial"/>
              <a:ea typeface="Arial"/>
              <a:cs typeface="Arial"/>
              <a:sym typeface="Arial"/>
            </a:endParaRPr>
          </a:p>
        </p:txBody>
      </p:sp>
      <p:sp>
        <p:nvSpPr>
          <p:cNvPr id="339" name="Google Shape;339;g13341f589b3_0_589"/>
          <p:cNvSpPr txBox="1"/>
          <p:nvPr/>
        </p:nvSpPr>
        <p:spPr>
          <a:xfrm>
            <a:off x="684890" y="4799794"/>
            <a:ext cx="24177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Alok Vaid-Menon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(they/them)</a:t>
            </a:r>
            <a:endParaRPr sz="1400" b="0" i="0" u="none" strike="noStrike" cap="none">
              <a:solidFill>
                <a:srgbClr val="000000"/>
              </a:solidFill>
              <a:latin typeface="Arial"/>
              <a:ea typeface="Arial"/>
              <a:cs typeface="Arial"/>
              <a:sym typeface="Arial"/>
            </a:endParaRPr>
          </a:p>
        </p:txBody>
      </p:sp>
      <p:sp>
        <p:nvSpPr>
          <p:cNvPr id="340" name="Google Shape;340;g13341f589b3_0_58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36</a:t>
            </a:fld>
            <a:endParaRPr sz="1800" b="0" i="0" u="none" strike="noStrike" cap="none">
              <a:solidFill>
                <a:schemeClr val="dk1"/>
              </a:solidFill>
              <a:latin typeface="Calibri"/>
              <a:ea typeface="Calibri"/>
              <a:cs typeface="Calibri"/>
              <a:sym typeface="Calibri"/>
            </a:endParaRPr>
          </a:p>
        </p:txBody>
      </p:sp>
      <p:pic>
        <p:nvPicPr>
          <p:cNvPr id="341" name="Google Shape;341;g13341f589b3_0_589"/>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342" name="Google Shape;342;g13341f589b3_0_589"/>
          <p:cNvPicPr preferRelativeResize="0"/>
          <p:nvPr/>
        </p:nvPicPr>
        <p:blipFill rotWithShape="1">
          <a:blip r:embed="rId4">
            <a:alphaModFix/>
          </a:blip>
          <a:srcRect/>
          <a:stretch/>
        </p:blipFill>
        <p:spPr>
          <a:xfrm>
            <a:off x="323192" y="1874746"/>
            <a:ext cx="3052881" cy="2781196"/>
          </a:xfrm>
          <a:prstGeom prst="rect">
            <a:avLst/>
          </a:prstGeom>
          <a:noFill/>
          <a:ln>
            <a:noFill/>
          </a:ln>
        </p:spPr>
      </p:pic>
      <p:pic>
        <p:nvPicPr>
          <p:cNvPr id="5" name="Picture 2" descr="Diagram, text&#10;&#10;Description automatically generated">
            <a:extLst>
              <a:ext uri="{FF2B5EF4-FFF2-40B4-BE49-F238E27FC236}">
                <a16:creationId xmlns:a16="http://schemas.microsoft.com/office/drawing/2014/main" id="{826F0D9F-1D43-1A1D-4995-EE5E978AD459}"/>
              </a:ext>
            </a:extLst>
          </p:cNvPr>
          <p:cNvPicPr>
            <a:picLocks noChangeAspect="1"/>
          </p:cNvPicPr>
          <p:nvPr/>
        </p:nvPicPr>
        <p:blipFill rotWithShape="1">
          <a:blip r:embed="rId5"/>
          <a:srcRect t="17155" r="58466" b="13389"/>
          <a:stretch/>
        </p:blipFill>
        <p:spPr>
          <a:xfrm>
            <a:off x="7684814" y="4528726"/>
            <a:ext cx="1139339" cy="1453215"/>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13341f589b3_0_63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sp>
        <p:nvSpPr>
          <p:cNvPr id="348" name="Google Shape;348;g13341f589b3_0_63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37</a:t>
            </a:fld>
            <a:endParaRPr sz="1800" b="0" i="0" u="none" strike="noStrike" cap="none">
              <a:solidFill>
                <a:schemeClr val="dk1"/>
              </a:solidFill>
              <a:latin typeface="Calibri"/>
              <a:ea typeface="Calibri"/>
              <a:cs typeface="Calibri"/>
              <a:sym typeface="Calibri"/>
            </a:endParaRPr>
          </a:p>
        </p:txBody>
      </p:sp>
      <p:pic>
        <p:nvPicPr>
          <p:cNvPr id="349" name="Google Shape;349;g13341f589b3_0_636"/>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350" name="Google Shape;350;g13341f589b3_0_636"/>
          <p:cNvPicPr preferRelativeResize="0"/>
          <p:nvPr/>
        </p:nvPicPr>
        <p:blipFill rotWithShape="1">
          <a:blip r:embed="rId4">
            <a:alphaModFix/>
          </a:blip>
          <a:srcRect/>
          <a:stretch/>
        </p:blipFill>
        <p:spPr>
          <a:xfrm>
            <a:off x="665627" y="3926663"/>
            <a:ext cx="1905000" cy="1905000"/>
          </a:xfrm>
          <a:prstGeom prst="rect">
            <a:avLst/>
          </a:prstGeom>
          <a:noFill/>
          <a:ln>
            <a:noFill/>
          </a:ln>
        </p:spPr>
      </p:pic>
      <p:pic>
        <p:nvPicPr>
          <p:cNvPr id="351" name="Google Shape;351;g13341f589b3_0_636" descr="Ni de aqui, ni de alla: On being a Latinx non-binary person | GLAAD"/>
          <p:cNvPicPr preferRelativeResize="0"/>
          <p:nvPr/>
        </p:nvPicPr>
        <p:blipFill rotWithShape="1">
          <a:blip r:embed="rId5">
            <a:alphaModFix/>
          </a:blip>
          <a:srcRect/>
          <a:stretch/>
        </p:blipFill>
        <p:spPr>
          <a:xfrm>
            <a:off x="665627" y="1805035"/>
            <a:ext cx="1905001" cy="1905001"/>
          </a:xfrm>
          <a:prstGeom prst="rect">
            <a:avLst/>
          </a:prstGeom>
          <a:noFill/>
          <a:ln>
            <a:noFill/>
          </a:ln>
        </p:spPr>
      </p:pic>
      <p:sp>
        <p:nvSpPr>
          <p:cNvPr id="352" name="Google Shape;352;g13341f589b3_0_636"/>
          <p:cNvSpPr txBox="1"/>
          <p:nvPr/>
        </p:nvSpPr>
        <p:spPr>
          <a:xfrm>
            <a:off x="2707756" y="1695283"/>
            <a:ext cx="6172500" cy="4556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“Throughout my life, I have made so many stops all along the gender and sexuality spectrums. Each one felt like home until it didn’t. I’d stumble across a new shell and try it on. If it fit, I’d keep it, and leave my old one behind.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 I’ve been gay. I’ve been gender non-conforming. I’ve been queer. I’ve been genderqueer. And now I’m non-binary. And sometimes a </a:t>
            </a:r>
            <a:r>
              <a:rPr lang="en-US" sz="2200" b="0" i="0" u="none" strike="noStrike" cap="none" err="1">
                <a:solidFill>
                  <a:schemeClr val="dk2"/>
                </a:solidFill>
                <a:latin typeface="Calibri"/>
                <a:ea typeface="Calibri"/>
                <a:cs typeface="Calibri"/>
                <a:sym typeface="Calibri"/>
              </a:rPr>
              <a:t>demiwoman</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err="1">
                <a:solidFill>
                  <a:schemeClr val="dk2"/>
                </a:solidFill>
                <a:latin typeface="Calibri"/>
                <a:ea typeface="Calibri"/>
                <a:cs typeface="Calibri"/>
                <a:sym typeface="Calibri"/>
              </a:rPr>
              <a:t>Karari</a:t>
            </a:r>
            <a:r>
              <a:rPr lang="en-US" sz="2400" b="1" i="0" u="none" strike="noStrike" cap="none">
                <a:solidFill>
                  <a:schemeClr val="dk2"/>
                </a:solidFill>
                <a:latin typeface="Calibri"/>
                <a:ea typeface="Calibri"/>
                <a:cs typeface="Calibri"/>
                <a:sym typeface="Calibri"/>
              </a:rPr>
              <a:t> Olvera Orozco </a:t>
            </a:r>
            <a:r>
              <a:rPr lang="en-US" sz="2000" b="0" i="0" u="none" strike="noStrike" cap="none">
                <a:solidFill>
                  <a:schemeClr val="dk2"/>
                </a:solidFill>
                <a:latin typeface="Calibri"/>
                <a:ea typeface="Calibri"/>
                <a:cs typeface="Calibri"/>
                <a:sym typeface="Calibri"/>
              </a:rPr>
              <a:t>(they/she)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Activist, writer, co-founder and former editor-in-chief of </a:t>
            </a:r>
            <a:r>
              <a:rPr lang="en-US" sz="1600" b="0" i="0" u="none" strike="noStrike" cap="none" err="1">
                <a:solidFill>
                  <a:schemeClr val="dk2"/>
                </a:solidFill>
                <a:latin typeface="Calibri"/>
                <a:ea typeface="Calibri"/>
                <a:cs typeface="Calibri"/>
                <a:sym typeface="Calibri"/>
              </a:rPr>
              <a:t>xQsí</a:t>
            </a:r>
            <a:r>
              <a:rPr lang="en-US" sz="1600" b="0" i="0" u="none" strike="noStrike" cap="none">
                <a:solidFill>
                  <a:schemeClr val="dk2"/>
                </a:solidFill>
                <a:latin typeface="Calibri"/>
                <a:ea typeface="Calibri"/>
                <a:cs typeface="Calibri"/>
                <a:sym typeface="Calibri"/>
              </a:rPr>
              <a:t> Magazine, an online LGBTQ Latin@ Multimedia Publication.</a:t>
            </a: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g13341f589b3_0_63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pic>
        <p:nvPicPr>
          <p:cNvPr id="5" name="Picture 2" descr="Diagram, text&#10;&#10;Description automatically generated">
            <a:extLst>
              <a:ext uri="{FF2B5EF4-FFF2-40B4-BE49-F238E27FC236}">
                <a16:creationId xmlns:a16="http://schemas.microsoft.com/office/drawing/2014/main" id="{5B366A9B-1BAA-E483-B224-77AA0DB71002}"/>
              </a:ext>
            </a:extLst>
          </p:cNvPr>
          <p:cNvPicPr>
            <a:picLocks noChangeAspect="1"/>
          </p:cNvPicPr>
          <p:nvPr/>
        </p:nvPicPr>
        <p:blipFill rotWithShape="1">
          <a:blip r:embed="rId6"/>
          <a:srcRect t="17155" r="58466" b="13389"/>
          <a:stretch/>
        </p:blipFill>
        <p:spPr>
          <a:xfrm>
            <a:off x="1448676" y="519"/>
            <a:ext cx="1279476" cy="1628387"/>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278348" y="1339438"/>
            <a:ext cx="6577961" cy="4594685"/>
          </a:xfrm>
        </p:spPr>
        <p:txBody>
          <a:bodyPr>
            <a:normAutofit lnSpcReduction="10000"/>
          </a:bodyPr>
          <a:lstStyle/>
          <a:p>
            <a:r>
              <a:rPr lang="en-US" sz="3300"/>
              <a:t>Gender identities are constructed as binary, however, people's identities are much more fluid.</a:t>
            </a:r>
          </a:p>
          <a:p>
            <a:r>
              <a:rPr lang="en-US" sz="3300"/>
              <a:t>People who identify as non-binary express their gender identity in many ways</a:t>
            </a:r>
          </a:p>
          <a:p>
            <a:r>
              <a:rPr lang="en-US" sz="3300"/>
              <a:t>People's gender identity and sexual orientation can shift at different times. </a:t>
            </a:r>
            <a:endParaRPr lang="en-US"/>
          </a:p>
        </p:txBody>
      </p:sp>
      <p:pic>
        <p:nvPicPr>
          <p:cNvPr id="32" name="Picture 31"/>
          <p:cNvPicPr>
            <a:picLocks noChangeAspect="1"/>
          </p:cNvPicPr>
          <p:nvPr/>
        </p:nvPicPr>
        <p:blipFill rotWithShape="1">
          <a:blip r:embed="rId2"/>
          <a:srcRect l="23345" r="20898"/>
          <a:stretch/>
        </p:blipFill>
        <p:spPr>
          <a:xfrm>
            <a:off x="-237253" y="1035805"/>
            <a:ext cx="2275865" cy="4081784"/>
          </a:xfrm>
          <a:prstGeom prst="rect">
            <a:avLst/>
          </a:prstGeom>
        </p:spPr>
      </p:pic>
    </p:spTree>
    <p:extLst>
      <p:ext uri="{BB962C8B-B14F-4D97-AF65-F5344CB8AC3E}">
        <p14:creationId xmlns:p14="http://schemas.microsoft.com/office/powerpoint/2010/main" val="13365703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5F4AB-5440-6D71-24AB-C41ACF455E2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8E11812-78DD-722A-AEC2-633BD68A6657}"/>
              </a:ext>
            </a:extLst>
          </p:cNvPr>
          <p:cNvSpPr>
            <a:spLocks noGrp="1"/>
          </p:cNvSpPr>
          <p:nvPr>
            <p:ph type="body" idx="1"/>
          </p:nvPr>
        </p:nvSpPr>
        <p:spPr/>
        <p:txBody>
          <a:bodyPr/>
          <a:lstStyle/>
          <a:p>
            <a:pPr marL="25400" indent="0">
              <a:buNone/>
            </a:pPr>
            <a:r>
              <a:rPr lang="en-US" sz="4800"/>
              <a:t>"But science says..."</a:t>
            </a:r>
            <a:endParaRPr lang="en-US"/>
          </a:p>
        </p:txBody>
      </p:sp>
    </p:spTree>
    <p:extLst>
      <p:ext uri="{BB962C8B-B14F-4D97-AF65-F5344CB8AC3E}">
        <p14:creationId xmlns:p14="http://schemas.microsoft.com/office/powerpoint/2010/main" val="19939876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13341f589b3_0_68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Intersex</a:t>
            </a:r>
            <a:endParaRPr/>
          </a:p>
        </p:txBody>
      </p:sp>
      <p:sp>
        <p:nvSpPr>
          <p:cNvPr id="359" name="Google Shape;359;g13341f589b3_0_683"/>
          <p:cNvSpPr txBox="1">
            <a:spLocks noGrp="1"/>
          </p:cNvSpPr>
          <p:nvPr>
            <p:ph type="body" idx="1"/>
          </p:nvPr>
        </p:nvSpPr>
        <p:spPr>
          <a:xfrm>
            <a:off x="4080350" y="1737151"/>
            <a:ext cx="4949400" cy="43134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0000"/>
              </a:lnSpc>
              <a:spcBef>
                <a:spcPts val="0"/>
              </a:spcBef>
              <a:spcAft>
                <a:spcPts val="0"/>
              </a:spcAft>
              <a:buClr>
                <a:schemeClr val="dk2"/>
              </a:buClr>
              <a:buSzPct val="100000"/>
              <a:buNone/>
            </a:pPr>
            <a:r>
              <a:rPr lang="en-US" sz="4000" b="1"/>
              <a:t>Intersex </a:t>
            </a:r>
            <a:r>
              <a:rPr lang="en-US" sz="4000"/>
              <a:t>is a general term used for a variety of conditions in which a person is born with a reproductive or sexual anatomy that doesn’t fit the typical definitions of female or male.</a:t>
            </a:r>
            <a:endParaRPr/>
          </a:p>
          <a:p>
            <a:pPr marL="0" lvl="0" indent="0" algn="l" rtl="0">
              <a:lnSpc>
                <a:spcPct val="100000"/>
              </a:lnSpc>
              <a:spcBef>
                <a:spcPts val="352"/>
              </a:spcBef>
              <a:spcAft>
                <a:spcPts val="0"/>
              </a:spcAft>
              <a:buClr>
                <a:schemeClr val="dk2"/>
              </a:buClr>
              <a:buSzPct val="100000"/>
              <a:buNone/>
            </a:pPr>
            <a:endParaRPr/>
          </a:p>
        </p:txBody>
      </p:sp>
      <p:grpSp>
        <p:nvGrpSpPr>
          <p:cNvPr id="360" name="Google Shape;360;g13341f589b3_0_683"/>
          <p:cNvGrpSpPr/>
          <p:nvPr/>
        </p:nvGrpSpPr>
        <p:grpSpPr>
          <a:xfrm>
            <a:off x="-26" y="1737183"/>
            <a:ext cx="4080078" cy="3051191"/>
            <a:chOff x="2086443" y="2057451"/>
            <a:chExt cx="3775753" cy="2453318"/>
          </a:xfrm>
        </p:grpSpPr>
        <p:grpSp>
          <p:nvGrpSpPr>
            <p:cNvPr id="361" name="Google Shape;361;g13341f589b3_0_683"/>
            <p:cNvGrpSpPr/>
            <p:nvPr/>
          </p:nvGrpSpPr>
          <p:grpSpPr>
            <a:xfrm>
              <a:off x="2086443" y="2057451"/>
              <a:ext cx="3775753" cy="2453318"/>
              <a:chOff x="2485162" y="2519366"/>
              <a:chExt cx="2529987" cy="1643874"/>
            </a:xfrm>
          </p:grpSpPr>
          <p:sp>
            <p:nvSpPr>
              <p:cNvPr id="362" name="Google Shape;362;g13341f589b3_0_683"/>
              <p:cNvSpPr/>
              <p:nvPr/>
            </p:nvSpPr>
            <p:spPr>
              <a:xfrm>
                <a:off x="3235549" y="2534540"/>
                <a:ext cx="1779600" cy="1628700"/>
              </a:xfrm>
              <a:prstGeom prst="ellipse">
                <a:avLst/>
              </a:prstGeom>
              <a:solidFill>
                <a:srgbClr val="2E3389">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63" name="Google Shape;363;g13341f589b3_0_683"/>
              <p:cNvSpPr/>
              <p:nvPr/>
            </p:nvSpPr>
            <p:spPr>
              <a:xfrm>
                <a:off x="2485162" y="2519366"/>
                <a:ext cx="1779600" cy="1628700"/>
              </a:xfrm>
              <a:prstGeom prst="ellipse">
                <a:avLst/>
              </a:prstGeom>
              <a:solidFill>
                <a:srgbClr val="F2872F">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364" name="Google Shape;364;g13341f589b3_0_683"/>
            <p:cNvSpPr txBox="1"/>
            <p:nvPr/>
          </p:nvSpPr>
          <p:spPr>
            <a:xfrm>
              <a:off x="2317182" y="2960093"/>
              <a:ext cx="8892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a:t>
              </a:r>
              <a:endParaRPr sz="1400" b="0" i="0" u="none" strike="noStrike" cap="none">
                <a:solidFill>
                  <a:srgbClr val="000000"/>
                </a:solidFill>
                <a:latin typeface="Arial"/>
                <a:ea typeface="Arial"/>
                <a:cs typeface="Arial"/>
                <a:sym typeface="Arial"/>
              </a:endParaRPr>
            </a:p>
          </p:txBody>
        </p:sp>
        <p:sp>
          <p:nvSpPr>
            <p:cNvPr id="365" name="Google Shape;365;g13341f589b3_0_683"/>
            <p:cNvSpPr txBox="1"/>
            <p:nvPr/>
          </p:nvSpPr>
          <p:spPr>
            <a:xfrm>
              <a:off x="4623169" y="2911729"/>
              <a:ext cx="12153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Female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a:t>
              </a:r>
              <a:endParaRPr sz="1400" b="0" i="0" u="none" strike="noStrike" cap="none">
                <a:solidFill>
                  <a:srgbClr val="000000"/>
                </a:solidFill>
                <a:latin typeface="Arial"/>
                <a:ea typeface="Arial"/>
                <a:cs typeface="Arial"/>
                <a:sym typeface="Arial"/>
              </a:endParaRPr>
            </a:p>
          </p:txBody>
        </p:sp>
        <p:sp>
          <p:nvSpPr>
            <p:cNvPr id="366" name="Google Shape;366;g13341f589b3_0_683"/>
            <p:cNvSpPr txBox="1"/>
            <p:nvPr/>
          </p:nvSpPr>
          <p:spPr>
            <a:xfrm>
              <a:off x="3341771" y="2514316"/>
              <a:ext cx="1362364" cy="180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Intersex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XYY</a:t>
              </a:r>
              <a:endParaRPr sz="1400" b="0" i="0" u="none" strike="noStrike" cap="none">
                <a:solidFill>
                  <a:srgbClr val="000000"/>
                </a:solidFill>
                <a:latin typeface="Arial"/>
                <a:ea typeface="Arial"/>
                <a:cs typeface="Arial"/>
                <a:sym typeface="Arial"/>
              </a:endParaRPr>
            </a:p>
          </p:txBody>
        </p:sp>
      </p:grpSp>
      <p:sp>
        <p:nvSpPr>
          <p:cNvPr id="367" name="Google Shape;367;g13341f589b3_0_68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40</a:t>
            </a:fld>
            <a:endParaRPr sz="1800" b="0" i="0" u="none" strike="noStrike" cap="none">
              <a:solidFill>
                <a:schemeClr val="dk1"/>
              </a:solidFill>
              <a:latin typeface="Calibri"/>
              <a:ea typeface="Calibri"/>
              <a:cs typeface="Calibri"/>
              <a:sym typeface="Calibri"/>
            </a:endParaRPr>
          </a:p>
        </p:txBody>
      </p:sp>
      <p:pic>
        <p:nvPicPr>
          <p:cNvPr id="368" name="Google Shape;368;g13341f589b3_0_683"/>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13341f589b3_0_73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Trans identities</a:t>
            </a:r>
            <a:endParaRPr/>
          </a:p>
        </p:txBody>
      </p:sp>
      <p:sp>
        <p:nvSpPr>
          <p:cNvPr id="374" name="Google Shape;374;g13341f589b3_0_734"/>
          <p:cNvSpPr/>
          <p:nvPr/>
        </p:nvSpPr>
        <p:spPr>
          <a:xfrm>
            <a:off x="2578308" y="1620246"/>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5" name="Google Shape;375;g13341f589b3_0_734"/>
          <p:cNvSpPr/>
          <p:nvPr/>
        </p:nvSpPr>
        <p:spPr>
          <a:xfrm>
            <a:off x="554637" y="1462849"/>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6" name="Google Shape;376;g13341f589b3_0_734"/>
          <p:cNvSpPr txBox="1"/>
          <p:nvPr/>
        </p:nvSpPr>
        <p:spPr>
          <a:xfrm>
            <a:off x="582448" y="1682838"/>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woman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girl</a:t>
            </a:r>
            <a:endParaRPr sz="2400" b="0" i="0" u="none" strike="noStrike" cap="none">
              <a:solidFill>
                <a:schemeClr val="lt1"/>
              </a:solidFill>
              <a:latin typeface="Calibri"/>
              <a:ea typeface="Calibri"/>
              <a:cs typeface="Calibri"/>
              <a:sym typeface="Calibri"/>
            </a:endParaRPr>
          </a:p>
        </p:txBody>
      </p:sp>
      <p:sp>
        <p:nvSpPr>
          <p:cNvPr id="377" name="Google Shape;377;g13341f589b3_0_734"/>
          <p:cNvSpPr txBox="1"/>
          <p:nvPr/>
        </p:nvSpPr>
        <p:spPr>
          <a:xfrm>
            <a:off x="2923081" y="1740167"/>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male sex at birth who knows themselves to be a woman (or 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13341f589b3_0_734"/>
          <p:cNvSpPr/>
          <p:nvPr/>
        </p:nvSpPr>
        <p:spPr>
          <a:xfrm>
            <a:off x="2563317" y="3157854"/>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9" name="Google Shape;379;g13341f589b3_0_734"/>
          <p:cNvSpPr/>
          <p:nvPr/>
        </p:nvSpPr>
        <p:spPr>
          <a:xfrm>
            <a:off x="539646" y="3000457"/>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0" name="Google Shape;380;g13341f589b3_0_734"/>
          <p:cNvSpPr txBox="1"/>
          <p:nvPr/>
        </p:nvSpPr>
        <p:spPr>
          <a:xfrm>
            <a:off x="567457" y="3220446"/>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boy</a:t>
            </a:r>
            <a:endParaRPr sz="2400" b="0" i="0" u="none" strike="noStrike" cap="none">
              <a:solidFill>
                <a:schemeClr val="lt1"/>
              </a:solidFill>
              <a:latin typeface="Calibri"/>
              <a:ea typeface="Calibri"/>
              <a:cs typeface="Calibri"/>
              <a:sym typeface="Calibri"/>
            </a:endParaRPr>
          </a:p>
        </p:txBody>
      </p:sp>
      <p:sp>
        <p:nvSpPr>
          <p:cNvPr id="381" name="Google Shape;381;g13341f589b3_0_734"/>
          <p:cNvSpPr txBox="1"/>
          <p:nvPr/>
        </p:nvSpPr>
        <p:spPr>
          <a:xfrm>
            <a:off x="2908090" y="3277775"/>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female sex at birth who knows themselves to be as a man (or 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g13341f589b3_0_734"/>
          <p:cNvSpPr/>
          <p:nvPr/>
        </p:nvSpPr>
        <p:spPr>
          <a:xfrm>
            <a:off x="2563317" y="4709337"/>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3" name="Google Shape;383;g13341f589b3_0_734"/>
          <p:cNvSpPr/>
          <p:nvPr/>
        </p:nvSpPr>
        <p:spPr>
          <a:xfrm>
            <a:off x="539646" y="4551940"/>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4" name="Google Shape;384;g13341f589b3_0_734"/>
          <p:cNvSpPr txBox="1"/>
          <p:nvPr/>
        </p:nvSpPr>
        <p:spPr>
          <a:xfrm>
            <a:off x="567457" y="4771929"/>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Trans-feminine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Trans-masculine</a:t>
            </a:r>
            <a:endParaRPr sz="2400" b="0" i="0" u="none" strike="noStrike" cap="none">
              <a:solidFill>
                <a:schemeClr val="lt1"/>
              </a:solidFill>
              <a:latin typeface="Calibri"/>
              <a:ea typeface="Calibri"/>
              <a:cs typeface="Calibri"/>
              <a:sym typeface="Calibri"/>
            </a:endParaRPr>
          </a:p>
        </p:txBody>
      </p:sp>
      <p:sp>
        <p:nvSpPr>
          <p:cNvPr id="385" name="Google Shape;385;g13341f589b3_0_734"/>
          <p:cNvSpPr txBox="1"/>
          <p:nvPr/>
        </p:nvSpPr>
        <p:spPr>
          <a:xfrm>
            <a:off x="2908090" y="4829258"/>
            <a:ext cx="55614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Descriptive terms that transgender people use to explain where their gender expression lies.</a:t>
            </a:r>
            <a:endParaRPr sz="1400" b="0" i="0" u="none" strike="noStrike" cap="none">
              <a:solidFill>
                <a:srgbClr val="000000"/>
              </a:solidFill>
              <a:latin typeface="Arial"/>
              <a:ea typeface="Arial"/>
              <a:cs typeface="Arial"/>
              <a:sym typeface="Arial"/>
            </a:endParaRPr>
          </a:p>
        </p:txBody>
      </p:sp>
      <p:sp>
        <p:nvSpPr>
          <p:cNvPr id="386" name="Google Shape;386;g13341f589b3_0_73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41</a:t>
            </a:fld>
            <a:endParaRPr sz="1800" b="0" i="0" u="none" strike="noStrike" cap="none">
              <a:solidFill>
                <a:schemeClr val="dk1"/>
              </a:solidFill>
              <a:latin typeface="Calibri"/>
              <a:ea typeface="Calibri"/>
              <a:cs typeface="Calibri"/>
              <a:sym typeface="Calibri"/>
            </a:endParaRPr>
          </a:p>
        </p:txBody>
      </p:sp>
      <p:pic>
        <p:nvPicPr>
          <p:cNvPr id="387" name="Google Shape;387;g13341f589b3_0_734"/>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13341f589b3_0_79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Other Gender Identities</a:t>
            </a:r>
            <a:endParaRPr/>
          </a:p>
        </p:txBody>
      </p:sp>
      <p:pic>
        <p:nvPicPr>
          <p:cNvPr id="393" name="Google Shape;393;g13341f589b3_0_790"/>
          <p:cNvPicPr preferRelativeResize="0"/>
          <p:nvPr/>
        </p:nvPicPr>
        <p:blipFill rotWithShape="1">
          <a:blip r:embed="rId3">
            <a:alphaModFix/>
          </a:blip>
          <a:srcRect/>
          <a:stretch/>
        </p:blipFill>
        <p:spPr>
          <a:xfrm>
            <a:off x="1884928" y="1509668"/>
            <a:ext cx="5518735" cy="3021505"/>
          </a:xfrm>
          <a:prstGeom prst="rect">
            <a:avLst/>
          </a:prstGeom>
          <a:noFill/>
          <a:ln>
            <a:noFill/>
          </a:ln>
        </p:spPr>
      </p:pic>
      <p:sp>
        <p:nvSpPr>
          <p:cNvPr id="394" name="Google Shape;394;g13341f589b3_0_790"/>
          <p:cNvSpPr txBox="1"/>
          <p:nvPr/>
        </p:nvSpPr>
        <p:spPr>
          <a:xfrm>
            <a:off x="767007" y="4877252"/>
            <a:ext cx="76101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2"/>
                </a:solidFill>
                <a:latin typeface="Calibri"/>
                <a:ea typeface="Calibri"/>
                <a:cs typeface="Calibri"/>
                <a:sym typeface="Calibri"/>
              </a:rPr>
              <a:t>Gender Fluid	Genderqueer	Agender</a:t>
            </a:r>
            <a:endParaRPr sz="1400" b="0" i="0" u="none" strike="noStrike" cap="none">
              <a:solidFill>
                <a:srgbClr val="000000"/>
              </a:solidFill>
              <a:latin typeface="Arial"/>
              <a:ea typeface="Arial"/>
              <a:cs typeface="Arial"/>
              <a:sym typeface="Arial"/>
            </a:endParaRPr>
          </a:p>
        </p:txBody>
      </p:sp>
      <p:sp>
        <p:nvSpPr>
          <p:cNvPr id="395" name="Google Shape;395;g13341f589b3_0_79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42</a:t>
            </a:fld>
            <a:endParaRPr sz="1800" b="0" i="0" u="none" strike="noStrike" cap="none">
              <a:solidFill>
                <a:schemeClr val="dk1"/>
              </a:solidFill>
              <a:latin typeface="Calibri"/>
              <a:ea typeface="Calibri"/>
              <a:cs typeface="Calibri"/>
              <a:sym typeface="Calibri"/>
            </a:endParaRPr>
          </a:p>
        </p:txBody>
      </p:sp>
      <p:pic>
        <p:nvPicPr>
          <p:cNvPr id="396" name="Google Shape;396;g13341f589b3_0_790"/>
          <p:cNvPicPr preferRelativeResize="0"/>
          <p:nvPr/>
        </p:nvPicPr>
        <p:blipFill rotWithShape="1">
          <a:blip r:embed="rId4">
            <a:alphaModFix/>
          </a:blip>
          <a:srcRect/>
          <a:stretch/>
        </p:blipFill>
        <p:spPr>
          <a:xfrm>
            <a:off x="161600" y="187136"/>
            <a:ext cx="1286201" cy="1082093"/>
          </a:xfrm>
          <a:prstGeom prst="rect">
            <a:avLst/>
          </a:prstGeom>
          <a:noFill/>
          <a:ln>
            <a:noFill/>
          </a:ln>
        </p:spPr>
      </p:pic>
      <p:sp>
        <p:nvSpPr>
          <p:cNvPr id="397" name="Google Shape;397;g13341f589b3_0_79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g142c329b3cd_1_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Questions and Topics to Avoid</a:t>
            </a:r>
            <a:endParaRPr/>
          </a:p>
        </p:txBody>
      </p:sp>
      <p:sp>
        <p:nvSpPr>
          <p:cNvPr id="404" name="Google Shape;404;g142c329b3cd_1_1"/>
          <p:cNvSpPr txBox="1">
            <a:spLocks noGrp="1"/>
          </p:cNvSpPr>
          <p:nvPr>
            <p:ph type="body" idx="1"/>
          </p:nvPr>
        </p:nvSpPr>
        <p:spPr>
          <a:xfrm>
            <a:off x="152491" y="916659"/>
            <a:ext cx="8772000" cy="3774900"/>
          </a:xfrm>
          <a:prstGeom prst="rect">
            <a:avLst/>
          </a:prstGeom>
        </p:spPr>
        <p:txBody>
          <a:bodyPr spcFirstLastPara="1" wrap="square" lIns="91425" tIns="45700" rIns="91425" bIns="45700" anchor="t" anchorCtr="0">
            <a:noAutofit/>
          </a:bodyPr>
          <a:lstStyle/>
          <a:p>
            <a:pPr marL="971550" lvl="2" indent="-488950">
              <a:spcBef>
                <a:spcPts val="0"/>
              </a:spcBef>
              <a:buClr>
                <a:schemeClr val="dk1"/>
              </a:buClr>
              <a:buSzPts val="2300"/>
              <a:buChar char="■"/>
            </a:pPr>
            <a:r>
              <a:rPr lang="en-US" sz="2300">
                <a:solidFill>
                  <a:schemeClr val="dk1"/>
                </a:solidFill>
                <a:latin typeface="Times New Roman"/>
                <a:ea typeface="Times New Roman"/>
                <a:cs typeface="Times New Roman"/>
                <a:sym typeface="Times New Roman"/>
              </a:rPr>
              <a:t>Questions about genitalia or anatomy  </a:t>
            </a:r>
            <a:endParaRPr sz="2300">
              <a:solidFill>
                <a:schemeClr val="dk1"/>
              </a:solidFill>
              <a:latin typeface="Times New Roman"/>
              <a:ea typeface="Times New Roman"/>
              <a:cs typeface="Times New Roman"/>
              <a:sym typeface="Times New Roman"/>
            </a:endParaRPr>
          </a:p>
          <a:p>
            <a:pPr marL="1371600" lvl="0" indent="-457200" algn="l" rtl="0">
              <a:lnSpc>
                <a:spcPct val="100000"/>
              </a:lnSpc>
              <a:spcBef>
                <a:spcPts val="0"/>
              </a:spcBef>
              <a:spcAft>
                <a:spcPts val="0"/>
              </a:spcAft>
              <a:buNone/>
            </a:pPr>
            <a:r>
              <a:rPr lang="en-US" sz="1800">
                <a:solidFill>
                  <a:schemeClr val="dk1"/>
                </a:solidFill>
                <a:latin typeface="Times New Roman"/>
                <a:ea typeface="Times New Roman"/>
                <a:cs typeface="Times New Roman"/>
                <a:sym typeface="Times New Roman"/>
              </a:rPr>
              <a:t>It’s not your business!</a:t>
            </a:r>
            <a:endParaRPr sz="18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971550" lvl="2" indent="-488950">
              <a:spcBef>
                <a:spcPts val="0"/>
              </a:spcBef>
              <a:buClr>
                <a:schemeClr val="dk1"/>
              </a:buClr>
              <a:buSzPts val="2300"/>
              <a:buChar char="■"/>
            </a:pPr>
            <a:r>
              <a:rPr lang="en-US" sz="2300">
                <a:solidFill>
                  <a:schemeClr val="dk1"/>
                </a:solidFill>
                <a:latin typeface="Times New Roman"/>
                <a:ea typeface="Times New Roman"/>
                <a:cs typeface="Times New Roman"/>
                <a:sym typeface="Times New Roman"/>
              </a:rPr>
              <a:t>Questions about sexual experiences </a:t>
            </a:r>
            <a:endParaRPr sz="2300">
              <a:solidFill>
                <a:schemeClr val="dk1"/>
              </a:solidFill>
              <a:latin typeface="Times New Roman"/>
              <a:ea typeface="Times New Roman"/>
              <a:cs typeface="Times New Roman"/>
              <a:sym typeface="Times New Roman"/>
            </a:endParaRPr>
          </a:p>
          <a:p>
            <a:pPr marL="914400" lvl="0" indent="0" algn="l" rtl="0">
              <a:lnSpc>
                <a:spcPct val="100000"/>
              </a:lnSpc>
              <a:spcBef>
                <a:spcPts val="0"/>
              </a:spcBef>
              <a:spcAft>
                <a:spcPts val="0"/>
              </a:spcAft>
              <a:buNone/>
            </a:pPr>
            <a:r>
              <a:rPr lang="en-US" sz="1800">
                <a:solidFill>
                  <a:schemeClr val="dk1"/>
                </a:solidFill>
                <a:latin typeface="Times New Roman"/>
                <a:ea typeface="Times New Roman"/>
                <a:cs typeface="Times New Roman"/>
                <a:sym typeface="Times New Roman"/>
              </a:rPr>
              <a:t>Also, not your business</a:t>
            </a:r>
            <a:endParaRPr sz="18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971550" lvl="2" indent="-488950" algn="l" rtl="0">
              <a:lnSpc>
                <a:spcPct val="100000"/>
              </a:lnSpc>
              <a:spcBef>
                <a:spcPts val="0"/>
              </a:spcBef>
              <a:spcAft>
                <a:spcPts val="0"/>
              </a:spcAft>
              <a:buClr>
                <a:schemeClr val="dk1"/>
              </a:buClr>
              <a:buSzPts val="2300"/>
              <a:buFont typeface="Times New Roman"/>
              <a:buChar char="■"/>
            </a:pPr>
            <a:r>
              <a:rPr lang="en-US" sz="2300">
                <a:solidFill>
                  <a:schemeClr val="dk1"/>
                </a:solidFill>
                <a:latin typeface="Times New Roman"/>
                <a:ea typeface="Times New Roman"/>
                <a:cs typeface="Times New Roman"/>
                <a:sym typeface="Times New Roman"/>
              </a:rPr>
              <a:t>Any questions that imply someone should delay or stop transitioning</a:t>
            </a:r>
            <a:endParaRPr sz="2300">
              <a:solidFill>
                <a:schemeClr val="dk1"/>
              </a:solidFill>
              <a:latin typeface="Times New Roman"/>
              <a:ea typeface="Times New Roman"/>
              <a:cs typeface="Times New Roman"/>
              <a:sym typeface="Times New Roman"/>
            </a:endParaRPr>
          </a:p>
          <a:p>
            <a:pPr marL="914400" lvl="0" indent="0" algn="l" rtl="0">
              <a:lnSpc>
                <a:spcPct val="100000"/>
              </a:lnSpc>
              <a:spcBef>
                <a:spcPts val="0"/>
              </a:spcBef>
              <a:spcAft>
                <a:spcPts val="0"/>
              </a:spcAft>
              <a:buNone/>
            </a:pPr>
            <a:r>
              <a:rPr lang="en-US" sz="1800" i="1">
                <a:solidFill>
                  <a:schemeClr val="dk1"/>
                </a:solidFill>
                <a:latin typeface="Times New Roman"/>
                <a:ea typeface="Times New Roman"/>
                <a:cs typeface="Times New Roman"/>
                <a:sym typeface="Times New Roman"/>
              </a:rPr>
              <a:t>Are you sure you want to switch your pronouns this school year?</a:t>
            </a:r>
            <a:endParaRPr sz="18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971550" lvl="2" indent="-488950" algn="l" rtl="0">
              <a:lnSpc>
                <a:spcPct val="100000"/>
              </a:lnSpc>
              <a:spcBef>
                <a:spcPts val="0"/>
              </a:spcBef>
              <a:spcAft>
                <a:spcPts val="0"/>
              </a:spcAft>
              <a:buClr>
                <a:schemeClr val="dk1"/>
              </a:buClr>
              <a:buSzPts val="2300"/>
              <a:buFont typeface="Times New Roman"/>
              <a:buChar char="■"/>
            </a:pPr>
            <a:r>
              <a:rPr lang="en-US" sz="2300">
                <a:solidFill>
                  <a:schemeClr val="dk1"/>
                </a:solidFill>
                <a:latin typeface="Times New Roman"/>
                <a:ea typeface="Times New Roman"/>
                <a:cs typeface="Times New Roman"/>
                <a:sym typeface="Times New Roman"/>
              </a:rPr>
              <a:t>Any comments on someone’s transition</a:t>
            </a:r>
            <a:endParaRPr sz="2300">
              <a:solidFill>
                <a:schemeClr val="dk1"/>
              </a:solidFill>
              <a:latin typeface="Times New Roman"/>
              <a:ea typeface="Times New Roman"/>
              <a:cs typeface="Times New Roman"/>
              <a:sym typeface="Times New Roman"/>
            </a:endParaRPr>
          </a:p>
          <a:p>
            <a:pPr marL="1371600" lvl="0" indent="-514350" algn="l" rtl="0">
              <a:lnSpc>
                <a:spcPct val="100000"/>
              </a:lnSpc>
              <a:spcBef>
                <a:spcPts val="0"/>
              </a:spcBef>
              <a:spcAft>
                <a:spcPts val="0"/>
              </a:spcAft>
              <a:buNone/>
            </a:pPr>
            <a:r>
              <a:rPr lang="en-US" sz="1800" i="1">
                <a:solidFill>
                  <a:schemeClr val="dk1"/>
                </a:solidFill>
                <a:latin typeface="Times New Roman"/>
                <a:ea typeface="Times New Roman"/>
                <a:cs typeface="Times New Roman"/>
                <a:sym typeface="Times New Roman"/>
              </a:rPr>
              <a:t>“I never would have known! You pass so well! You don’t look trans!”</a:t>
            </a:r>
            <a:endParaRPr sz="18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971550" lvl="2" indent="-488950">
              <a:spcBef>
                <a:spcPts val="0"/>
              </a:spcBef>
              <a:buClr>
                <a:srgbClr val="000000"/>
              </a:buClr>
              <a:buSzPts val="2300"/>
              <a:buFont typeface="Times New Roman"/>
              <a:buChar char="■"/>
            </a:pPr>
            <a:r>
              <a:rPr lang="en-US" sz="2300">
                <a:solidFill>
                  <a:schemeClr val="dk1"/>
                </a:solidFill>
                <a:latin typeface="Times New Roman"/>
                <a:ea typeface="Times New Roman"/>
                <a:cs typeface="Times New Roman"/>
                <a:sym typeface="Times New Roman"/>
              </a:rPr>
              <a:t>Questions or comments about, or using a person’s dead name</a:t>
            </a:r>
            <a:endParaRPr lang="en-US" sz="2300">
              <a:solidFill>
                <a:schemeClr val="dk1"/>
              </a:solidFill>
              <a:latin typeface="Times New Roman"/>
              <a:ea typeface="Times New Roman"/>
              <a:cs typeface="Times New Roman"/>
            </a:endParaRPr>
          </a:p>
          <a:p>
            <a:pPr marL="857250" indent="0" algn="l" rtl="0">
              <a:lnSpc>
                <a:spcPct val="100000"/>
              </a:lnSpc>
              <a:spcBef>
                <a:spcPts val="0"/>
              </a:spcBef>
              <a:spcAft>
                <a:spcPts val="0"/>
              </a:spcAft>
              <a:buClr>
                <a:srgbClr val="1F497D"/>
              </a:buClr>
              <a:buNone/>
            </a:pPr>
            <a:r>
              <a:rPr lang="en-US" sz="1800" i="1">
                <a:solidFill>
                  <a:schemeClr val="dk1"/>
                </a:solidFill>
                <a:latin typeface="Times New Roman"/>
                <a:ea typeface="Times New Roman"/>
                <a:cs typeface="Times New Roman"/>
                <a:sym typeface="Times New Roman"/>
              </a:rPr>
              <a:t>A dead name is the birth name of a transgender person who has changed their name</a:t>
            </a:r>
            <a:endParaRPr sz="1800" i="1">
              <a:solidFill>
                <a:schemeClr val="dk1"/>
              </a:solidFill>
              <a:latin typeface="Times New Roman"/>
              <a:ea typeface="Times New Roman"/>
              <a:cs typeface="Times New Roman"/>
              <a:sym typeface="Times New Roman"/>
            </a:endParaRPr>
          </a:p>
          <a:p>
            <a:pPr marL="857250" indent="0">
              <a:spcBef>
                <a:spcPts val="0"/>
              </a:spcBef>
              <a:buNone/>
            </a:pPr>
            <a:endParaRPr lang="en-US" sz="1800" i="1">
              <a:solidFill>
                <a:schemeClr val="dk1"/>
              </a:solidFill>
              <a:latin typeface="Times New Roman"/>
              <a:ea typeface="Times New Roman"/>
              <a:cs typeface="Times New Roman"/>
            </a:endParaRPr>
          </a:p>
          <a:p>
            <a:pPr marL="971550" lvl="2" indent="-488950">
              <a:spcBef>
                <a:spcPts val="0"/>
              </a:spcBef>
              <a:buFont typeface="Times New Roman,Serif"/>
              <a:buChar char="■"/>
            </a:pPr>
            <a:r>
              <a:rPr lang="en-US" sz="2300">
                <a:solidFill>
                  <a:schemeClr val="dk1"/>
                </a:solidFill>
                <a:latin typeface="Times New Roman"/>
                <a:ea typeface="Times New Roman"/>
                <a:cs typeface="Times New Roman"/>
              </a:rPr>
              <a:t>Anything that assumes they are the expert on everything LGBTQ+ </a:t>
            </a:r>
            <a:endParaRPr lang="en-US" sz="2300">
              <a:solidFill>
                <a:schemeClr val="dk1"/>
              </a:solidFill>
              <a:ea typeface="Times New Roman"/>
            </a:endParaRPr>
          </a:p>
          <a:p>
            <a:pPr marL="857250" indent="0">
              <a:spcBef>
                <a:spcPts val="0"/>
              </a:spcBef>
              <a:buNone/>
            </a:pPr>
            <a:r>
              <a:rPr lang="en-US" sz="1800">
                <a:solidFill>
                  <a:schemeClr val="dk1"/>
                </a:solidFill>
                <a:latin typeface="Times New Roman"/>
                <a:ea typeface="Times New Roman"/>
                <a:cs typeface="Times New Roman"/>
              </a:rPr>
              <a:t>It's not their job to teach you or to speak for an entire, diverse community</a:t>
            </a:r>
            <a:endParaRPr lang="en-US" sz="1800" i="1">
              <a:solidFill>
                <a:schemeClr val="dk1"/>
              </a:solidFill>
              <a:latin typeface="Times New Roman"/>
              <a:ea typeface="Times New Roman"/>
              <a:cs typeface="Times New Roman"/>
            </a:endParaRPr>
          </a:p>
          <a:p>
            <a:pPr marL="1143000" lvl="0" indent="-285750" algn="l">
              <a:lnSpc>
                <a:spcPct val="100000"/>
              </a:lnSpc>
              <a:spcBef>
                <a:spcPts val="0"/>
              </a:spcBef>
              <a:spcAft>
                <a:spcPts val="0"/>
              </a:spcAft>
              <a:buFont typeface="Arial"/>
              <a:buChar char="•"/>
            </a:pPr>
            <a:endParaRPr lang="en-US" sz="1800" i="1">
              <a:solidFill>
                <a:schemeClr val="dk1"/>
              </a:solidFill>
              <a:latin typeface="Times New Roman"/>
              <a:ea typeface="Times New Roman"/>
              <a:cs typeface="Times New Roman"/>
            </a:endParaRPr>
          </a:p>
          <a:p>
            <a:pPr marL="857250" lvl="0" indent="0" algn="l" rtl="0">
              <a:spcBef>
                <a:spcPts val="0"/>
              </a:spcBef>
              <a:spcAft>
                <a:spcPts val="0"/>
              </a:spcAft>
              <a:buClr>
                <a:srgbClr val="000000"/>
              </a:buClr>
              <a:buSzPts val="1100"/>
              <a:buNone/>
            </a:pPr>
            <a:endParaRPr lang="en-US" sz="1800" i="1">
              <a:solidFill>
                <a:schemeClr val="dk1"/>
              </a:solidFill>
              <a:latin typeface="Times New Roman"/>
              <a:ea typeface="Times New Roman"/>
              <a:cs typeface="Times New Roman"/>
            </a:endParaRPr>
          </a:p>
          <a:p>
            <a:pPr marL="1371600" lvl="0" indent="0" algn="l" rtl="0">
              <a:lnSpc>
                <a:spcPct val="115000"/>
              </a:lnSpc>
              <a:spcBef>
                <a:spcPts val="0"/>
              </a:spcBef>
              <a:spcAft>
                <a:spcPts val="0"/>
              </a:spcAft>
              <a:buNone/>
            </a:pPr>
            <a:endParaRPr sz="1800" i="1">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1800" i="1">
              <a:solidFill>
                <a:schemeClr val="dk1"/>
              </a:solidFill>
              <a:latin typeface="Times New Roman"/>
              <a:ea typeface="Times New Roman"/>
              <a:cs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lang="en-US" sz="2300">
              <a:solidFill>
                <a:srgbClr val="000000"/>
              </a:solidFill>
              <a:cs typeface="Times New Roman"/>
            </a:endParaRPr>
          </a:p>
          <a:p>
            <a:pPr marL="0" indent="0">
              <a:spcBef>
                <a:spcPts val="1200"/>
              </a:spcBef>
              <a:buNone/>
            </a:pPr>
            <a:endParaRPr lang="en-US">
              <a:solidFill>
                <a:srgbClr val="1F497D"/>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55c9aa46a_0_6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411" name="Google Shape;411;g1355c9aa46a_0_68"/>
          <p:cNvSpPr txBox="1">
            <a:spLocks noGrp="1"/>
          </p:cNvSpPr>
          <p:nvPr>
            <p:ph type="body" idx="1"/>
          </p:nvPr>
        </p:nvSpPr>
        <p:spPr>
          <a:xfrm>
            <a:off x="186000" y="823000"/>
            <a:ext cx="8772000" cy="555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TERMINOLOGY TO AVOID:</a:t>
            </a: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1100">
              <a:solidFill>
                <a:schemeClr val="dk1"/>
              </a:solidFill>
              <a:latin typeface="Times New Roman"/>
              <a:ea typeface="Times New Roman"/>
              <a:cs typeface="Times New Roman"/>
              <a:sym typeface="Times New Roman"/>
            </a:endParaRPr>
          </a:p>
          <a:p>
            <a:pPr marL="0" lvl="0" indent="0" algn="l">
              <a:lnSpc>
                <a:spcPct val="114999"/>
              </a:lnSpc>
              <a:spcBef>
                <a:spcPts val="1200"/>
              </a:spcBef>
              <a:spcAft>
                <a:spcPts val="0"/>
              </a:spcAft>
              <a:buNone/>
            </a:pPr>
            <a:r>
              <a:rPr lang="en-US" sz="1800">
                <a:solidFill>
                  <a:schemeClr val="dk1"/>
                </a:solidFill>
                <a:latin typeface="Times New Roman"/>
                <a:ea typeface="Times New Roman"/>
                <a:cs typeface="Times New Roman"/>
                <a:sym typeface="Times New Roman"/>
              </a:rPr>
              <a:t>Best Practice: People first terminology AND Ask (respectfully)</a:t>
            </a:r>
            <a:endParaRPr lang="en-US" sz="18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graphicFrame>
        <p:nvGraphicFramePr>
          <p:cNvPr id="412" name="Google Shape;412;g1355c9aa46a_0_68"/>
          <p:cNvGraphicFramePr/>
          <p:nvPr>
            <p:extLst>
              <p:ext uri="{D42A27DB-BD31-4B8C-83A1-F6EECF244321}">
                <p14:modId xmlns:p14="http://schemas.microsoft.com/office/powerpoint/2010/main" val="3830341781"/>
              </p:ext>
            </p:extLst>
          </p:nvPr>
        </p:nvGraphicFramePr>
        <p:xfrm>
          <a:off x="344225" y="1325700"/>
          <a:ext cx="8455547" cy="4381555"/>
        </p:xfrm>
        <a:graphic>
          <a:graphicData uri="http://schemas.openxmlformats.org/drawingml/2006/table">
            <a:tbl>
              <a:tblPr>
                <a:noFill/>
                <a:tableStyleId>{13DB6B79-06AE-457D-AC04-47810313D532}</a:tableStyleId>
              </a:tblPr>
              <a:tblGrid>
                <a:gridCol w="1885360">
                  <a:extLst>
                    <a:ext uri="{9D8B030D-6E8A-4147-A177-3AD203B41FA5}">
                      <a16:colId xmlns:a16="http://schemas.microsoft.com/office/drawing/2014/main" val="20000"/>
                    </a:ext>
                  </a:extLst>
                </a:gridCol>
                <a:gridCol w="4242061">
                  <a:extLst>
                    <a:ext uri="{9D8B030D-6E8A-4147-A177-3AD203B41FA5}">
                      <a16:colId xmlns:a16="http://schemas.microsoft.com/office/drawing/2014/main" val="20001"/>
                    </a:ext>
                  </a:extLst>
                </a:gridCol>
                <a:gridCol w="2328126">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b="1" i="1">
                          <a:solidFill>
                            <a:srgbClr val="FF0000"/>
                          </a:solidFill>
                        </a:rPr>
                        <a:t>Don’t 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Because…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Use…</a:t>
                      </a:r>
                      <a:endParaRPr b="1" i="1">
                        <a:solidFill>
                          <a:srgbClr val="FF0000"/>
                        </a:solidFill>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300" i="1"/>
                        <a:t>a</a:t>
                      </a:r>
                      <a:r>
                        <a:rPr lang="en-US" sz="1300"/>
                        <a:t> Transgendered </a:t>
                      </a:r>
                      <a:endParaRPr sz="1300"/>
                    </a:p>
                  </a:txBody>
                  <a:tcPr marL="91425" marR="91425" marT="91425" marB="91425"/>
                </a:tc>
                <a:tc>
                  <a:txBody>
                    <a:bodyPr/>
                    <a:lstStyle/>
                    <a:p>
                      <a:pPr marL="0" lvl="0" indent="0" algn="l" rtl="0">
                        <a:spcBef>
                          <a:spcPts val="0"/>
                        </a:spcBef>
                        <a:spcAft>
                          <a:spcPts val="0"/>
                        </a:spcAft>
                        <a:buNone/>
                      </a:pPr>
                      <a:r>
                        <a:rPr lang="en-US" sz="1300"/>
                        <a:t>Trans is not a noun! Trans is an adjective that helps describe someone’s gender identity.</a:t>
                      </a:r>
                      <a:endParaRPr sz="1300"/>
                    </a:p>
                  </a:txBody>
                  <a:tcPr marL="91425" marR="91425" marT="91425" marB="91425"/>
                </a:tc>
                <a:tc>
                  <a:txBody>
                    <a:bodyPr/>
                    <a:lstStyle/>
                    <a:p>
                      <a:pPr marL="0" lvl="0" indent="0" algn="l" rtl="0">
                        <a:spcBef>
                          <a:spcPts val="0"/>
                        </a:spcBef>
                        <a:spcAft>
                          <a:spcPts val="0"/>
                        </a:spcAft>
                        <a:buNone/>
                      </a:pPr>
                      <a:r>
                        <a:rPr lang="en-US" sz="1300"/>
                        <a:t>“Person who is Transgender” or the identity the person chooses for themselves!</a:t>
                      </a:r>
                      <a:endParaRPr sz="13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300"/>
                        <a:t>Homosexual/ Homosexuality </a:t>
                      </a:r>
                      <a:endParaRPr lang="en-US" sz="1000"/>
                    </a:p>
                    <a:p>
                      <a:pPr marL="0" lvl="0" indent="0" algn="l">
                        <a:spcBef>
                          <a:spcPts val="0"/>
                        </a:spcBef>
                        <a:spcAft>
                          <a:spcPts val="0"/>
                        </a:spcAft>
                        <a:buNone/>
                      </a:pPr>
                      <a:r>
                        <a:rPr lang="en-US" sz="1000"/>
                        <a:t>(unless someone chooses it for themselves)</a:t>
                      </a:r>
                      <a:endParaRPr sz="1000"/>
                    </a:p>
                  </a:txBody>
                  <a:tcPr marL="91425" marR="91425" marT="91425" marB="91425"/>
                </a:tc>
                <a:tc>
                  <a:txBody>
                    <a:bodyPr/>
                    <a:lstStyle/>
                    <a:p>
                      <a:pPr marL="0" lvl="0" indent="0" algn="l" rtl="0">
                        <a:spcBef>
                          <a:spcPts val="0"/>
                        </a:spcBef>
                        <a:spcAft>
                          <a:spcPts val="0"/>
                        </a:spcAft>
                        <a:buNone/>
                      </a:pPr>
                      <a:r>
                        <a:rPr lang="en-US" sz="1300"/>
                        <a:t>This term comes across clinical and dog whistle-y</a:t>
                      </a:r>
                      <a:endParaRPr sz="1300"/>
                    </a:p>
                  </a:txBody>
                  <a:tcPr marL="91425" marR="91425" marT="91425" marB="91425"/>
                </a:tc>
                <a:tc>
                  <a:txBody>
                    <a:bodyPr/>
                    <a:lstStyle/>
                    <a:p>
                      <a:pPr marL="0" lvl="0" indent="0" algn="l" rtl="0">
                        <a:spcBef>
                          <a:spcPts val="0"/>
                        </a:spcBef>
                        <a:spcAft>
                          <a:spcPts val="0"/>
                        </a:spcAft>
                        <a:buNone/>
                      </a:pPr>
                      <a:r>
                        <a:rPr lang="en-US" sz="1300"/>
                        <a:t>The identity someone chooses! LGBTQ+ as an umbrella.</a:t>
                      </a:r>
                      <a:endParaRPr sz="1300"/>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300"/>
                        <a:t>“Sexual preference”, “homosexual lifestyle”</a:t>
                      </a:r>
                      <a:endParaRPr sz="1300"/>
                    </a:p>
                  </a:txBody>
                  <a:tcPr marL="91425" marR="91425" marT="91425" marB="91425"/>
                </a:tc>
                <a:tc>
                  <a:txBody>
                    <a:bodyPr/>
                    <a:lstStyle/>
                    <a:p>
                      <a:pPr marL="0" lvl="0" indent="0" algn="l" rtl="0">
                        <a:spcBef>
                          <a:spcPts val="0"/>
                        </a:spcBef>
                        <a:spcAft>
                          <a:spcPts val="0"/>
                        </a:spcAft>
                        <a:buNone/>
                      </a:pPr>
                      <a:r>
                        <a:rPr lang="en-US" sz="1300"/>
                        <a:t>These words have been co-opted as dog whistles to suggest gayness is a choice.</a:t>
                      </a:r>
                      <a:endParaRPr sz="1300"/>
                    </a:p>
                  </a:txBody>
                  <a:tcPr marL="91425" marR="91425" marT="91425" marB="91425"/>
                </a:tc>
                <a:tc>
                  <a:txBody>
                    <a:bodyPr/>
                    <a:lstStyle/>
                    <a:p>
                      <a:pPr marL="0" lvl="0" indent="0" algn="l" rtl="0">
                        <a:spcBef>
                          <a:spcPts val="0"/>
                        </a:spcBef>
                        <a:spcAft>
                          <a:spcPts val="0"/>
                        </a:spcAft>
                        <a:buNone/>
                      </a:pPr>
                      <a:r>
                        <a:rPr lang="en-US" sz="1300"/>
                        <a:t>“Sexual Orientation” </a:t>
                      </a:r>
                      <a:endParaRPr sz="1300"/>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300"/>
                        <a:t>“Sex Change”, “Pre-op/Post-op”</a:t>
                      </a:r>
                      <a:endParaRPr sz="1300"/>
                    </a:p>
                  </a:txBody>
                  <a:tcPr marL="91425" marR="91425" marT="91425" marB="91425"/>
                </a:tc>
                <a:tc>
                  <a:txBody>
                    <a:bodyPr/>
                    <a:lstStyle/>
                    <a:p>
                      <a:pPr marL="0" lvl="0" indent="0" algn="l" rtl="0">
                        <a:spcBef>
                          <a:spcPts val="0"/>
                        </a:spcBef>
                        <a:spcAft>
                          <a:spcPts val="0"/>
                        </a:spcAft>
                        <a:buNone/>
                      </a:pPr>
                      <a:r>
                        <a:rPr lang="en-US" sz="1300"/>
                        <a:t>These are antiquated and centralize surgeries and anatomy as a determining factor in gender identity.</a:t>
                      </a:r>
                      <a:endParaRPr sz="1300"/>
                    </a:p>
                  </a:txBody>
                  <a:tcPr marL="91425" marR="91425" marT="91425" marB="91425"/>
                </a:tc>
                <a:tc>
                  <a:txBody>
                    <a:bodyPr/>
                    <a:lstStyle/>
                    <a:p>
                      <a:pPr marL="0" lvl="0" indent="0" algn="l" rtl="0">
                        <a:spcBef>
                          <a:spcPts val="0"/>
                        </a:spcBef>
                        <a:spcAft>
                          <a:spcPts val="0"/>
                        </a:spcAft>
                        <a:buNone/>
                      </a:pPr>
                      <a:r>
                        <a:rPr lang="en-US" sz="1300"/>
                        <a:t>“Transition” or “gender confirmation surgery”</a:t>
                      </a:r>
                      <a:endParaRPr sz="1300"/>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300"/>
                        <a:t>“Biologically male/female”</a:t>
                      </a:r>
                      <a:endParaRPr sz="1300"/>
                    </a:p>
                  </a:txBody>
                  <a:tcPr marL="91425" marR="91425" marT="91425" marB="91425"/>
                </a:tc>
                <a:tc>
                  <a:txBody>
                    <a:bodyPr/>
                    <a:lstStyle/>
                    <a:p>
                      <a:pPr marL="0" lvl="0" indent="0" algn="l" rtl="0">
                        <a:spcBef>
                          <a:spcPts val="0"/>
                        </a:spcBef>
                        <a:spcAft>
                          <a:spcPts val="0"/>
                        </a:spcAft>
                        <a:buNone/>
                      </a:pPr>
                      <a:r>
                        <a:rPr lang="en-US" sz="1300"/>
                        <a:t>It is rarely relevant what sex someone was assigned at birth and this suggests that trans women/men are not “real” women/men</a:t>
                      </a:r>
                      <a:endParaRPr sz="1300"/>
                    </a:p>
                  </a:txBody>
                  <a:tcPr marL="91425" marR="91425" marT="91425" marB="91425"/>
                </a:tc>
                <a:tc>
                  <a:txBody>
                    <a:bodyPr/>
                    <a:lstStyle/>
                    <a:p>
                      <a:pPr marL="0" lvl="0" indent="0" algn="l" rtl="0">
                        <a:spcBef>
                          <a:spcPts val="0"/>
                        </a:spcBef>
                        <a:spcAft>
                          <a:spcPts val="0"/>
                        </a:spcAft>
                        <a:buNone/>
                      </a:pPr>
                      <a:r>
                        <a:rPr lang="en-US" sz="1300"/>
                        <a:t>IF NECESSARY…</a:t>
                      </a:r>
                      <a:endParaRPr sz="1300"/>
                    </a:p>
                    <a:p>
                      <a:pPr marL="0" lvl="0" indent="0" algn="l" rtl="0">
                        <a:spcBef>
                          <a:spcPts val="0"/>
                        </a:spcBef>
                        <a:spcAft>
                          <a:spcPts val="0"/>
                        </a:spcAft>
                        <a:buNone/>
                      </a:pPr>
                      <a:r>
                        <a:rPr lang="en-US" sz="1300"/>
                        <a:t>Assigned Female/Male at Birth (AFAB/AMAB) </a:t>
                      </a:r>
                      <a:endParaRPr sz="1300"/>
                    </a:p>
                  </a:txBody>
                  <a:tcPr marL="91425" marR="91425" marT="91425" marB="91425"/>
                </a:tc>
                <a:extLst>
                  <a:ext uri="{0D108BD9-81ED-4DB2-BD59-A6C34878D82A}">
                    <a16:rowId xmlns:a16="http://schemas.microsoft.com/office/drawing/2014/main" val="10005"/>
                  </a:ext>
                </a:extLst>
              </a:tr>
              <a:tr h="388855">
                <a:tc>
                  <a:txBody>
                    <a:bodyPr/>
                    <a:lstStyle/>
                    <a:p>
                      <a:pPr marL="0" lvl="0" indent="0" algn="l">
                        <a:spcBef>
                          <a:spcPts val="0"/>
                        </a:spcBef>
                        <a:spcAft>
                          <a:spcPts val="0"/>
                        </a:spcAft>
                        <a:buNone/>
                      </a:pPr>
                      <a:r>
                        <a:rPr lang="en-US" sz="1300"/>
                        <a:t>"Hermaphrodite" </a:t>
                      </a:r>
                      <a:endParaRPr sz="1300"/>
                    </a:p>
                  </a:txBody>
                  <a:tcPr marL="91425" marR="91425" marT="91425" marB="91425"/>
                </a:tc>
                <a:tc>
                  <a:txBody>
                    <a:bodyPr/>
                    <a:lstStyle/>
                    <a:p>
                      <a:pPr marL="0" lvl="0" indent="0" algn="l">
                        <a:spcBef>
                          <a:spcPts val="0"/>
                        </a:spcBef>
                        <a:spcAft>
                          <a:spcPts val="0"/>
                        </a:spcAft>
                        <a:buNone/>
                      </a:pPr>
                      <a:r>
                        <a:rPr lang="en-US" sz="1300"/>
                        <a:t>This is a super stigmatized word!</a:t>
                      </a:r>
                      <a:endParaRPr sz="1300"/>
                    </a:p>
                  </a:txBody>
                  <a:tcPr marL="91425" marR="91425" marT="91425" marB="91425"/>
                </a:tc>
                <a:tc>
                  <a:txBody>
                    <a:bodyPr/>
                    <a:lstStyle/>
                    <a:p>
                      <a:pPr marL="0" lvl="0" indent="0" algn="l">
                        <a:spcBef>
                          <a:spcPts val="0"/>
                        </a:spcBef>
                        <a:spcAft>
                          <a:spcPts val="0"/>
                        </a:spcAft>
                        <a:buNone/>
                      </a:pPr>
                      <a:r>
                        <a:rPr lang="en-US" sz="1300"/>
                        <a:t>Intersex</a:t>
                      </a:r>
                      <a:endParaRPr sz="1300"/>
                    </a:p>
                  </a:txBody>
                  <a:tcPr marL="91425" marR="91425" marT="91425" marB="91425"/>
                </a:tc>
                <a:extLst>
                  <a:ext uri="{0D108BD9-81ED-4DB2-BD59-A6C34878D82A}">
                    <a16:rowId xmlns:a16="http://schemas.microsoft.com/office/drawing/2014/main" val="2347041540"/>
                  </a:ext>
                </a:extLst>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g142c329b3cd_1_7"/>
          <p:cNvSpPr txBox="1">
            <a:spLocks noGrp="1"/>
          </p:cNvSpPr>
          <p:nvPr>
            <p:ph type="body" idx="1"/>
          </p:nvPr>
        </p:nvSpPr>
        <p:spPr>
          <a:xfrm>
            <a:off x="199625" y="1230100"/>
            <a:ext cx="87720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4200"/>
              <a:t>So…</a:t>
            </a:r>
            <a:endParaRPr sz="4600">
              <a:solidFill>
                <a:schemeClr val="dk1"/>
              </a:solidFill>
              <a:latin typeface="Times New Roman"/>
              <a:ea typeface="Times New Roman"/>
              <a:cs typeface="Times New Roman"/>
              <a:sym typeface="Times New Roman"/>
            </a:endParaRPr>
          </a:p>
          <a:p>
            <a:pPr marL="0" lvl="0" indent="0" algn="ctr" rtl="0">
              <a:lnSpc>
                <a:spcPct val="115000"/>
              </a:lnSpc>
              <a:spcBef>
                <a:spcPts val="1200"/>
              </a:spcBef>
              <a:spcAft>
                <a:spcPts val="0"/>
              </a:spcAft>
              <a:buNone/>
            </a:pPr>
            <a:r>
              <a:rPr lang="en-US" sz="3600">
                <a:solidFill>
                  <a:schemeClr val="dk1"/>
                </a:solidFill>
                <a:latin typeface="Times New Roman"/>
                <a:ea typeface="Times New Roman"/>
                <a:cs typeface="Times New Roman"/>
                <a:sym typeface="Times New Roman"/>
              </a:rPr>
              <a:t>What about “Queer”?</a:t>
            </a:r>
            <a:endParaRPr sz="3600">
              <a:solidFill>
                <a:schemeClr val="dk1"/>
              </a:solidFill>
              <a:latin typeface="Times New Roman"/>
              <a:ea typeface="Times New Roman"/>
              <a:cs typeface="Times New Roman"/>
              <a:sym typeface="Times New Roman"/>
            </a:endParaRPr>
          </a:p>
          <a:p>
            <a:pPr marL="137160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009562" y="1972041"/>
            <a:ext cx="5242898" cy="3329479"/>
          </a:xfrm>
        </p:spPr>
        <p:txBody>
          <a:bodyPr>
            <a:normAutofit fontScale="92500" lnSpcReduction="20000"/>
          </a:bodyPr>
          <a:lstStyle/>
          <a:p>
            <a:r>
              <a:rPr lang="en-US" sz="2700"/>
              <a:t>There is a long history of language being weaponized to harm members of the LGBTQ+ community</a:t>
            </a:r>
          </a:p>
          <a:p>
            <a:r>
              <a:rPr lang="en-US" sz="2700"/>
              <a:t>We must be intentional with our language and how we show up</a:t>
            </a:r>
          </a:p>
          <a:p>
            <a:r>
              <a:rPr lang="en-US" sz="2700"/>
              <a:t>Again, a lot of this language is constantly changing, it is our responsibility to adjust and learn. </a:t>
            </a:r>
          </a:p>
          <a:p>
            <a:endParaRPr lang="en-US" sz="2700"/>
          </a:p>
          <a:p>
            <a:endParaRPr lang="en-US" sz="27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20511995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232" name="Google Shape;232;g1353501599d_0_73"/>
          <p:cNvSpPr txBox="1"/>
          <p:nvPr/>
        </p:nvSpPr>
        <p:spPr>
          <a:xfrm>
            <a:off x="804347" y="1337595"/>
            <a:ext cx="7893300" cy="3046958"/>
          </a:xfrm>
          <a:prstGeom prst="rect">
            <a:avLst/>
          </a:prstGeom>
          <a:noFill/>
          <a:ln>
            <a:noFill/>
          </a:ln>
        </p:spPr>
        <p:txBody>
          <a:bodyPr spcFirstLastPara="1" wrap="square" lIns="91425" tIns="91425" rIns="91425" bIns="91425" anchor="t" anchorCtr="0">
            <a:spAutoFit/>
          </a:bodyPr>
          <a:lstStyle/>
          <a:p>
            <a:r>
              <a:rPr lang="en-US" sz="3100">
                <a:latin typeface="Calibri"/>
                <a:cs typeface="Calibri"/>
                <a:sym typeface="Calibri"/>
              </a:rPr>
              <a:t>Check out this site! It includes accurate and up to date maps that track LGBTQ+ policies across the nation. (We will revisit this map later)</a:t>
            </a:r>
          </a:p>
          <a:p>
            <a:endParaRPr lang="en-US" sz="1200">
              <a:latin typeface="Calibri"/>
              <a:cs typeface="Calibri"/>
            </a:endParaRPr>
          </a:p>
          <a:p>
            <a:pPr algn="ctr"/>
            <a:r>
              <a:rPr lang="en-US" sz="2500"/>
              <a:t>https://www.lgbtmap.org/democracy-maps/ratings_by_state</a:t>
            </a:r>
          </a:p>
          <a:p>
            <a:endParaRPr lang="en-US" sz="3100">
              <a:latin typeface="Calibri"/>
              <a:cs typeface="Calibri"/>
            </a:endParaRPr>
          </a:p>
        </p:txBody>
      </p:sp>
      <p:pic>
        <p:nvPicPr>
          <p:cNvPr id="2" name="Picture 2" descr="Qr code&#10;&#10;Description automatically generated">
            <a:extLst>
              <a:ext uri="{FF2B5EF4-FFF2-40B4-BE49-F238E27FC236}">
                <a16:creationId xmlns:a16="http://schemas.microsoft.com/office/drawing/2014/main" id="{FCA12779-0138-9BF4-1064-5D45373B8988}"/>
              </a:ext>
            </a:extLst>
          </p:cNvPr>
          <p:cNvPicPr>
            <a:picLocks noChangeAspect="1"/>
          </p:cNvPicPr>
          <p:nvPr/>
        </p:nvPicPr>
        <p:blipFill>
          <a:blip r:embed="rId4"/>
          <a:stretch>
            <a:fillRect/>
          </a:stretch>
        </p:blipFill>
        <p:spPr>
          <a:xfrm>
            <a:off x="3579900" y="4038731"/>
            <a:ext cx="1994640" cy="1985115"/>
          </a:xfrm>
          <a:prstGeom prst="rect">
            <a:avLst/>
          </a:prstGeom>
        </p:spPr>
      </p:pic>
    </p:spTree>
    <p:extLst>
      <p:ext uri="{BB962C8B-B14F-4D97-AF65-F5344CB8AC3E}">
        <p14:creationId xmlns:p14="http://schemas.microsoft.com/office/powerpoint/2010/main" val="38954677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Ellen and Ben</a:t>
            </a:r>
            <a:endParaRPr/>
          </a:p>
        </p:txBody>
      </p:sp>
    </p:spTree>
    <p:extLst>
      <p:ext uri="{BB962C8B-B14F-4D97-AF65-F5344CB8AC3E}">
        <p14:creationId xmlns:p14="http://schemas.microsoft.com/office/powerpoint/2010/main" val="28729452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4a32eed65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err="1"/>
              <a:t>Pg</a:t>
            </a:r>
            <a:r>
              <a:rPr lang="en-US"/>
              <a:t> 24                             INTERSECTIONALITY</a:t>
            </a:r>
            <a:endParaRPr/>
          </a:p>
        </p:txBody>
      </p:sp>
      <p:pic>
        <p:nvPicPr>
          <p:cNvPr id="2" name="What Is Intersectionality   Queer 101   The Advocat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143000"/>
            <a:ext cx="8128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INTERSECTIONALITY</a:t>
            </a:r>
            <a:endParaRPr/>
          </a:p>
        </p:txBody>
      </p:sp>
      <p:sp>
        <p:nvSpPr>
          <p:cNvPr id="440" name="Google Shape;440;g1468bb3220c_0_69"/>
          <p:cNvSpPr txBox="1">
            <a:spLocks noGrp="1"/>
          </p:cNvSpPr>
          <p:nvPr>
            <p:ph type="body" idx="1"/>
          </p:nvPr>
        </p:nvSpPr>
        <p:spPr>
          <a:xfrm>
            <a:off x="4036300" y="1457575"/>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err="1"/>
              <a:t>Pg</a:t>
            </a:r>
            <a:r>
              <a:rPr lang="en-US" sz="3100"/>
              <a:t> 27      LEVELS OF EXPRESSION OF OPPRESSION</a:t>
            </a:r>
            <a:endParaRPr sz="3100"/>
          </a:p>
        </p:txBody>
      </p:sp>
      <p:graphicFrame>
        <p:nvGraphicFramePr>
          <p:cNvPr id="448" name="Google Shape;448;g1468bb3220c_0_76"/>
          <p:cNvGraphicFramePr/>
          <p:nvPr>
            <p:extLst>
              <p:ext uri="{D42A27DB-BD31-4B8C-83A1-F6EECF244321}">
                <p14:modId xmlns:p14="http://schemas.microsoft.com/office/powerpoint/2010/main" val="4004517408"/>
              </p:ext>
            </p:extLst>
          </p:nvPr>
        </p:nvGraphicFramePr>
        <p:xfrm>
          <a:off x="952500" y="1143075"/>
          <a:ext cx="7239000" cy="4770060"/>
        </p:xfrm>
        <a:graphic>
          <a:graphicData uri="http://schemas.openxmlformats.org/drawingml/2006/table">
            <a:tbl>
              <a:tblPr>
                <a:noFill/>
                <a:tableStyleId>{13DB6B79-06AE-457D-AC04-47810313D532}</a:tableStyleId>
              </a:tblPr>
              <a:tblGrid>
                <a:gridCol w="452000">
                  <a:extLst>
                    <a:ext uri="{9D8B030D-6E8A-4147-A177-3AD203B41FA5}">
                      <a16:colId xmlns:a16="http://schemas.microsoft.com/office/drawing/2014/main" val="20000"/>
                    </a:ext>
                  </a:extLst>
                </a:gridCol>
                <a:gridCol w="3167500">
                  <a:extLst>
                    <a:ext uri="{9D8B030D-6E8A-4147-A177-3AD203B41FA5}">
                      <a16:colId xmlns:a16="http://schemas.microsoft.com/office/drawing/2014/main" val="20001"/>
                    </a:ext>
                  </a:extLst>
                </a:gridCol>
                <a:gridCol w="463525">
                  <a:extLst>
                    <a:ext uri="{9D8B030D-6E8A-4147-A177-3AD203B41FA5}">
                      <a16:colId xmlns:a16="http://schemas.microsoft.com/office/drawing/2014/main" val="20002"/>
                    </a:ext>
                  </a:extLst>
                </a:gridCol>
                <a:gridCol w="3155975">
                  <a:extLst>
                    <a:ext uri="{9D8B030D-6E8A-4147-A177-3AD203B41FA5}">
                      <a16:colId xmlns:a16="http://schemas.microsoft.com/office/drawing/2014/main" val="20003"/>
                    </a:ext>
                  </a:extLst>
                </a:gridCol>
              </a:tblGrid>
              <a:tr h="2607525">
                <a:tc rowSpan="2">
                  <a:txBody>
                    <a:bodyPr/>
                    <a:lstStyle/>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err="1"/>
                    </a:p>
                    <a:p>
                      <a:pPr marL="0" lvl="0" indent="0" algn="ctr" rtl="0">
                        <a:spcBef>
                          <a:spcPts val="0"/>
                        </a:spcBef>
                        <a:spcAft>
                          <a:spcPts val="0"/>
                        </a:spcAft>
                        <a:buNone/>
                      </a:pPr>
                      <a:r>
                        <a:rPr lang="en-US" sz="2600" b="1" i="1"/>
                        <a:t>c</a:t>
                      </a:r>
                      <a:endParaRPr sz="2600" b="1" i="1"/>
                    </a:p>
                  </a:txBody>
                  <a:tcPr marL="91425" marR="91425" marT="91425" marB="91425"/>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1662575">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POINTS</a:t>
            </a:r>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2400"/>
              <a:t>UNDERSTANDING EXPRESSIONS OF OPPRESSION</a:t>
            </a:r>
            <a:endParaRPr sz="2400"/>
          </a:p>
        </p:txBody>
      </p:sp>
      <p:sp>
        <p:nvSpPr>
          <p:cNvPr id="455" name="Google Shape;455;g1468bb3220c_0_82"/>
          <p:cNvSpPr txBox="1">
            <a:spLocks noGrp="1"/>
          </p:cNvSpPr>
          <p:nvPr>
            <p:ph type="body" idx="1"/>
          </p:nvPr>
        </p:nvSpPr>
        <p:spPr>
          <a:xfrm>
            <a:off x="457200" y="1422278"/>
            <a:ext cx="8229600" cy="4644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50" b="1" i="1">
                <a:solidFill>
                  <a:srgbClr val="002060"/>
                </a:solidFill>
                <a:latin typeface="Arial"/>
                <a:ea typeface="Arial"/>
                <a:cs typeface="Arial"/>
                <a:sym typeface="Arial"/>
              </a:rPr>
              <a:t>Drawing on your knowledge base and experiences: </a:t>
            </a:r>
            <a:r>
              <a:rPr lang="en-US" sz="2450">
                <a:solidFill>
                  <a:schemeClr val="dk1"/>
                </a:solidFill>
                <a:latin typeface="Arial"/>
                <a:ea typeface="Arial"/>
                <a:cs typeface="Arial"/>
                <a:sym typeface="Arial"/>
              </a:rPr>
              <a:t>​</a:t>
            </a:r>
            <a:endParaRPr sz="2450">
              <a:solidFill>
                <a:schemeClr val="dk1"/>
              </a:solidFill>
              <a:latin typeface="Arial"/>
              <a:ea typeface="Arial"/>
              <a:cs typeface="Arial"/>
              <a:sym typeface="Arial"/>
            </a:endParaRPr>
          </a:p>
          <a:p>
            <a:pPr marL="647700" lvl="0" indent="-371475" algn="l" rtl="0">
              <a:lnSpc>
                <a:spcPct val="115000"/>
              </a:lnSpc>
              <a:spcBef>
                <a:spcPts val="0"/>
              </a:spcBef>
              <a:spcAft>
                <a:spcPts val="0"/>
              </a:spcAft>
              <a:buClr>
                <a:schemeClr val="dk1"/>
              </a:buClr>
              <a:buSzPts val="2250"/>
              <a:buFont typeface="Arial"/>
              <a:buChar char="●"/>
            </a:pPr>
            <a:r>
              <a:rPr lang="en-US" sz="2450" b="1">
                <a:solidFill>
                  <a:schemeClr val="dk1"/>
                </a:solidFill>
                <a:latin typeface="Arial"/>
                <a:ea typeface="Arial"/>
                <a:cs typeface="Arial"/>
                <a:sym typeface="Arial"/>
              </a:rPr>
              <a:t>Independently analyze the scenarios and determine the expression of oppression. </a:t>
            </a:r>
            <a:r>
              <a:rPr lang="en-US" sz="2450">
                <a:solidFill>
                  <a:schemeClr val="dk1"/>
                </a:solidFill>
                <a:latin typeface="Arial"/>
                <a:ea typeface="Arial"/>
                <a:cs typeface="Arial"/>
                <a:sym typeface="Arial"/>
              </a:rPr>
              <a:t>​</a:t>
            </a:r>
            <a:endParaRPr sz="2450">
              <a:solidFill>
                <a:schemeClr val="dk1"/>
              </a:solidFill>
              <a:latin typeface="Arial"/>
              <a:ea typeface="Arial"/>
              <a:cs typeface="Arial"/>
              <a:sym typeface="Arial"/>
            </a:endParaRPr>
          </a:p>
          <a:p>
            <a:pPr marL="647700" lvl="0" indent="-371475" algn="l" rtl="0">
              <a:lnSpc>
                <a:spcPct val="115000"/>
              </a:lnSpc>
              <a:spcBef>
                <a:spcPts val="0"/>
              </a:spcBef>
              <a:spcAft>
                <a:spcPts val="0"/>
              </a:spcAft>
              <a:buClr>
                <a:schemeClr val="dk1"/>
              </a:buClr>
              <a:buSzPts val="2250"/>
              <a:buFont typeface="Arial"/>
              <a:buChar char="●"/>
            </a:pPr>
            <a:r>
              <a:rPr lang="en-US" sz="2450" b="1">
                <a:solidFill>
                  <a:srgbClr val="6600CC"/>
                </a:solidFill>
                <a:latin typeface="Arial"/>
                <a:ea typeface="Arial"/>
                <a:cs typeface="Arial"/>
                <a:sym typeface="Arial"/>
              </a:rPr>
              <a:t>Discuss at your tables and reach consensus about the expression of oppression in each scenario.</a:t>
            </a:r>
            <a:r>
              <a:rPr lang="en-US" sz="2450">
                <a:solidFill>
                  <a:schemeClr val="dk1"/>
                </a:solidFill>
                <a:latin typeface="Arial"/>
                <a:ea typeface="Arial"/>
                <a:cs typeface="Arial"/>
                <a:sym typeface="Arial"/>
              </a:rPr>
              <a:t>​</a:t>
            </a:r>
            <a:endParaRPr sz="2450">
              <a:solidFill>
                <a:schemeClr val="dk1"/>
              </a:solidFill>
              <a:latin typeface="Arial"/>
              <a:ea typeface="Arial"/>
              <a:cs typeface="Arial"/>
              <a:sym typeface="Arial"/>
            </a:endParaRPr>
          </a:p>
          <a:p>
            <a:pPr marL="647700" indent="-371475">
              <a:lnSpc>
                <a:spcPct val="115000"/>
              </a:lnSpc>
              <a:spcBef>
                <a:spcPts val="0"/>
              </a:spcBef>
              <a:buClr>
                <a:schemeClr val="dk1"/>
              </a:buClr>
              <a:buSzPts val="2250"/>
              <a:buFont typeface="Arial"/>
              <a:buChar char="●"/>
            </a:pPr>
            <a:r>
              <a:rPr lang="en-US" sz="2450" b="1">
                <a:solidFill>
                  <a:schemeClr val="dk1"/>
                </a:solidFill>
                <a:latin typeface="Arial"/>
                <a:ea typeface="Arial"/>
                <a:cs typeface="Arial"/>
                <a:sym typeface="Arial"/>
              </a:rPr>
              <a:t>TOTAL Report Out – 3 Minutes be prepared to report a 2 Sentence Summary of your scenario and the Consensus Decision about what level of oppression is being expressing and why. </a:t>
            </a:r>
            <a:endParaRPr sz="4600">
              <a:solidFill>
                <a:schemeClr val="dk1"/>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791" y="3869608"/>
            <a:ext cx="8229600" cy="1143000"/>
          </a:xfrm>
        </p:spPr>
        <p:txBody>
          <a:bodyPr/>
          <a:lstStyle/>
          <a:p>
            <a:r>
              <a:rPr lang="en-US"/>
              <a:t>What did you struggle with?</a:t>
            </a:r>
            <a:br>
              <a:rPr lang="en-US"/>
            </a:br>
            <a:r>
              <a:rPr lang="en-US"/>
              <a:t/>
            </a:r>
            <a:br>
              <a:rPr lang="en-US"/>
            </a:br>
            <a:r>
              <a:rPr lang="en-US"/>
              <a:t>What was clear to you?</a:t>
            </a:r>
          </a:p>
        </p:txBody>
      </p:sp>
      <p:pic>
        <p:nvPicPr>
          <p:cNvPr id="134" name="Picture 133"/>
          <p:cNvPicPr>
            <a:picLocks noChangeAspect="1"/>
          </p:cNvPicPr>
          <p:nvPr/>
        </p:nvPicPr>
        <p:blipFill>
          <a:blip r:embed="rId2"/>
          <a:stretch>
            <a:fillRect/>
          </a:stretch>
        </p:blipFill>
        <p:spPr>
          <a:xfrm>
            <a:off x="311244" y="242672"/>
            <a:ext cx="8346147" cy="2865368"/>
          </a:xfrm>
          <a:prstGeom prst="rect">
            <a:avLst/>
          </a:prstGeom>
        </p:spPr>
      </p:pic>
    </p:spTree>
    <p:extLst>
      <p:ext uri="{BB962C8B-B14F-4D97-AF65-F5344CB8AC3E}">
        <p14:creationId xmlns:p14="http://schemas.microsoft.com/office/powerpoint/2010/main" val="354062555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306871" y="1528175"/>
            <a:ext cx="5549030" cy="3773345"/>
          </a:xfrm>
        </p:spPr>
        <p:txBody>
          <a:bodyPr>
            <a:normAutofit fontScale="92500" lnSpcReduction="10000"/>
          </a:bodyPr>
          <a:lstStyle/>
          <a:p>
            <a:pPr marL="25400" indent="0">
              <a:buNone/>
            </a:pPr>
            <a:r>
              <a:rPr lang="en-US"/>
              <a:t>There are not hard and fast lines between the levels – and changing one can affect another. </a:t>
            </a:r>
          </a:p>
          <a:p>
            <a:pPr marL="25400" indent="0">
              <a:buNone/>
            </a:pPr>
            <a:endParaRPr lang="en-US"/>
          </a:p>
          <a:p>
            <a:pPr marL="25400" indent="0">
              <a:buNone/>
            </a:pPr>
            <a:r>
              <a:rPr lang="en-US"/>
              <a:t>This framework helps us think about the size of the solution we need to fight the injustice at a particular level. </a:t>
            </a: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201446822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Grat</a:t>
            </a:r>
            <a:endParaRPr/>
          </a:p>
        </p:txBody>
      </p:sp>
    </p:spTree>
    <p:extLst>
      <p:ext uri="{BB962C8B-B14F-4D97-AF65-F5344CB8AC3E}">
        <p14:creationId xmlns:p14="http://schemas.microsoft.com/office/powerpoint/2010/main" val="1614336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57"/>
          <p:cNvSpPr txBox="1">
            <a:spLocks noGrp="1"/>
          </p:cNvSpPr>
          <p:nvPr>
            <p:ph type="title"/>
          </p:nvPr>
        </p:nvSpPr>
        <p:spPr>
          <a:xfrm>
            <a:off x="1491032" y="3052483"/>
            <a:ext cx="6517341" cy="7530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0"/>
              <a:t>8.1 Million</a:t>
            </a:r>
            <a:endParaRPr sz="10000" b="1"/>
          </a:p>
        </p:txBody>
      </p:sp>
      <p:sp>
        <p:nvSpPr>
          <p:cNvPr id="468" name="Google Shape;468;p5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57</a:t>
            </a:fld>
            <a:endParaRPr sz="1800" b="0" i="0" u="none" strike="noStrike" cap="none">
              <a:solidFill>
                <a:schemeClr val="lt1"/>
              </a:solidFill>
              <a:latin typeface="Calibri"/>
              <a:ea typeface="Calibri"/>
              <a:cs typeface="Calibri"/>
              <a:sym typeface="Calibri"/>
            </a:endParaRPr>
          </a:p>
        </p:txBody>
      </p:sp>
      <p:sp>
        <p:nvSpPr>
          <p:cNvPr id="469" name="Google Shape;469;p57"/>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r>
              <a:rPr lang="en-US"/>
              <a:t/>
            </a:r>
            <a:br>
              <a:rPr lang="en-US"/>
            </a:br>
            <a:r>
              <a:rPr lang="en-US"/>
              <a:t/>
            </a:r>
            <a:br>
              <a:rPr lang="en-US"/>
            </a:br>
            <a:r>
              <a:rPr lang="en-US"/>
              <a:t>In my state, an employee can be fired for being transgender</a:t>
            </a:r>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r>
              <a:rPr lang="en-US"/>
              <a:t/>
            </a:r>
            <a:br>
              <a:rPr lang="en-US"/>
            </a:br>
            <a:r>
              <a:rPr lang="en-US"/>
              <a:t/>
            </a:r>
            <a:br>
              <a:rPr lang="en-US"/>
            </a:br>
            <a:r>
              <a:rPr lang="en-US"/>
              <a:t>In my state, an employee can be fired for being a lesbian.</a:t>
            </a:r>
            <a:endParaRPr/>
          </a:p>
          <a:p>
            <a:pPr marL="0" lvl="0" indent="0" algn="ctr"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457200" y="1092207"/>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457200" y="2235200"/>
            <a:ext cx="831840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58"/>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4500"/>
              <a:t>Federal Law</a:t>
            </a:r>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59"/>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NATION OF LAWS</a:t>
            </a:r>
            <a:endParaRPr/>
          </a:p>
        </p:txBody>
      </p:sp>
      <p:cxnSp>
        <p:nvCxnSpPr>
          <p:cNvPr id="500" name="Google Shape;500;p59"/>
          <p:cNvCxnSpPr/>
          <p:nvPr/>
        </p:nvCxnSpPr>
        <p:spPr>
          <a:xfrm>
            <a:off x="222225" y="2306782"/>
            <a:ext cx="8728364" cy="0"/>
          </a:xfrm>
          <a:prstGeom prst="straightConnector1">
            <a:avLst/>
          </a:prstGeom>
          <a:noFill/>
          <a:ln w="180975" cap="flat" cmpd="sng">
            <a:solidFill>
              <a:srgbClr val="2E3389"/>
            </a:solidFill>
            <a:prstDash val="solid"/>
            <a:round/>
            <a:headEnd type="none" w="sm" len="sm"/>
            <a:tailEnd type="triangle" w="med" len="med"/>
          </a:ln>
          <a:effectLst>
            <a:outerShdw blurRad="40000" dist="20000" dir="5400000" rotWithShape="0">
              <a:srgbClr val="000000">
                <a:alpha val="36862"/>
              </a:srgbClr>
            </a:outerShdw>
          </a:effectLst>
        </p:spPr>
      </p:cxnSp>
      <p:sp>
        <p:nvSpPr>
          <p:cNvPr id="501" name="Google Shape;501;p59"/>
          <p:cNvSpPr/>
          <p:nvPr/>
        </p:nvSpPr>
        <p:spPr>
          <a:xfrm>
            <a:off x="699933" y="205515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2" name="Google Shape;502;p59"/>
          <p:cNvSpPr/>
          <p:nvPr/>
        </p:nvSpPr>
        <p:spPr>
          <a:xfrm>
            <a:off x="3941897"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3" name="Google Shape;503;p59"/>
          <p:cNvSpPr/>
          <p:nvPr/>
        </p:nvSpPr>
        <p:spPr>
          <a:xfrm>
            <a:off x="5535170"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4" name="Google Shape;504;p59"/>
          <p:cNvSpPr/>
          <p:nvPr/>
        </p:nvSpPr>
        <p:spPr>
          <a:xfrm>
            <a:off x="7414190" y="2019424"/>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5" name="Google Shape;505;p59"/>
          <p:cNvSpPr/>
          <p:nvPr/>
        </p:nvSpPr>
        <p:spPr>
          <a:xfrm>
            <a:off x="2327566"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6" name="Google Shape;506;p59"/>
          <p:cNvSpPr txBox="1"/>
          <p:nvPr/>
        </p:nvSpPr>
        <p:spPr>
          <a:xfrm>
            <a:off x="124692" y="2708543"/>
            <a:ext cx="1662545" cy="2893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1600s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Founding of Jamestown, VA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Mass. Bay General Court determined “sex crimes” and punishments.</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59"/>
          <p:cNvSpPr txBox="1"/>
          <p:nvPr/>
        </p:nvSpPr>
        <p:spPr>
          <a:xfrm>
            <a:off x="1787237"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1700s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Colonial sodomy laws passed and remained in place until 1925.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US Constitution passed and counts African-Americans as 3/5 a person.</a:t>
            </a:r>
            <a:endParaRPr sz="1400" b="0" i="0" u="none" strike="noStrike" cap="none">
              <a:solidFill>
                <a:srgbClr val="000000"/>
              </a:solidFill>
              <a:latin typeface="Arial"/>
              <a:ea typeface="Arial"/>
              <a:cs typeface="Arial"/>
              <a:sym typeface="Arial"/>
            </a:endParaRPr>
          </a:p>
        </p:txBody>
      </p:sp>
      <p:sp>
        <p:nvSpPr>
          <p:cNvPr id="508" name="Google Shape;508;p59"/>
          <p:cNvSpPr txBox="1"/>
          <p:nvPr/>
        </p:nvSpPr>
        <p:spPr>
          <a:xfrm>
            <a:off x="3449782"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1800s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14</a:t>
            </a:r>
            <a:r>
              <a:rPr lang="en-US" sz="1600" b="0" i="0" u="none" strike="noStrike" cap="none" baseline="30000">
                <a:solidFill>
                  <a:srgbClr val="000000"/>
                </a:solidFill>
                <a:latin typeface="Calibri"/>
                <a:ea typeface="Calibri"/>
                <a:cs typeface="Calibri"/>
                <a:sym typeface="Calibri"/>
              </a:rPr>
              <a:t>th</a:t>
            </a:r>
            <a:r>
              <a:rPr lang="en-US" sz="1600" b="0" i="0" u="none" strike="noStrike" cap="none">
                <a:solidFill>
                  <a:srgbClr val="000000"/>
                </a:solidFill>
                <a:latin typeface="Calibri"/>
                <a:ea typeface="Calibri"/>
                <a:cs typeface="Calibri"/>
                <a:sym typeface="Calibri"/>
              </a:rPr>
              <a:t> Amendment passed that declares “equal protection of the laws.”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Plessy v. Ferguson declares racial segregation legal.</a:t>
            </a:r>
            <a:endParaRPr sz="1400" b="0" i="0" u="none" strike="noStrike" cap="none">
              <a:solidFill>
                <a:srgbClr val="000000"/>
              </a:solidFill>
              <a:latin typeface="Arial"/>
              <a:ea typeface="Arial"/>
              <a:cs typeface="Arial"/>
              <a:sym typeface="Arial"/>
            </a:endParaRPr>
          </a:p>
        </p:txBody>
      </p:sp>
      <p:sp>
        <p:nvSpPr>
          <p:cNvPr id="509" name="Google Shape;509;p59"/>
          <p:cNvSpPr txBox="1"/>
          <p:nvPr/>
        </p:nvSpPr>
        <p:spPr>
          <a:xfrm>
            <a:off x="5029200" y="2708543"/>
            <a:ext cx="1783773"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1900s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Dwight Eisenhower bans gay people from working in the federal gov’t.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Famous celebrities, athletes &amp; politicians start publicly coming out.</a:t>
            </a:r>
            <a:endParaRPr sz="1400" b="0" i="0" u="none" strike="noStrike" cap="none">
              <a:solidFill>
                <a:srgbClr val="000000"/>
              </a:solidFill>
              <a:latin typeface="Arial"/>
              <a:ea typeface="Arial"/>
              <a:cs typeface="Arial"/>
              <a:sym typeface="Arial"/>
            </a:endParaRPr>
          </a:p>
        </p:txBody>
      </p:sp>
      <p:sp>
        <p:nvSpPr>
          <p:cNvPr id="510" name="Google Shape;510;p59"/>
          <p:cNvSpPr txBox="1"/>
          <p:nvPr/>
        </p:nvSpPr>
        <p:spPr>
          <a:xfrm>
            <a:off x="6691745" y="2718913"/>
            <a:ext cx="1956954"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2000s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Obama repealed “Don’t Ask Don’t Tell” so LGBTQ+ people could serve openly in the military.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Same-sex couples granted the right to marry across the 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animEffect transition="in" filter="fade">
                                      <p:cBhvr>
                                        <p:cTn id="7" dur="500"/>
                                        <p:tgtEl>
                                          <p:spTgt spid="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7"/>
                                        </p:tgtEl>
                                        <p:attrNameLst>
                                          <p:attrName>style.visibility</p:attrName>
                                        </p:attrNameLst>
                                      </p:cBhvr>
                                      <p:to>
                                        <p:strVal val="visible"/>
                                      </p:to>
                                    </p:set>
                                    <p:animEffect transition="in" filter="fade">
                                      <p:cBhvr>
                                        <p:cTn id="12" dur="500"/>
                                        <p:tgtEl>
                                          <p:spTgt spid="5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8"/>
                                        </p:tgtEl>
                                        <p:attrNameLst>
                                          <p:attrName>style.visibility</p:attrName>
                                        </p:attrNameLst>
                                      </p:cBhvr>
                                      <p:to>
                                        <p:strVal val="visible"/>
                                      </p:to>
                                    </p:set>
                                    <p:animEffect transition="in" filter="fade">
                                      <p:cBhvr>
                                        <p:cTn id="17" dur="500"/>
                                        <p:tgtEl>
                                          <p:spTgt spid="50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9"/>
                                        </p:tgtEl>
                                        <p:attrNameLst>
                                          <p:attrName>style.visibility</p:attrName>
                                        </p:attrNameLst>
                                      </p:cBhvr>
                                      <p:to>
                                        <p:strVal val="visible"/>
                                      </p:to>
                                    </p:set>
                                    <p:animEffect transition="in" filter="fade">
                                      <p:cBhvr>
                                        <p:cTn id="22" dur="500"/>
                                        <p:tgtEl>
                                          <p:spTgt spid="50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0"/>
                                        </p:tgtEl>
                                        <p:attrNameLst>
                                          <p:attrName>style.visibility</p:attrName>
                                        </p:attrNameLst>
                                      </p:cBhvr>
                                      <p:to>
                                        <p:strVal val="visible"/>
                                      </p:to>
                                    </p:set>
                                    <p:animEffect transition="in" filter="fade">
                                      <p:cBhvr>
                                        <p:cTn id="27" dur="500"/>
                                        <p:tgtEl>
                                          <p:spTgt spid="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0"/>
          <p:cNvSpPr txBox="1">
            <a:spLocks noGrp="1"/>
          </p:cNvSpPr>
          <p:nvPr>
            <p:ph type="title"/>
          </p:nvPr>
        </p:nvSpPr>
        <p:spPr>
          <a:xfrm>
            <a:off x="914400" y="2540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HISTORY OF BARRIERS</a:t>
            </a:r>
            <a:endParaRPr/>
          </a:p>
        </p:txBody>
      </p:sp>
      <p:sp>
        <p:nvSpPr>
          <p:cNvPr id="516" name="Google Shape;516;p6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63</a:t>
            </a:fld>
            <a:endParaRPr sz="1800" b="0" i="0" u="none" strike="noStrike" cap="none">
              <a:solidFill>
                <a:schemeClr val="dk1"/>
              </a:solidFill>
              <a:latin typeface="Calibri"/>
              <a:ea typeface="Calibri"/>
              <a:cs typeface="Calibri"/>
              <a:sym typeface="Calibri"/>
            </a:endParaRPr>
          </a:p>
        </p:txBody>
      </p:sp>
      <p:pic>
        <p:nvPicPr>
          <p:cNvPr id="517" name="Google Shape;517;p60"/>
          <p:cNvPicPr preferRelativeResize="0"/>
          <p:nvPr/>
        </p:nvPicPr>
        <p:blipFill rotWithShape="1">
          <a:blip r:embed="rId3">
            <a:alphaModFix/>
          </a:blip>
          <a:srcRect/>
          <a:stretch/>
        </p:blipFill>
        <p:spPr>
          <a:xfrm>
            <a:off x="165100" y="137205"/>
            <a:ext cx="1035051" cy="944789"/>
          </a:xfrm>
          <a:prstGeom prst="rect">
            <a:avLst/>
          </a:prstGeom>
          <a:noFill/>
          <a:ln>
            <a:noFill/>
          </a:ln>
        </p:spPr>
      </p:pic>
      <p:pic>
        <p:nvPicPr>
          <p:cNvPr id="518" name="Google Shape;518;p60"/>
          <p:cNvPicPr preferRelativeResize="0"/>
          <p:nvPr/>
        </p:nvPicPr>
        <p:blipFill rotWithShape="1">
          <a:blip r:embed="rId4">
            <a:alphaModFix/>
          </a:blip>
          <a:srcRect l="2074" t="2051"/>
          <a:stretch/>
        </p:blipFill>
        <p:spPr>
          <a:xfrm>
            <a:off x="2022882" y="2286111"/>
            <a:ext cx="5356088" cy="3424126"/>
          </a:xfrm>
          <a:prstGeom prst="rect">
            <a:avLst/>
          </a:prstGeom>
          <a:noFill/>
          <a:ln>
            <a:noFill/>
          </a:ln>
        </p:spPr>
      </p:pic>
      <p:sp>
        <p:nvSpPr>
          <p:cNvPr id="519" name="Google Shape;519;p60"/>
          <p:cNvSpPr txBox="1"/>
          <p:nvPr/>
        </p:nvSpPr>
        <p:spPr>
          <a:xfrm>
            <a:off x="510307" y="1385864"/>
            <a:ext cx="8633693"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In 2019, Just 22 States + DC Prohibited Workplace Discrimination Based On Sexual Orientation And Gender Identity.</a:t>
            </a:r>
            <a:endParaRPr sz="1400" b="0" i="0" u="none" strike="noStrike" cap="none">
              <a:solidFill>
                <a:srgbClr val="000000"/>
              </a:solidFill>
              <a:latin typeface="Arial"/>
              <a:ea typeface="Arial"/>
              <a:cs typeface="Arial"/>
              <a:sym typeface="Arial"/>
            </a:endParaRPr>
          </a:p>
        </p:txBody>
      </p:sp>
      <p:sp>
        <p:nvSpPr>
          <p:cNvPr id="520" name="Google Shape;520;p60"/>
          <p:cNvSpPr txBox="1"/>
          <p:nvPr/>
        </p:nvSpPr>
        <p:spPr>
          <a:xfrm>
            <a:off x="92241" y="5940038"/>
            <a:ext cx="876593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Calibri"/>
                <a:ea typeface="Calibri"/>
                <a:cs typeface="Calibri"/>
                <a:sym typeface="Calibri"/>
              </a:rPr>
              <a:t>Source: Human Rights Campaign </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64</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a:latin typeface="Libre Franklin"/>
                <a:ea typeface="Libre Franklin"/>
                <a:cs typeface="Libre Franklin"/>
                <a:sym typeface="Libre Franklin"/>
              </a:rPr>
              <a:t>BOSTOCK V. CLAYTON COUNTY</a:t>
            </a:r>
            <a:endParaRPr sz="3400">
              <a:latin typeface="Libre Franklin"/>
              <a:ea typeface="Libre Franklin"/>
              <a:cs typeface="Libre Franklin"/>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65</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a:solidFill>
                  <a:schemeClr val="dk2"/>
                </a:solidFill>
                <a:latin typeface="Libre Franklin"/>
                <a:ea typeface="Libre Franklin"/>
                <a:cs typeface="Libre Franklin"/>
                <a:sym typeface="Libre Franklin"/>
              </a:rPr>
              <a:t>BOSTOCK V. CLAYTON COUNTY</a:t>
            </a:r>
            <a:endParaRPr sz="1200" b="0" i="0" u="none" strike="noStrike" cap="none">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66</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64"/>
          <p:cNvSpPr txBox="1">
            <a:spLocks noGrp="1"/>
          </p:cNvSpPr>
          <p:nvPr>
            <p:ph type="title"/>
          </p:nvPr>
        </p:nvSpPr>
        <p:spPr>
          <a:xfrm>
            <a:off x="296778" y="1651963"/>
            <a:ext cx="8589313" cy="78697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2400" b="1"/>
              <a:t>The following topics are currently being debated in state legislatures:</a:t>
            </a:r>
            <a:endParaRPr/>
          </a:p>
        </p:txBody>
      </p:sp>
      <p:sp>
        <p:nvSpPr>
          <p:cNvPr id="561" name="Google Shape;561;p64"/>
          <p:cNvSpPr txBox="1">
            <a:spLocks noGrp="1"/>
          </p:cNvSpPr>
          <p:nvPr>
            <p:ph type="body" idx="1"/>
          </p:nvPr>
        </p:nvSpPr>
        <p:spPr>
          <a:xfrm>
            <a:off x="457200" y="2655963"/>
            <a:ext cx="8229600" cy="311083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Prohibiting healthcare for transgender youth</a:t>
            </a:r>
            <a:endParaRPr/>
          </a:p>
          <a:p>
            <a:pPr marL="342900" lvl="0" indent="-342900" algn="l" rtl="0">
              <a:lnSpc>
                <a:spcPct val="100000"/>
              </a:lnSpc>
              <a:spcBef>
                <a:spcPts val="480"/>
              </a:spcBef>
              <a:spcAft>
                <a:spcPts val="0"/>
              </a:spcAft>
              <a:buClr>
                <a:schemeClr val="dk2"/>
              </a:buClr>
              <a:buSzPts val="2400"/>
              <a:buChar char="•"/>
            </a:pPr>
            <a:r>
              <a:rPr lang="en-US" sz="2400"/>
              <a:t>Single-sex facility restrictions</a:t>
            </a:r>
            <a:endParaRPr/>
          </a:p>
          <a:p>
            <a:pPr marL="342900" lvl="0" indent="-342900" algn="l" rtl="0">
              <a:lnSpc>
                <a:spcPct val="100000"/>
              </a:lnSpc>
              <a:spcBef>
                <a:spcPts val="480"/>
              </a:spcBef>
              <a:spcAft>
                <a:spcPts val="0"/>
              </a:spcAft>
              <a:buClr>
                <a:schemeClr val="dk2"/>
              </a:buClr>
              <a:buSzPts val="2400"/>
              <a:buChar char="•"/>
            </a:pPr>
            <a:r>
              <a:rPr lang="en-US" sz="2400"/>
              <a:t>Excluding transgender youth from athletics</a:t>
            </a:r>
            <a:endParaRPr/>
          </a:p>
          <a:p>
            <a:pPr marL="342900" lvl="0" indent="-342900" algn="l" rtl="0">
              <a:lnSpc>
                <a:spcPct val="100000"/>
              </a:lnSpc>
              <a:spcBef>
                <a:spcPts val="480"/>
              </a:spcBef>
              <a:spcAft>
                <a:spcPts val="0"/>
              </a:spcAft>
              <a:buClr>
                <a:schemeClr val="dk2"/>
              </a:buClr>
              <a:buSzPts val="2400"/>
              <a:buChar char="•"/>
            </a:pPr>
            <a:r>
              <a:rPr lang="en-US" sz="2400"/>
              <a:t>Restrictions on identification documents</a:t>
            </a:r>
            <a:endParaRPr/>
          </a:p>
          <a:p>
            <a:pPr marL="342900" lvl="0" indent="-342900" algn="l" rtl="0">
              <a:lnSpc>
                <a:spcPct val="100000"/>
              </a:lnSpc>
              <a:spcBef>
                <a:spcPts val="480"/>
              </a:spcBef>
              <a:spcAft>
                <a:spcPts val="0"/>
              </a:spcAft>
              <a:buClr>
                <a:schemeClr val="dk2"/>
              </a:buClr>
              <a:buSzPts val="2400"/>
              <a:buChar char="•"/>
            </a:pPr>
            <a:r>
              <a:rPr lang="en-US" sz="2400"/>
              <a:t>Religious exemptions</a:t>
            </a:r>
            <a:endParaRPr/>
          </a:p>
          <a:p>
            <a:pPr marL="0" lvl="0" indent="0" algn="l" rtl="0">
              <a:lnSpc>
                <a:spcPct val="100000"/>
              </a:lnSpc>
              <a:spcBef>
                <a:spcPts val="640"/>
              </a:spcBef>
              <a:spcAft>
                <a:spcPts val="0"/>
              </a:spcAft>
              <a:buClr>
                <a:schemeClr val="dk2"/>
              </a:buClr>
              <a:buSzPts val="3200"/>
              <a:buNone/>
            </a:pPr>
            <a:endParaRPr/>
          </a:p>
        </p:txBody>
      </p:sp>
      <p:sp>
        <p:nvSpPr>
          <p:cNvPr id="562" name="Google Shape;562;p64"/>
          <p:cNvSpPr txBox="1"/>
          <p:nvPr/>
        </p:nvSpPr>
        <p:spPr>
          <a:xfrm>
            <a:off x="457200" y="5766796"/>
            <a:ext cx="3954379"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Source: ACLU.org</a:t>
            </a:r>
            <a:endParaRPr sz="1400" b="0" i="0" u="none" strike="noStrike" cap="none">
              <a:solidFill>
                <a:srgbClr val="000000"/>
              </a:solidFill>
              <a:latin typeface="Arial"/>
              <a:ea typeface="Arial"/>
              <a:cs typeface="Arial"/>
              <a:sym typeface="Arial"/>
            </a:endParaRPr>
          </a:p>
        </p:txBody>
      </p:sp>
      <p:sp>
        <p:nvSpPr>
          <p:cNvPr id="563" name="Google Shape;563;p64"/>
          <p:cNvSpPr txBox="1"/>
          <p:nvPr/>
        </p:nvSpPr>
        <p:spPr>
          <a:xfrm>
            <a:off x="914400" y="2918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ANTI-LGBTQ+ LEGISLATION</a:t>
            </a:r>
            <a:endParaRPr sz="1400" b="0" i="0" u="none" strike="noStrike" cap="none">
              <a:solidFill>
                <a:srgbClr val="000000"/>
              </a:solidFill>
              <a:latin typeface="Arial"/>
              <a:ea typeface="Arial"/>
              <a:cs typeface="Arial"/>
              <a:sym typeface="Arial"/>
            </a:endParaRPr>
          </a:p>
        </p:txBody>
      </p:sp>
      <p:sp>
        <p:nvSpPr>
          <p:cNvPr id="564" name="Google Shape;564;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67</a:t>
            </a:fld>
            <a:endParaRPr sz="1800" b="0" i="0" u="none" strike="noStrike" cap="none">
              <a:solidFill>
                <a:schemeClr val="dk1"/>
              </a:solidFill>
              <a:latin typeface="Calibri"/>
              <a:ea typeface="Calibri"/>
              <a:cs typeface="Calibri"/>
              <a:sym typeface="Calibri"/>
            </a:endParaRPr>
          </a:p>
        </p:txBody>
      </p:sp>
      <p:pic>
        <p:nvPicPr>
          <p:cNvPr id="565" name="Google Shape;565;p64"/>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67"/>
          <p:cNvSpPr txBox="1">
            <a:spLocks noGrp="1"/>
          </p:cNvSpPr>
          <p:nvPr>
            <p:ph type="body" idx="1"/>
          </p:nvPr>
        </p:nvSpPr>
        <p:spPr>
          <a:xfrm>
            <a:off x="457200" y="2527300"/>
            <a:ext cx="8229600" cy="35988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The Bostock ruling only applies to employment discrimination.</a:t>
            </a:r>
            <a:endParaRPr/>
          </a:p>
          <a:p>
            <a:pPr marL="342900" lvl="0" indent="-342900" algn="l" rtl="0">
              <a:lnSpc>
                <a:spcPct val="100000"/>
              </a:lnSpc>
              <a:spcBef>
                <a:spcPts val="480"/>
              </a:spcBef>
              <a:spcAft>
                <a:spcPts val="0"/>
              </a:spcAft>
              <a:buClr>
                <a:schemeClr val="dk2"/>
              </a:buClr>
              <a:buSzPts val="2400"/>
              <a:buChar char="•"/>
            </a:pPr>
            <a:r>
              <a:rPr lang="en-US" sz="2400"/>
              <a:t>Discrimination in other areas (e.g., housing) is still legal in many states.</a:t>
            </a:r>
            <a:endParaRPr/>
          </a:p>
          <a:p>
            <a:pPr marL="342900" lvl="0" indent="-342900" algn="l" rtl="0">
              <a:lnSpc>
                <a:spcPct val="100000"/>
              </a:lnSpc>
              <a:spcBef>
                <a:spcPts val="480"/>
              </a:spcBef>
              <a:spcAft>
                <a:spcPts val="0"/>
              </a:spcAft>
              <a:buClr>
                <a:schemeClr val="dk2"/>
              </a:buClr>
              <a:buSzPts val="2400"/>
              <a:buChar char="•"/>
            </a:pPr>
            <a:r>
              <a:rPr lang="en-US" sz="2400"/>
              <a:t>The Equality Act – a federal law currently stalled in Congress - would end discrimination across all areas for LGBTQ+ people.</a:t>
            </a:r>
            <a:endParaRPr/>
          </a:p>
          <a:p>
            <a:pPr marL="0" lvl="0" indent="0" algn="ctr" rtl="0">
              <a:lnSpc>
                <a:spcPct val="100000"/>
              </a:lnSpc>
              <a:spcBef>
                <a:spcPts val="560"/>
              </a:spcBef>
              <a:spcAft>
                <a:spcPts val="0"/>
              </a:spcAft>
              <a:buClr>
                <a:schemeClr val="dk2"/>
              </a:buClr>
              <a:buSzPts val="2800"/>
              <a:buNone/>
            </a:pPr>
            <a:endParaRPr sz="2800" b="1"/>
          </a:p>
        </p:txBody>
      </p:sp>
      <p:sp>
        <p:nvSpPr>
          <p:cNvPr id="571" name="Google Shape;571;p67"/>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WHAT WE KNOW TODAY</a:t>
            </a:r>
            <a:endParaRPr sz="1400" b="0" i="0" u="none" strike="noStrike" cap="none">
              <a:solidFill>
                <a:srgbClr val="000000"/>
              </a:solidFill>
              <a:latin typeface="Arial"/>
              <a:ea typeface="Arial"/>
              <a:cs typeface="Arial"/>
              <a:sym typeface="Arial"/>
            </a:endParaRPr>
          </a:p>
        </p:txBody>
      </p:sp>
      <p:sp>
        <p:nvSpPr>
          <p:cNvPr id="572" name="Google Shape;572;p6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68</a:t>
            </a:fld>
            <a:endParaRPr sz="1800" b="0" i="0" u="none" strike="noStrike" cap="none">
              <a:solidFill>
                <a:schemeClr val="dk1"/>
              </a:solidFill>
              <a:latin typeface="Calibri"/>
              <a:ea typeface="Calibri"/>
              <a:cs typeface="Calibri"/>
              <a:sym typeface="Calibri"/>
            </a:endParaRPr>
          </a:p>
        </p:txBody>
      </p:sp>
      <p:pic>
        <p:nvPicPr>
          <p:cNvPr id="573" name="Google Shape;573;p67"/>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g142c329b3cd_3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648" name="Google Shape;648;g142c329b3cd_3_0"/>
          <p:cNvSpPr txBox="1">
            <a:spLocks noGrp="1"/>
          </p:cNvSpPr>
          <p:nvPr>
            <p:ph type="body" idx="1"/>
          </p:nvPr>
        </p:nvSpPr>
        <p:spPr>
          <a:xfrm>
            <a:off x="2515625" y="822996"/>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pic>
        <p:nvPicPr>
          <p:cNvPr id="649" name="Google Shape;649;g142c329b3cd_3_0"/>
          <p:cNvPicPr preferRelativeResize="0"/>
          <p:nvPr/>
        </p:nvPicPr>
        <p:blipFill>
          <a:blip r:embed="rId3">
            <a:alphaModFix/>
          </a:blip>
          <a:stretch>
            <a:fillRect/>
          </a:stretch>
        </p:blipFill>
        <p:spPr>
          <a:xfrm>
            <a:off x="225277" y="1609896"/>
            <a:ext cx="5072099" cy="2853050"/>
          </a:xfrm>
          <a:prstGeom prst="rect">
            <a:avLst/>
          </a:prstGeom>
          <a:noFill/>
          <a:ln>
            <a:noFill/>
          </a:ln>
        </p:spPr>
      </p:pic>
      <p:sp>
        <p:nvSpPr>
          <p:cNvPr id="650" name="Google Shape;650;g142c329b3cd_3_0"/>
          <p:cNvSpPr txBox="1"/>
          <p:nvPr/>
        </p:nvSpPr>
        <p:spPr>
          <a:xfrm>
            <a:off x="225277" y="4599754"/>
            <a:ext cx="7990625" cy="153885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b="1">
                <a:latin typeface="Calibri"/>
                <a:ea typeface="Calibri"/>
                <a:cs typeface="Calibri"/>
                <a:sym typeface="Calibri"/>
              </a:rPr>
              <a:t>CUE IT UP! </a:t>
            </a:r>
            <a:endParaRPr sz="2200" b="1">
              <a:latin typeface="Calibri"/>
              <a:ea typeface="Calibri"/>
              <a:cs typeface="Calibri"/>
              <a:sym typeface="Calibri"/>
            </a:endParaRPr>
          </a:p>
          <a:p>
            <a:pPr marL="0" lvl="0" indent="0" algn="l" rtl="0">
              <a:spcBef>
                <a:spcPts val="0"/>
              </a:spcBef>
              <a:spcAft>
                <a:spcPts val="0"/>
              </a:spcAft>
              <a:buNone/>
            </a:pPr>
            <a:r>
              <a:rPr lang="en-US" sz="2200">
                <a:latin typeface="Calibri"/>
                <a:ea typeface="Calibri"/>
                <a:cs typeface="Calibri"/>
                <a:sym typeface="Calibri"/>
              </a:rPr>
              <a:t>Add the movie “Pride” to your to watch list. It is based on a true story about an LGBTQ+ group’s solidarity with striking miners. A feel good union story, but make sure to have tissues handy!</a:t>
            </a:r>
            <a:endParaRPr sz="2200">
              <a:latin typeface="Calibri"/>
              <a:ea typeface="Calibri"/>
              <a:cs typeface="Calibri"/>
              <a:sym typeface="Calibri"/>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8622" y="1453018"/>
            <a:ext cx="3513551" cy="3513551"/>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6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TURN &amp; TALK</a:t>
            </a:r>
            <a:endParaRPr/>
          </a:p>
        </p:txBody>
      </p:sp>
      <p:sp>
        <p:nvSpPr>
          <p:cNvPr id="580" name="Google Shape;580;p68"/>
          <p:cNvSpPr/>
          <p:nvPr/>
        </p:nvSpPr>
        <p:spPr>
          <a:xfrm>
            <a:off x="2524125" y="1211489"/>
            <a:ext cx="4095750" cy="2643219"/>
          </a:xfrm>
          <a:prstGeom prst="rect">
            <a:avLst/>
          </a:prstGeom>
          <a:solidFill>
            <a:srgbClr val="F2872F"/>
          </a:solidFill>
          <a:ln w="9525" cap="flat" cmpd="sng">
            <a:solidFill>
              <a:srgbClr val="FFC000"/>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81" name="Google Shape;581;p68"/>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582" name="Google Shape;582;p68"/>
          <p:cNvSpPr txBox="1"/>
          <p:nvPr/>
        </p:nvSpPr>
        <p:spPr>
          <a:xfrm>
            <a:off x="542260" y="4113734"/>
            <a:ext cx="8059479"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How have past and recent federal laws impacted LGBTQ+ individuals?</a:t>
            </a:r>
            <a:endParaRPr lang="en-US" sz="1400" b="0" i="0" u="none" strike="noStrike" cap="none">
              <a:solidFill>
                <a:schemeClr val="dk2"/>
              </a:solidFill>
              <a:latin typeface="Arial"/>
              <a:ea typeface="Arial"/>
              <a:cs typeface="Arial"/>
              <a:sym typeface="Arial"/>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Calibri"/>
              <a:ea typeface="Calibri"/>
              <a:cs typeface="Calibri"/>
              <a:sym typeface="Calibri"/>
            </a:endParaRPr>
          </a:p>
          <a:p>
            <a:pPr>
              <a:buClr>
                <a:schemeClr val="dk2"/>
              </a:buClr>
              <a:buSzPts val="2400"/>
            </a:pPr>
            <a:r>
              <a:rPr lang="en-US" sz="2400">
                <a:solidFill>
                  <a:schemeClr val="dk2"/>
                </a:solidFill>
                <a:latin typeface="Calibri"/>
                <a:ea typeface="Calibri"/>
                <a:cs typeface="Calibri"/>
                <a:sym typeface="Calibri"/>
              </a:rPr>
              <a:t>2. How </a:t>
            </a:r>
            <a:r>
              <a:rPr lang="en-US" sz="2400" b="0" i="0" u="none" strike="noStrike" cap="none">
                <a:solidFill>
                  <a:schemeClr val="dk2"/>
                </a:solidFill>
                <a:latin typeface="Calibri"/>
                <a:ea typeface="Calibri"/>
                <a:cs typeface="Calibri"/>
                <a:sym typeface="Calibri"/>
              </a:rPr>
              <a:t>does the Bostock ruling impact LGBTQ+ members? How does it impact the work of </a:t>
            </a:r>
            <a:r>
              <a:rPr lang="en-US" sz="2400" b="0" i="0" u="none" strike="noStrike" cap="none" err="1">
                <a:solidFill>
                  <a:schemeClr val="dk2"/>
                </a:solidFill>
                <a:latin typeface="Calibri"/>
                <a:ea typeface="Calibri"/>
                <a:cs typeface="Calibri"/>
                <a:sym typeface="Calibri"/>
              </a:rPr>
              <a:t>UniServ</a:t>
            </a:r>
            <a:r>
              <a:rPr lang="en-US" sz="2400" b="0" i="0" u="none" strike="noStrike" cap="none">
                <a:solidFill>
                  <a:schemeClr val="dk2"/>
                </a:solidFill>
                <a:latin typeface="Calibri"/>
                <a:ea typeface="Calibri"/>
                <a:cs typeface="Calibri"/>
                <a:sym typeface="Calibri"/>
              </a:rPr>
              <a:t> directors?</a:t>
            </a:r>
            <a:r>
              <a:rPr lang="en-US" sz="2400">
                <a:solidFill>
                  <a:schemeClr val="dk2"/>
                </a:solidFill>
                <a:latin typeface="Calibri"/>
                <a:ea typeface="Calibri"/>
                <a:cs typeface="Calibri"/>
                <a:sym typeface="Calibri"/>
              </a:rPr>
              <a:t>  </a:t>
            </a:r>
            <a:endParaRPr sz="1400" b="0" i="0" u="none" strike="noStrike" cap="none">
              <a:solidFill>
                <a:schemeClr val="dk2"/>
              </a:solidFill>
              <a:latin typeface="Arial"/>
              <a:ea typeface="Arial"/>
              <a:cs typeface="Arial"/>
            </a:endParaRPr>
          </a:p>
        </p:txBody>
      </p:sp>
      <p:pic>
        <p:nvPicPr>
          <p:cNvPr id="583" name="Google Shape;583;p68"/>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584" name="Google Shape;584;p6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70</a:t>
            </a:fld>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7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STATE &amp; LOCAL LAWS ON THE RISE</a:t>
            </a:r>
            <a:endParaRPr/>
          </a:p>
        </p:txBody>
      </p:sp>
      <p:sp>
        <p:nvSpPr>
          <p:cNvPr id="591" name="Google Shape;591;p78"/>
          <p:cNvSpPr txBox="1">
            <a:spLocks noGrp="1"/>
          </p:cNvSpPr>
          <p:nvPr>
            <p:ph type="body" idx="1"/>
          </p:nvPr>
        </p:nvSpPr>
        <p:spPr>
          <a:xfrm>
            <a:off x="457200" y="1251072"/>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lnSpc>
                <a:spcPct val="100000"/>
              </a:lnSpc>
              <a:spcBef>
                <a:spcPts val="480"/>
              </a:spcBef>
              <a:spcAft>
                <a:spcPts val="0"/>
              </a:spcAft>
              <a:buClr>
                <a:schemeClr val="dk2"/>
              </a:buClr>
              <a:buSzPts val="2400"/>
              <a:buChar char="•"/>
            </a:pPr>
            <a:r>
              <a:rPr lang="en-US" sz="2400"/>
              <a:t>State laws range from being affirming to harmful of LGBTQ+ individuals &amp; their families. </a:t>
            </a:r>
            <a:endParaRPr/>
          </a:p>
          <a:p>
            <a:pPr marL="342900" lvl="0" indent="-342900" algn="l" rtl="0">
              <a:lnSpc>
                <a:spcPct val="100000"/>
              </a:lnSpc>
              <a:spcBef>
                <a:spcPts val="480"/>
              </a:spcBef>
              <a:spcAft>
                <a:spcPts val="0"/>
              </a:spcAft>
              <a:buClr>
                <a:schemeClr val="dk2"/>
              </a:buClr>
              <a:buSzPts val="2400"/>
              <a:buChar char="•"/>
            </a:pPr>
            <a:r>
              <a:rPr lang="en-US" sz="2400"/>
              <a:t>Local School Boards have joined in passing policies that affirm or further marginalize/erase the history and lived experiences of LGBTQ+ and BIPOC students.</a:t>
            </a:r>
            <a:endParaRPr/>
          </a:p>
        </p:txBody>
      </p:sp>
      <p:pic>
        <p:nvPicPr>
          <p:cNvPr id="2"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5189881" y="3776132"/>
            <a:ext cx="3391995" cy="2260810"/>
          </a:xfrm>
          <a:prstGeom prst="rect">
            <a:avLst/>
          </a:prstGeo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8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IMPACT ON EDUCATORS</a:t>
            </a:r>
            <a:endParaRPr/>
          </a:p>
        </p:txBody>
      </p:sp>
      <p:pic>
        <p:nvPicPr>
          <p:cNvPr id="598" name="Google Shape;598;p82"/>
          <p:cNvPicPr preferRelativeResize="0">
            <a:picLocks noGrp="1"/>
          </p:cNvPicPr>
          <p:nvPr>
            <p:ph type="body" idx="1"/>
          </p:nvPr>
        </p:nvPicPr>
        <p:blipFill rotWithShape="1">
          <a:blip r:embed="rId3">
            <a:alphaModFix/>
          </a:blip>
          <a:srcRect/>
          <a:stretch/>
        </p:blipFill>
        <p:spPr>
          <a:xfrm>
            <a:off x="2336767" y="1034716"/>
            <a:ext cx="4946621" cy="5079416"/>
          </a:xfrm>
          <a:prstGeom prst="rect">
            <a:avLst/>
          </a:prstGeom>
          <a:noFill/>
          <a:ln>
            <a:noFill/>
          </a:ln>
        </p:spPr>
      </p:pic>
      <p:cxnSp>
        <p:nvCxnSpPr>
          <p:cNvPr id="599" name="Google Shape;599;p82"/>
          <p:cNvCxnSpPr/>
          <p:nvPr/>
        </p:nvCxnSpPr>
        <p:spPr>
          <a:xfrm>
            <a:off x="3549316" y="4475748"/>
            <a:ext cx="216568" cy="0"/>
          </a:xfrm>
          <a:prstGeom prst="straightConnector1">
            <a:avLst/>
          </a:prstGeom>
          <a:noFill/>
          <a:ln w="381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8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FIGHTING BACK</a:t>
            </a:r>
            <a:endParaRPr/>
          </a:p>
        </p:txBody>
      </p:sp>
      <p:pic>
        <p:nvPicPr>
          <p:cNvPr id="606" name="Google Shape;606;p84"/>
          <p:cNvPicPr preferRelativeResize="0"/>
          <p:nvPr/>
        </p:nvPicPr>
        <p:blipFill rotWithShape="1">
          <a:blip r:embed="rId3">
            <a:alphaModFix/>
          </a:blip>
          <a:srcRect/>
          <a:stretch/>
        </p:blipFill>
        <p:spPr>
          <a:xfrm rot="-533520">
            <a:off x="82759" y="1328269"/>
            <a:ext cx="6644352" cy="1383482"/>
          </a:xfrm>
          <a:prstGeom prst="rect">
            <a:avLst/>
          </a:prstGeom>
          <a:noFill/>
          <a:ln w="9525" cap="flat" cmpd="sng">
            <a:solidFill>
              <a:srgbClr val="595959"/>
            </a:solidFill>
            <a:prstDash val="solid"/>
            <a:round/>
            <a:headEnd type="none" w="sm" len="sm"/>
            <a:tailEnd type="none" w="sm" len="sm"/>
          </a:ln>
        </p:spPr>
      </p:pic>
      <p:pic>
        <p:nvPicPr>
          <p:cNvPr id="607" name="Google Shape;607;p84"/>
          <p:cNvPicPr preferRelativeResize="0"/>
          <p:nvPr/>
        </p:nvPicPr>
        <p:blipFill rotWithShape="1">
          <a:blip r:embed="rId4">
            <a:alphaModFix/>
          </a:blip>
          <a:srcRect/>
          <a:stretch/>
        </p:blipFill>
        <p:spPr>
          <a:xfrm rot="303323">
            <a:off x="2971798" y="2095201"/>
            <a:ext cx="5739063" cy="2417499"/>
          </a:xfrm>
          <a:prstGeom prst="rect">
            <a:avLst/>
          </a:prstGeom>
          <a:noFill/>
          <a:ln w="9525" cap="flat" cmpd="sng">
            <a:solidFill>
              <a:srgbClr val="595959"/>
            </a:solidFill>
            <a:prstDash val="solid"/>
            <a:round/>
            <a:headEnd type="none" w="sm" len="sm"/>
            <a:tailEnd type="none" w="sm" len="sm"/>
          </a:ln>
        </p:spPr>
      </p:pic>
      <p:pic>
        <p:nvPicPr>
          <p:cNvPr id="608" name="Google Shape;608;p84"/>
          <p:cNvPicPr preferRelativeResize="0"/>
          <p:nvPr/>
        </p:nvPicPr>
        <p:blipFill rotWithShape="1">
          <a:blip r:embed="rId5">
            <a:alphaModFix/>
          </a:blip>
          <a:srcRect/>
          <a:stretch/>
        </p:blipFill>
        <p:spPr>
          <a:xfrm rot="-549377">
            <a:off x="510539" y="3414356"/>
            <a:ext cx="2532099" cy="1550403"/>
          </a:xfrm>
          <a:prstGeom prst="rect">
            <a:avLst/>
          </a:prstGeom>
          <a:noFill/>
          <a:ln w="9525" cap="flat" cmpd="sng">
            <a:solidFill>
              <a:srgbClr val="595959"/>
            </a:solidFill>
            <a:prstDash val="solid"/>
            <a:round/>
            <a:headEnd type="none" w="sm" len="sm"/>
            <a:tailEnd type="none" w="sm" len="sm"/>
          </a:ln>
        </p:spPr>
      </p:pic>
      <p:pic>
        <p:nvPicPr>
          <p:cNvPr id="609" name="Google Shape;609;p84"/>
          <p:cNvPicPr preferRelativeResize="0"/>
          <p:nvPr/>
        </p:nvPicPr>
        <p:blipFill rotWithShape="1">
          <a:blip r:embed="rId6">
            <a:alphaModFix/>
          </a:blip>
          <a:srcRect/>
          <a:stretch/>
        </p:blipFill>
        <p:spPr>
          <a:xfrm rot="192701">
            <a:off x="3808954" y="4046871"/>
            <a:ext cx="4338169" cy="2038876"/>
          </a:xfrm>
          <a:prstGeom prst="rect">
            <a:avLst/>
          </a:prstGeom>
          <a:noFill/>
          <a:ln w="9525" cap="flat" cmpd="sng">
            <a:solidFill>
              <a:srgbClr val="595959"/>
            </a:solidFill>
            <a:prstDash val="solid"/>
            <a:round/>
            <a:headEnd type="none" w="sm" len="sm"/>
            <a:tailEnd type="none" w="sm" len="sm"/>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615" name="Google Shape;615;p85"/>
          <p:cNvPicPr preferRelativeResize="0"/>
          <p:nvPr/>
        </p:nvPicPr>
        <p:blipFill rotWithShape="1">
          <a:blip r:embed="rId3">
            <a:alphaModFix/>
          </a:blip>
          <a:srcRect/>
          <a:stretch/>
        </p:blipFill>
        <p:spPr>
          <a:xfrm rot="-911182">
            <a:off x="1212415" y="3513210"/>
            <a:ext cx="2733443" cy="2407267"/>
          </a:xfrm>
          <a:prstGeom prst="rect">
            <a:avLst/>
          </a:prstGeom>
          <a:noFill/>
          <a:ln>
            <a:noFill/>
          </a:ln>
        </p:spPr>
      </p:pic>
      <p:pic>
        <p:nvPicPr>
          <p:cNvPr id="616" name="Google Shape;616;p85"/>
          <p:cNvPicPr preferRelativeResize="0"/>
          <p:nvPr/>
        </p:nvPicPr>
        <p:blipFill rotWithShape="1">
          <a:blip r:embed="rId4">
            <a:alphaModFix/>
          </a:blip>
          <a:srcRect/>
          <a:stretch/>
        </p:blipFill>
        <p:spPr>
          <a:xfrm rot="554057">
            <a:off x="5838899" y="3936697"/>
            <a:ext cx="2410661" cy="2120090"/>
          </a:xfrm>
          <a:prstGeom prst="rect">
            <a:avLst/>
          </a:prstGeom>
          <a:noFill/>
          <a:ln w="9525" cap="flat" cmpd="sng">
            <a:solidFill>
              <a:srgbClr val="595959"/>
            </a:solidFill>
            <a:prstDash val="solid"/>
            <a:round/>
            <a:headEnd type="none" w="sm" len="sm"/>
            <a:tailEnd type="none" w="sm" len="sm"/>
          </a:ln>
        </p:spPr>
      </p:pic>
      <p:sp>
        <p:nvSpPr>
          <p:cNvPr id="617" name="Google Shape;617;p85"/>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ACTIVITY #2</a:t>
            </a:r>
            <a:endParaRPr/>
          </a:p>
        </p:txBody>
      </p:sp>
      <p:sp>
        <p:nvSpPr>
          <p:cNvPr id="618" name="Google Shape;618;p85"/>
          <p:cNvSpPr txBox="1">
            <a:spLocks noGrp="1"/>
          </p:cNvSpPr>
          <p:nvPr>
            <p:ph type="body" idx="1"/>
          </p:nvPr>
        </p:nvSpPr>
        <p:spPr>
          <a:xfrm>
            <a:off x="457200" y="883060"/>
            <a:ext cx="8229600" cy="542678"/>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a:t>Review the Laws in Your State</a:t>
            </a:r>
            <a:endParaRPr/>
          </a:p>
        </p:txBody>
      </p:sp>
      <p:pic>
        <p:nvPicPr>
          <p:cNvPr id="619" name="Google Shape;619;p85"/>
          <p:cNvPicPr preferRelativeResize="0"/>
          <p:nvPr/>
        </p:nvPicPr>
        <p:blipFill rotWithShape="1">
          <a:blip r:embed="rId5">
            <a:alphaModFix/>
          </a:blip>
          <a:srcRect/>
          <a:stretch/>
        </p:blipFill>
        <p:spPr>
          <a:xfrm rot="560540">
            <a:off x="4907674" y="1755351"/>
            <a:ext cx="4011169" cy="1253698"/>
          </a:xfrm>
          <a:prstGeom prst="rect">
            <a:avLst/>
          </a:prstGeom>
          <a:noFill/>
          <a:ln w="9525" cap="flat" cmpd="sng">
            <a:solidFill>
              <a:srgbClr val="595959"/>
            </a:solidFill>
            <a:prstDash val="solid"/>
            <a:round/>
            <a:headEnd type="none" w="sm" len="sm"/>
            <a:tailEnd type="none" w="sm" len="sm"/>
          </a:ln>
        </p:spPr>
      </p:pic>
      <p:pic>
        <p:nvPicPr>
          <p:cNvPr id="620" name="Google Shape;620;p85"/>
          <p:cNvPicPr preferRelativeResize="0"/>
          <p:nvPr/>
        </p:nvPicPr>
        <p:blipFill rotWithShape="1">
          <a:blip r:embed="rId6">
            <a:alphaModFix/>
          </a:blip>
          <a:srcRect/>
          <a:stretch/>
        </p:blipFill>
        <p:spPr>
          <a:xfrm>
            <a:off x="4962420" y="2654685"/>
            <a:ext cx="3901675" cy="2062158"/>
          </a:xfrm>
          <a:prstGeom prst="rect">
            <a:avLst/>
          </a:prstGeom>
          <a:noFill/>
          <a:ln w="9525" cap="flat" cmpd="sng">
            <a:solidFill>
              <a:srgbClr val="595959"/>
            </a:solidFill>
            <a:prstDash val="solid"/>
            <a:round/>
            <a:headEnd type="none" w="sm" len="sm"/>
            <a:tailEnd type="none" w="sm" len="sm"/>
          </a:ln>
        </p:spPr>
      </p:pic>
      <p:pic>
        <p:nvPicPr>
          <p:cNvPr id="621" name="Google Shape;621;p85"/>
          <p:cNvPicPr preferRelativeResize="0"/>
          <p:nvPr/>
        </p:nvPicPr>
        <p:blipFill rotWithShape="1">
          <a:blip r:embed="rId7">
            <a:alphaModFix/>
          </a:blip>
          <a:srcRect/>
          <a:stretch/>
        </p:blipFill>
        <p:spPr>
          <a:xfrm rot="-616243">
            <a:off x="233650" y="1792937"/>
            <a:ext cx="4238545" cy="1331224"/>
          </a:xfrm>
          <a:prstGeom prst="rect">
            <a:avLst/>
          </a:prstGeom>
          <a:noFill/>
          <a:ln w="9525" cap="flat" cmpd="sng">
            <a:solidFill>
              <a:srgbClr val="595959"/>
            </a:solidFill>
            <a:prstDash val="solid"/>
            <a:round/>
            <a:headEnd type="none" w="sm" len="sm"/>
            <a:tailEnd type="none" w="sm" len="sm"/>
          </a:ln>
        </p:spPr>
      </p:pic>
      <p:pic>
        <p:nvPicPr>
          <p:cNvPr id="622" name="Google Shape;622;p85"/>
          <p:cNvPicPr preferRelativeResize="0"/>
          <p:nvPr/>
        </p:nvPicPr>
        <p:blipFill rotWithShape="1">
          <a:blip r:embed="rId8">
            <a:alphaModFix/>
          </a:blip>
          <a:srcRect/>
          <a:stretch/>
        </p:blipFill>
        <p:spPr>
          <a:xfrm>
            <a:off x="219478" y="2768274"/>
            <a:ext cx="4238546" cy="2228468"/>
          </a:xfrm>
          <a:prstGeom prst="rect">
            <a:avLst/>
          </a:prstGeom>
          <a:noFill/>
          <a:ln w="9525" cap="flat" cmpd="sng">
            <a:solidFill>
              <a:srgbClr val="595959"/>
            </a:solidFill>
            <a:prstDash val="solid"/>
            <a:round/>
            <a:headEnd type="none" w="sm" len="sm"/>
            <a:tailEnd type="none" w="sm" len="sm"/>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B8B7A-CE82-9885-F2DA-2ED7AA2617F0}"/>
              </a:ext>
            </a:extLst>
          </p:cNvPr>
          <p:cNvSpPr>
            <a:spLocks noGrp="1"/>
          </p:cNvSpPr>
          <p:nvPr>
            <p:ph type="title"/>
          </p:nvPr>
        </p:nvSpPr>
        <p:spPr>
          <a:xfrm>
            <a:off x="-3848764" y="1422033"/>
            <a:ext cx="9496059" cy="1137436"/>
          </a:xfrm>
        </p:spPr>
        <p:txBody>
          <a:bodyPr/>
          <a:lstStyle/>
          <a:p>
            <a:r>
              <a:rPr lang="en-US"/>
              <a:t>Move it Move it</a:t>
            </a:r>
          </a:p>
        </p:txBody>
      </p:sp>
      <p:pic>
        <p:nvPicPr>
          <p:cNvPr id="4" name="Picture 4">
            <a:extLst>
              <a:ext uri="{FF2B5EF4-FFF2-40B4-BE49-F238E27FC236}">
                <a16:creationId xmlns:a16="http://schemas.microsoft.com/office/drawing/2014/main" id="{6F941324-8E3F-06E5-3666-BD9773C760F4}"/>
              </a:ext>
            </a:extLst>
          </p:cNvPr>
          <p:cNvPicPr>
            <a:picLocks noChangeAspect="1"/>
          </p:cNvPicPr>
          <p:nvPr/>
        </p:nvPicPr>
        <p:blipFill>
          <a:blip r:embed="rId2"/>
          <a:stretch>
            <a:fillRect/>
          </a:stretch>
        </p:blipFill>
        <p:spPr>
          <a:xfrm>
            <a:off x="1685108" y="2552972"/>
            <a:ext cx="5891348" cy="3319598"/>
          </a:xfrm>
          <a:prstGeom prst="rect">
            <a:avLst/>
          </a:prstGeom>
        </p:spPr>
      </p:pic>
    </p:spTree>
    <p:extLst>
      <p:ext uri="{BB962C8B-B14F-4D97-AF65-F5344CB8AC3E}">
        <p14:creationId xmlns:p14="http://schemas.microsoft.com/office/powerpoint/2010/main" val="390613989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r>
              <a:rPr lang="en-US"/>
              <a:t/>
            </a:r>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dirty="0"/>
              <a:t>1. Go to </a:t>
            </a:r>
            <a:r>
              <a:rPr lang="en-US" sz="2400" dirty="0" smtClean="0">
                <a:hlinkClick r:id="rId3"/>
              </a:rPr>
              <a:t>www.lgbtmap.org</a:t>
            </a:r>
            <a:r>
              <a:rPr lang="en-US" sz="2400" dirty="0"/>
              <a:t> and Click Equality Maps or use the QR Code</a:t>
            </a:r>
            <a:endParaRPr lang="en-US" dirty="0"/>
          </a:p>
          <a:p>
            <a:pPr marL="25400" indent="0">
              <a:buNone/>
            </a:pPr>
            <a:r>
              <a:rPr lang="en-US" sz="2400" dirty="0"/>
              <a:t/>
            </a:r>
            <a:br>
              <a:rPr lang="en-US" sz="2400" dirty="0"/>
            </a:br>
            <a:r>
              <a:rPr lang="en-US" sz="2400" dirty="0"/>
              <a:t>2. Select “Choose a State” in the drop down menu.</a:t>
            </a:r>
            <a:br>
              <a:rPr lang="en-US" sz="2400" dirty="0"/>
            </a:br>
            <a:endParaRPr lang="en-US" sz="2400" dirty="0"/>
          </a:p>
          <a:p>
            <a:pPr marL="25400" indent="0">
              <a:buNone/>
            </a:pPr>
            <a:r>
              <a:rPr lang="en-US" sz="2400" dirty="0"/>
              <a:t>3. Select a state and review the data. </a:t>
            </a:r>
            <a:endParaRPr lang="en-US" dirty="0"/>
          </a:p>
          <a:p>
            <a:pPr marL="25400" indent="0">
              <a:buNone/>
            </a:pPr>
            <a:endParaRPr lang="en-US" sz="2400" i="1" dirty="0"/>
          </a:p>
          <a:p>
            <a:pPr marL="25400" indent="0">
              <a:buNone/>
            </a:pPr>
            <a:r>
              <a:rPr lang="en-US" sz="2400" i="1" dirty="0"/>
              <a:t>How might this data impact members who are transitioning or transgender in your selected state?</a:t>
            </a:r>
            <a:r>
              <a:rPr lang="en-US" sz="2400" dirty="0"/>
              <a:t/>
            </a:r>
            <a:br>
              <a:rPr lang="en-US" sz="2400" dirty="0"/>
            </a:br>
            <a:endParaRPr lang="en-US" sz="2400" dirty="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17013306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8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t> NEA Partners</a:t>
            </a:r>
            <a:endParaRPr/>
          </a:p>
        </p:txBody>
      </p:sp>
      <p:pic>
        <p:nvPicPr>
          <p:cNvPr id="629" name="Google Shape;629;p87"/>
          <p:cNvPicPr preferRelativeResize="0">
            <a:picLocks noGrp="1"/>
          </p:cNvPicPr>
          <p:nvPr>
            <p:ph type="body" idx="1"/>
          </p:nvPr>
        </p:nvPicPr>
        <p:blipFill rotWithShape="1">
          <a:blip r:embed="rId3">
            <a:alphaModFix/>
          </a:blip>
          <a:srcRect/>
          <a:stretch/>
        </p:blipFill>
        <p:spPr>
          <a:xfrm rot="835304">
            <a:off x="5169583" y="1333945"/>
            <a:ext cx="3469127" cy="4623866"/>
          </a:xfrm>
          <a:prstGeom prst="rect">
            <a:avLst/>
          </a:prstGeom>
          <a:noFill/>
          <a:ln w="9525" cap="flat" cmpd="sng">
            <a:solidFill>
              <a:srgbClr val="595959"/>
            </a:solidFill>
            <a:prstDash val="solid"/>
            <a:round/>
            <a:headEnd type="none" w="sm" len="sm"/>
            <a:tailEnd type="none" w="sm" len="sm"/>
          </a:ln>
        </p:spPr>
      </p:pic>
      <p:pic>
        <p:nvPicPr>
          <p:cNvPr id="630" name="Google Shape;630;p87"/>
          <p:cNvPicPr preferRelativeResize="0"/>
          <p:nvPr/>
        </p:nvPicPr>
        <p:blipFill rotWithShape="1">
          <a:blip r:embed="rId4">
            <a:alphaModFix/>
          </a:blip>
          <a:srcRect/>
          <a:stretch/>
        </p:blipFill>
        <p:spPr>
          <a:xfrm>
            <a:off x="887851" y="2985080"/>
            <a:ext cx="2425700" cy="749300"/>
          </a:xfrm>
          <a:prstGeom prst="rect">
            <a:avLst/>
          </a:prstGeom>
          <a:noFill/>
          <a:ln>
            <a:noFill/>
          </a:ln>
        </p:spPr>
      </p:pic>
      <p:sp>
        <p:nvSpPr>
          <p:cNvPr id="631" name="Google Shape;631;p87"/>
          <p:cNvSpPr txBox="1"/>
          <p:nvPr/>
        </p:nvSpPr>
        <p:spPr>
          <a:xfrm>
            <a:off x="0" y="753696"/>
            <a:ext cx="331355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Legislative Trackers</a:t>
            </a:r>
            <a:endParaRPr sz="1400" b="0" i="0" u="none" strike="noStrike" cap="none">
              <a:solidFill>
                <a:srgbClr val="000000"/>
              </a:solidFill>
              <a:latin typeface="Arial"/>
              <a:ea typeface="Arial"/>
              <a:cs typeface="Arial"/>
              <a:sym typeface="Arial"/>
            </a:endParaRPr>
          </a:p>
        </p:txBody>
      </p:sp>
      <p:pic>
        <p:nvPicPr>
          <p:cNvPr id="632" name="Google Shape;632;p87"/>
          <p:cNvPicPr preferRelativeResize="0"/>
          <p:nvPr/>
        </p:nvPicPr>
        <p:blipFill rotWithShape="1">
          <a:blip r:embed="rId5">
            <a:alphaModFix/>
          </a:blip>
          <a:srcRect/>
          <a:stretch/>
        </p:blipFill>
        <p:spPr>
          <a:xfrm>
            <a:off x="2056049" y="1995989"/>
            <a:ext cx="2515004" cy="891888"/>
          </a:xfrm>
          <a:prstGeom prst="rect">
            <a:avLst/>
          </a:prstGeom>
          <a:noFill/>
          <a:ln>
            <a:noFill/>
          </a:ln>
        </p:spPr>
      </p:pic>
      <p:pic>
        <p:nvPicPr>
          <p:cNvPr id="633" name="Google Shape;633;p87"/>
          <p:cNvPicPr preferRelativeResize="0"/>
          <p:nvPr/>
        </p:nvPicPr>
        <p:blipFill rotWithShape="1">
          <a:blip r:embed="rId6">
            <a:alphaModFix/>
          </a:blip>
          <a:srcRect/>
          <a:stretch/>
        </p:blipFill>
        <p:spPr>
          <a:xfrm>
            <a:off x="116730" y="1250075"/>
            <a:ext cx="3505200" cy="711200"/>
          </a:xfrm>
          <a:prstGeom prst="rect">
            <a:avLst/>
          </a:prstGeom>
          <a:noFill/>
          <a:ln>
            <a:noFill/>
          </a:ln>
        </p:spPr>
      </p:pic>
      <p:pic>
        <p:nvPicPr>
          <p:cNvPr id="634" name="Google Shape;634;p87"/>
          <p:cNvPicPr preferRelativeResize="0"/>
          <p:nvPr/>
        </p:nvPicPr>
        <p:blipFill rotWithShape="1">
          <a:blip r:embed="rId7">
            <a:alphaModFix/>
          </a:blip>
          <a:srcRect/>
          <a:stretch/>
        </p:blipFill>
        <p:spPr>
          <a:xfrm>
            <a:off x="0" y="1995989"/>
            <a:ext cx="1917700" cy="838200"/>
          </a:xfrm>
          <a:prstGeom prst="rect">
            <a:avLst/>
          </a:prstGeom>
          <a:noFill/>
          <a:ln>
            <a:noFill/>
          </a:ln>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60976" y="4113717"/>
            <a:ext cx="1871447" cy="1882030"/>
          </a:xfrm>
          <a:prstGeom prst="rect">
            <a:avLst/>
          </a:prstGeom>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2400"/>
              <a:t>At least for now, </a:t>
            </a:r>
            <a:r>
              <a:rPr lang="en-US" sz="2400" u="sng"/>
              <a:t>ALL </a:t>
            </a:r>
            <a:r>
              <a:rPr lang="en-US" sz="2400"/>
              <a:t>LGBTQ+ workers are protected under Bostock. </a:t>
            </a:r>
          </a:p>
          <a:p>
            <a:r>
              <a:rPr lang="en-US" sz="2400"/>
              <a:t>BUT Bostock is limited to Employment</a:t>
            </a:r>
          </a:p>
          <a:p>
            <a:r>
              <a:rPr lang="en-US" sz="2400"/>
              <a:t>Affirming and destructive policies are popping up everywhere- The map resource is a good way to stay up to date.</a:t>
            </a:r>
          </a:p>
          <a:p>
            <a:r>
              <a:rPr lang="en-US" sz="2400"/>
              <a:t>With the current Supreme Court, we don't know how long Bostock will survive</a:t>
            </a: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50427127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Jeny</a:t>
            </a:r>
            <a:endParaRPr/>
          </a:p>
        </p:txBody>
      </p:sp>
    </p:spTree>
    <p:extLst>
      <p:ext uri="{BB962C8B-B14F-4D97-AF65-F5344CB8AC3E}">
        <p14:creationId xmlns:p14="http://schemas.microsoft.com/office/powerpoint/2010/main" val="215897519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g1468bb3220c_0_94"/>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r>
              <a:rPr lang="en-US" sz="4800">
                <a:solidFill>
                  <a:schemeClr val="dk1"/>
                </a:solidFill>
                <a:latin typeface="Times New Roman"/>
                <a:ea typeface="Times New Roman"/>
                <a:cs typeface="Times New Roman"/>
                <a:sym typeface="Times New Roman"/>
              </a:rPr>
              <a:t> </a:t>
            </a:r>
            <a:r>
              <a:rPr lang="en-US" sz="4800">
                <a:solidFill>
                  <a:schemeClr val="dk1"/>
                </a:solidFill>
                <a:latin typeface="Calibri" panose="020F0502020204030204" pitchFamily="34" charset="0"/>
                <a:ea typeface="Times New Roman"/>
                <a:cs typeface="Calibri" panose="020F0502020204030204" pitchFamily="34" charset="0"/>
                <a:sym typeface="Times New Roman"/>
              </a:rPr>
              <a:t>Pg. 33  Pronoun Practice Exercise </a:t>
            </a:r>
            <a:endParaRPr sz="4800">
              <a:latin typeface="Calibri" panose="020F0502020204030204" pitchFamily="34" charset="0"/>
              <a:cs typeface="Calibri" panose="020F0502020204030204" pitchFamily="34" charset="0"/>
            </a:endParaRPr>
          </a:p>
        </p:txBody>
      </p:sp>
      <p:sp>
        <p:nvSpPr>
          <p:cNvPr id="641" name="Google Shape;641;g1468bb3220c_0_94"/>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Partner up</a:t>
            </a:r>
            <a:endParaRPr/>
          </a:p>
          <a:p>
            <a:pPr marL="0" lvl="0" indent="0" algn="l" rtl="0">
              <a:spcBef>
                <a:spcPts val="640"/>
              </a:spcBef>
              <a:spcAft>
                <a:spcPts val="0"/>
              </a:spcAft>
              <a:buNone/>
            </a:pPr>
            <a:r>
              <a:rPr lang="en-US"/>
              <a:t>Share a story of a friend</a:t>
            </a:r>
            <a:endParaRPr/>
          </a:p>
          <a:p>
            <a:pPr marL="0" lvl="0" indent="0" algn="l" rtl="0">
              <a:spcBef>
                <a:spcPts val="640"/>
              </a:spcBef>
              <a:spcAft>
                <a:spcPts val="0"/>
              </a:spcAft>
              <a:buNone/>
            </a:pPr>
            <a:r>
              <a:rPr lang="en-US"/>
              <a:t>Replace binary pronouns with </a:t>
            </a:r>
            <a:r>
              <a:rPr lang="en-US" b="1"/>
              <a:t>they/them</a:t>
            </a:r>
            <a:endParaRPr b="1"/>
          </a:p>
          <a:p>
            <a:pPr marL="0" lvl="0" indent="0" algn="l" rtl="0">
              <a:spcBef>
                <a:spcPts val="640"/>
              </a:spcBef>
              <a:spcAft>
                <a:spcPts val="0"/>
              </a:spcAft>
              <a:buNone/>
            </a:pPr>
            <a:r>
              <a:rPr lang="en-US" b="1"/>
              <a:t>Listener should correct every pronoun error</a:t>
            </a:r>
            <a:endParaRPr b="1"/>
          </a:p>
          <a:p>
            <a:pPr marL="0" lvl="0" indent="0" algn="l" rtl="0">
              <a:spcBef>
                <a:spcPts val="640"/>
              </a:spcBef>
              <a:spcAft>
                <a:spcPts val="0"/>
              </a:spcAft>
              <a:buNone/>
            </a:pPr>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493496" y="1326458"/>
            <a:ext cx="5182297" cy="3329479"/>
          </a:xfrm>
        </p:spPr>
        <p:txBody>
          <a:bodyPr spcFirstLastPara="1" wrap="square" lIns="91425" tIns="45700" rIns="91425" bIns="45700" anchor="t" anchorCtr="0">
            <a:noAutofit/>
          </a:bodyPr>
          <a:lstStyle/>
          <a:p>
            <a:r>
              <a:rPr lang="en-US" sz="2800"/>
              <a:t>Using someone's correct pronouns is an important way to show respect. </a:t>
            </a:r>
          </a:p>
          <a:p>
            <a:r>
              <a:rPr lang="en-US" sz="2800"/>
              <a:t>It is on us to get good at this. </a:t>
            </a:r>
          </a:p>
          <a:p>
            <a:r>
              <a:rPr lang="en-US" sz="2800"/>
              <a:t>Using someone's name or neutral pronouns is the most respectful approach if you don't know. </a:t>
            </a:r>
          </a:p>
          <a:p>
            <a:pPr marL="25400" indent="0">
              <a:buNone/>
            </a:pPr>
            <a:endParaRPr lang="en-US" sz="3300"/>
          </a:p>
          <a:p>
            <a:endParaRPr lang="en-US" sz="33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160696038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Michelle</a:t>
            </a:r>
            <a:endParaRPr/>
          </a:p>
        </p:txBody>
      </p:sp>
    </p:spTree>
    <p:extLst>
      <p:ext uri="{BB962C8B-B14F-4D97-AF65-F5344CB8AC3E}">
        <p14:creationId xmlns:p14="http://schemas.microsoft.com/office/powerpoint/2010/main" val="340064859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g1468bb3220c_0_0"/>
          <p:cNvSpPr txBox="1">
            <a:spLocks noGrp="1"/>
          </p:cNvSpPr>
          <p:nvPr>
            <p:ph type="title"/>
          </p:nvPr>
        </p:nvSpPr>
        <p:spPr>
          <a:xfrm>
            <a:off x="485775" y="3308860"/>
            <a:ext cx="7429500" cy="857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4568"/>
              <a:buNone/>
            </a:pPr>
            <a:r>
              <a:rPr lang="en-US" sz="4500"/>
              <a:t>What Does It Mean To Transition?</a:t>
            </a:r>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g1468bb3220c_0_4"/>
          <p:cNvSpPr txBox="1">
            <a:spLocks noGrp="1"/>
          </p:cNvSpPr>
          <p:nvPr>
            <p:ph type="title"/>
          </p:nvPr>
        </p:nvSpPr>
        <p:spPr>
          <a:xfrm>
            <a:off x="2325750" y="36100"/>
            <a:ext cx="6818400" cy="7869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60"/>
              <a:buNone/>
            </a:pPr>
            <a:r>
              <a:rPr lang="en-US" sz="2620"/>
              <a:t>Individuals May Go Through Various Transitions </a:t>
            </a:r>
            <a:endParaRPr sz="2440"/>
          </a:p>
        </p:txBody>
      </p:sp>
      <p:grpSp>
        <p:nvGrpSpPr>
          <p:cNvPr id="661" name="Google Shape;661;g1468bb3220c_0_4"/>
          <p:cNvGrpSpPr/>
          <p:nvPr/>
        </p:nvGrpSpPr>
        <p:grpSpPr>
          <a:xfrm>
            <a:off x="3683037" y="1099564"/>
            <a:ext cx="4971660" cy="4978276"/>
            <a:chOff x="0" y="607"/>
            <a:chExt cx="4971660" cy="4978276"/>
          </a:xfrm>
        </p:grpSpPr>
        <p:sp>
          <p:nvSpPr>
            <p:cNvPr id="662" name="Google Shape;662;g1468bb3220c_0_4"/>
            <p:cNvSpPr/>
            <p:nvPr/>
          </p:nvSpPr>
          <p:spPr>
            <a:xfrm>
              <a:off x="0" y="607"/>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3" name="Google Shape;663;g1468bb3220c_0_4"/>
            <p:cNvSpPr/>
            <p:nvPr/>
          </p:nvSpPr>
          <p:spPr>
            <a:xfrm>
              <a:off x="430272" y="320645"/>
              <a:ext cx="782400" cy="7824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g1468bb3220c_0_4"/>
            <p:cNvSpPr/>
            <p:nvPr/>
          </p:nvSpPr>
          <p:spPr>
            <a:xfrm>
              <a:off x="1642860" y="607"/>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g1468bb3220c_0_4"/>
            <p:cNvSpPr txBox="1"/>
            <p:nvPr/>
          </p:nvSpPr>
          <p:spPr>
            <a:xfrm>
              <a:off x="1642860" y="607"/>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Social Transition</a:t>
              </a:r>
              <a:endParaRPr sz="1400" b="0" i="0" u="none" strike="noStrike" cap="none">
                <a:solidFill>
                  <a:srgbClr val="000000"/>
                </a:solidFill>
                <a:latin typeface="Arial"/>
                <a:ea typeface="Arial"/>
                <a:cs typeface="Arial"/>
                <a:sym typeface="Arial"/>
              </a:endParaRPr>
            </a:p>
          </p:txBody>
        </p:sp>
        <p:sp>
          <p:nvSpPr>
            <p:cNvPr id="666" name="Google Shape;666;g1468bb3220c_0_4"/>
            <p:cNvSpPr/>
            <p:nvPr/>
          </p:nvSpPr>
          <p:spPr>
            <a:xfrm>
              <a:off x="0" y="1778595"/>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g1468bb3220c_0_4"/>
            <p:cNvSpPr/>
            <p:nvPr/>
          </p:nvSpPr>
          <p:spPr>
            <a:xfrm>
              <a:off x="430272" y="2098633"/>
              <a:ext cx="782400" cy="7824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g1468bb3220c_0_4"/>
            <p:cNvSpPr/>
            <p:nvPr/>
          </p:nvSpPr>
          <p:spPr>
            <a:xfrm>
              <a:off x="1642860" y="1778595"/>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g1468bb3220c_0_4"/>
            <p:cNvSpPr txBox="1"/>
            <p:nvPr/>
          </p:nvSpPr>
          <p:spPr>
            <a:xfrm>
              <a:off x="1642860" y="1778595"/>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Legal Transition</a:t>
              </a:r>
              <a:endParaRPr sz="1400" b="0" i="0" u="none" strike="noStrike" cap="none">
                <a:solidFill>
                  <a:srgbClr val="000000"/>
                </a:solidFill>
                <a:latin typeface="Arial"/>
                <a:ea typeface="Arial"/>
                <a:cs typeface="Arial"/>
                <a:sym typeface="Arial"/>
              </a:endParaRPr>
            </a:p>
          </p:txBody>
        </p:sp>
        <p:sp>
          <p:nvSpPr>
            <p:cNvPr id="670" name="Google Shape;670;g1468bb3220c_0_4"/>
            <p:cNvSpPr/>
            <p:nvPr/>
          </p:nvSpPr>
          <p:spPr>
            <a:xfrm>
              <a:off x="0" y="3556583"/>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g1468bb3220c_0_4"/>
            <p:cNvSpPr/>
            <p:nvPr/>
          </p:nvSpPr>
          <p:spPr>
            <a:xfrm>
              <a:off x="430272" y="3876620"/>
              <a:ext cx="782400" cy="7824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1468bb3220c_0_4"/>
            <p:cNvSpPr/>
            <p:nvPr/>
          </p:nvSpPr>
          <p:spPr>
            <a:xfrm>
              <a:off x="1642860" y="3556583"/>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g1468bb3220c_0_4"/>
            <p:cNvSpPr txBox="1"/>
            <p:nvPr/>
          </p:nvSpPr>
          <p:spPr>
            <a:xfrm>
              <a:off x="1642860" y="3556583"/>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Physical Transition</a:t>
              </a:r>
              <a:endParaRPr sz="1400" b="0" i="0" u="none" strike="noStrike" cap="none">
                <a:solidFill>
                  <a:srgbClr val="000000"/>
                </a:solidFill>
                <a:latin typeface="Arial"/>
                <a:ea typeface="Arial"/>
                <a:cs typeface="Arial"/>
                <a:sym typeface="Arial"/>
              </a:endParaRPr>
            </a:p>
          </p:txBody>
        </p:sp>
      </p:grpSp>
      <p:sp>
        <p:nvSpPr>
          <p:cNvPr id="674" name="Google Shape;674;g1468bb3220c_0_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84</a:t>
            </a:fld>
            <a:endParaRPr sz="1800" b="0" i="0" u="none" strike="noStrike" cap="none">
              <a:solidFill>
                <a:schemeClr val="dk1"/>
              </a:solidFill>
              <a:latin typeface="Calibri"/>
              <a:ea typeface="Calibri"/>
              <a:cs typeface="Calibri"/>
              <a:sym typeface="Calibri"/>
            </a:endParaRPr>
          </a:p>
        </p:txBody>
      </p:sp>
      <p:pic>
        <p:nvPicPr>
          <p:cNvPr id="675" name="Google Shape;675;g1468bb3220c_0_4"/>
          <p:cNvPicPr preferRelativeResize="0"/>
          <p:nvPr/>
        </p:nvPicPr>
        <p:blipFill rotWithShape="1">
          <a:blip r:embed="rId6">
            <a:alphaModFix/>
          </a:blip>
          <a:srcRect/>
          <a:stretch/>
        </p:blipFill>
        <p:spPr>
          <a:xfrm>
            <a:off x="161600" y="187136"/>
            <a:ext cx="1286201" cy="1082093"/>
          </a:xfrm>
          <a:prstGeom prst="rect">
            <a:avLst/>
          </a:prstGeom>
          <a:noFill/>
          <a:ln>
            <a:noFill/>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g1468bb3220c_0_2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SOCIAL TRANSITION</a:t>
            </a:r>
            <a:endParaRPr/>
          </a:p>
        </p:txBody>
      </p:sp>
      <p:sp>
        <p:nvSpPr>
          <p:cNvPr id="681" name="Google Shape;681;g1468bb3220c_0_2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85</a:t>
            </a:fld>
            <a:endParaRPr sz="1800" b="0" i="0" u="none" strike="noStrike" cap="none">
              <a:solidFill>
                <a:schemeClr val="dk1"/>
              </a:solidFill>
              <a:latin typeface="Calibri"/>
              <a:ea typeface="Calibri"/>
              <a:cs typeface="Calibri"/>
              <a:sym typeface="Calibri"/>
            </a:endParaRPr>
          </a:p>
        </p:txBody>
      </p:sp>
      <p:pic>
        <p:nvPicPr>
          <p:cNvPr id="682" name="Google Shape;682;g1468bb3220c_0_23"/>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683" name="Google Shape;683;g1468bb3220c_0_23" descr="Theo Germaine Talks Gender Identity, Netflix's 'The Politician,' and  Showtime's 'Work in Progress' | Vogue"/>
          <p:cNvPicPr preferRelativeResize="0"/>
          <p:nvPr/>
        </p:nvPicPr>
        <p:blipFill rotWithShape="1">
          <a:blip r:embed="rId4">
            <a:alphaModFix/>
          </a:blip>
          <a:srcRect l="-1344" t="3082" r="-488" b="19457"/>
          <a:stretch/>
        </p:blipFill>
        <p:spPr>
          <a:xfrm>
            <a:off x="5918548" y="2465763"/>
            <a:ext cx="2043953" cy="2332025"/>
          </a:xfrm>
          <a:prstGeom prst="rect">
            <a:avLst/>
          </a:prstGeom>
          <a:noFill/>
          <a:ln>
            <a:noFill/>
          </a:ln>
        </p:spPr>
      </p:pic>
      <p:sp>
        <p:nvSpPr>
          <p:cNvPr id="684" name="Google Shape;684;g1468bb3220c_0_23"/>
          <p:cNvSpPr txBox="1"/>
          <p:nvPr/>
        </p:nvSpPr>
        <p:spPr>
          <a:xfrm>
            <a:off x="5478017" y="4797787"/>
            <a:ext cx="29250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Theo Germaine, actor 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 Netflix’s </a:t>
            </a:r>
            <a:r>
              <a:rPr lang="en-US" sz="1800" b="0" i="1" u="none" strike="noStrike" cap="none">
                <a:solidFill>
                  <a:schemeClr val="dk2"/>
                </a:solidFill>
                <a:latin typeface="Calibri"/>
                <a:ea typeface="Calibri"/>
                <a:cs typeface="Calibri"/>
                <a:sym typeface="Calibri"/>
              </a:rPr>
              <a:t>The Politician</a:t>
            </a:r>
            <a:endParaRPr sz="1800" b="0"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They/Them and He/His</a:t>
            </a:r>
            <a:endParaRPr sz="1400" b="0" i="0" u="none" strike="noStrike" cap="none">
              <a:solidFill>
                <a:srgbClr val="000000"/>
              </a:solidFill>
              <a:latin typeface="Arial"/>
              <a:ea typeface="Arial"/>
              <a:cs typeface="Arial"/>
              <a:sym typeface="Arial"/>
            </a:endParaRPr>
          </a:p>
        </p:txBody>
      </p:sp>
      <p:sp>
        <p:nvSpPr>
          <p:cNvPr id="685" name="Google Shape;685;g1468bb3220c_0_23"/>
          <p:cNvSpPr txBox="1"/>
          <p:nvPr/>
        </p:nvSpPr>
        <p:spPr>
          <a:xfrm>
            <a:off x="1115512" y="2901696"/>
            <a:ext cx="4151400" cy="237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Social transition </a:t>
            </a:r>
            <a:r>
              <a:rPr lang="en-US" sz="2400" b="0" i="0" u="none" strike="noStrike" cap="none">
                <a:solidFill>
                  <a:schemeClr val="dk2"/>
                </a:solidFill>
                <a:latin typeface="Calibri"/>
                <a:ea typeface="Calibri"/>
                <a:cs typeface="Calibri"/>
                <a:sym typeface="Calibri"/>
              </a:rPr>
              <a:t>is when a transgender person makes others aware of their gender identity.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g1468bb3220c_0_32"/>
          <p:cNvSpPr txBox="1">
            <a:spLocks noGrp="1"/>
          </p:cNvSpPr>
          <p:nvPr>
            <p:ph type="body" idx="1"/>
          </p:nvPr>
        </p:nvSpPr>
        <p:spPr>
          <a:xfrm>
            <a:off x="718800" y="1541550"/>
            <a:ext cx="3576900" cy="3774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2200"/>
              <a:buNone/>
            </a:pPr>
            <a:r>
              <a:rPr lang="en-US" sz="2200" b="1"/>
              <a:t>Legal transition</a:t>
            </a:r>
            <a:r>
              <a:rPr lang="en-US" sz="2200"/>
              <a:t> is when a transgender person legally changes their existing documentation to match their gender identity. </a:t>
            </a:r>
            <a:endParaRPr/>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0"/>
              </a:spcBef>
              <a:spcAft>
                <a:spcPts val="0"/>
              </a:spcAft>
              <a:buClr>
                <a:schemeClr val="dk2"/>
              </a:buClr>
              <a:buSzPts val="2200"/>
              <a:buNone/>
            </a:pPr>
            <a:r>
              <a:rPr lang="en-US" sz="2200"/>
              <a:t>These can be done by </a:t>
            </a:r>
            <a:endParaRPr/>
          </a:p>
          <a:p>
            <a:pPr marL="0" lvl="0" indent="0" algn="l" rtl="0">
              <a:lnSpc>
                <a:spcPct val="100000"/>
              </a:lnSpc>
              <a:spcBef>
                <a:spcPts val="0"/>
              </a:spcBef>
              <a:spcAft>
                <a:spcPts val="0"/>
              </a:spcAft>
              <a:buClr>
                <a:schemeClr val="dk2"/>
              </a:buClr>
              <a:buSzPts val="2200"/>
              <a:buNone/>
            </a:pPr>
            <a:r>
              <a:rPr lang="en-US" sz="2200"/>
              <a:t>court order or state law.</a:t>
            </a:r>
            <a:endParaRPr/>
          </a:p>
        </p:txBody>
      </p:sp>
      <p:sp>
        <p:nvSpPr>
          <p:cNvPr id="691" name="Google Shape;691;g1468bb3220c_0_3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LEGAL TRANSITION</a:t>
            </a:r>
            <a:endParaRPr sz="1400" b="0" i="0" u="none" strike="noStrike" cap="none">
              <a:solidFill>
                <a:srgbClr val="000000"/>
              </a:solidFill>
              <a:latin typeface="Arial"/>
              <a:ea typeface="Arial"/>
              <a:cs typeface="Arial"/>
              <a:sym typeface="Arial"/>
            </a:endParaRPr>
          </a:p>
        </p:txBody>
      </p:sp>
      <p:sp>
        <p:nvSpPr>
          <p:cNvPr id="692" name="Google Shape;692;g1468bb3220c_0_3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86</a:t>
            </a:fld>
            <a:endParaRPr sz="1800" b="0" i="0" u="none" strike="noStrike" cap="none">
              <a:solidFill>
                <a:schemeClr val="dk1"/>
              </a:solidFill>
              <a:latin typeface="Calibri"/>
              <a:ea typeface="Calibri"/>
              <a:cs typeface="Calibri"/>
              <a:sym typeface="Calibri"/>
            </a:endParaRPr>
          </a:p>
        </p:txBody>
      </p:sp>
      <p:pic>
        <p:nvPicPr>
          <p:cNvPr id="693" name="Google Shape;693;g1468bb3220c_0_32"/>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694" name="Google Shape;694;g1468bb3220c_0_32" descr="Enrollment &amp; Transfer / Student Registration Form"/>
          <p:cNvPicPr preferRelativeResize="0"/>
          <p:nvPr/>
        </p:nvPicPr>
        <p:blipFill rotWithShape="1">
          <a:blip r:embed="rId4">
            <a:alphaModFix/>
          </a:blip>
          <a:srcRect/>
          <a:stretch/>
        </p:blipFill>
        <p:spPr>
          <a:xfrm rot="744828">
            <a:off x="4706997" y="1815108"/>
            <a:ext cx="2534816" cy="3280529"/>
          </a:xfrm>
          <a:prstGeom prst="rect">
            <a:avLst/>
          </a:prstGeom>
          <a:noFill/>
          <a:ln>
            <a:noFill/>
          </a:ln>
        </p:spPr>
      </p:pic>
      <p:pic>
        <p:nvPicPr>
          <p:cNvPr id="695" name="Google Shape;695;g1468bb3220c_0_32" descr="How to get a state ID card • Sawasdee America"/>
          <p:cNvPicPr preferRelativeResize="0"/>
          <p:nvPr/>
        </p:nvPicPr>
        <p:blipFill rotWithShape="1">
          <a:blip r:embed="rId5">
            <a:alphaModFix/>
          </a:blip>
          <a:srcRect/>
          <a:stretch/>
        </p:blipFill>
        <p:spPr>
          <a:xfrm>
            <a:off x="4669357" y="3475874"/>
            <a:ext cx="2289100" cy="1500633"/>
          </a:xfrm>
          <a:prstGeom prst="rect">
            <a:avLst/>
          </a:prstGeom>
          <a:noFill/>
          <a:ln>
            <a:noFill/>
          </a:ln>
        </p:spPr>
      </p:pic>
      <p:pic>
        <p:nvPicPr>
          <p:cNvPr id="696" name="Google Shape;696;g1468bb3220c_0_32" descr="Ways You Can Order a Copy of Your Birth Certificate - South Florida Reporter"/>
          <p:cNvPicPr preferRelativeResize="0"/>
          <p:nvPr/>
        </p:nvPicPr>
        <p:blipFill rotWithShape="1">
          <a:blip r:embed="rId6">
            <a:alphaModFix/>
          </a:blip>
          <a:srcRect/>
          <a:stretch/>
        </p:blipFill>
        <p:spPr>
          <a:xfrm rot="-951997">
            <a:off x="6371240" y="2239726"/>
            <a:ext cx="2022707" cy="2861196"/>
          </a:xfrm>
          <a:prstGeom prst="rect">
            <a:avLst/>
          </a:prstGeom>
          <a:noFill/>
          <a:ln>
            <a:noFill/>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1468bb3220c_0_4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PHYSICAL TRANSITION</a:t>
            </a:r>
            <a:endParaRPr sz="1400" b="0" i="0" u="none" strike="noStrike" cap="none">
              <a:solidFill>
                <a:srgbClr val="000000"/>
              </a:solidFill>
              <a:latin typeface="Arial"/>
              <a:ea typeface="Arial"/>
              <a:cs typeface="Arial"/>
              <a:sym typeface="Arial"/>
            </a:endParaRPr>
          </a:p>
        </p:txBody>
      </p:sp>
      <p:sp>
        <p:nvSpPr>
          <p:cNvPr id="702" name="Google Shape;702;g1468bb3220c_0_4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87</a:t>
            </a:fld>
            <a:endParaRPr sz="1800" b="0" i="0" u="none" strike="noStrike" cap="none">
              <a:solidFill>
                <a:schemeClr val="dk1"/>
              </a:solidFill>
              <a:latin typeface="Calibri"/>
              <a:ea typeface="Calibri"/>
              <a:cs typeface="Calibri"/>
              <a:sym typeface="Calibri"/>
            </a:endParaRPr>
          </a:p>
        </p:txBody>
      </p:sp>
      <p:pic>
        <p:nvPicPr>
          <p:cNvPr id="703" name="Google Shape;703;g1468bb3220c_0_42"/>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704" name="Google Shape;704;g1468bb3220c_0_42" descr="Janet Mock graces the cover of British Vogue for historic September issue"/>
          <p:cNvPicPr preferRelativeResize="0"/>
          <p:nvPr/>
        </p:nvPicPr>
        <p:blipFill rotWithShape="1">
          <a:blip r:embed="rId4">
            <a:alphaModFix/>
          </a:blip>
          <a:srcRect/>
          <a:stretch/>
        </p:blipFill>
        <p:spPr>
          <a:xfrm>
            <a:off x="4883150" y="3138051"/>
            <a:ext cx="2882900" cy="2269337"/>
          </a:xfrm>
          <a:prstGeom prst="rect">
            <a:avLst/>
          </a:prstGeom>
          <a:noFill/>
          <a:ln>
            <a:noFill/>
          </a:ln>
        </p:spPr>
      </p:pic>
      <p:sp>
        <p:nvSpPr>
          <p:cNvPr id="705" name="Google Shape;705;g1468bb3220c_0_42"/>
          <p:cNvSpPr txBox="1"/>
          <p:nvPr/>
        </p:nvSpPr>
        <p:spPr>
          <a:xfrm>
            <a:off x="804700" y="1968500"/>
            <a:ext cx="7429500" cy="233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2"/>
                </a:solidFill>
                <a:latin typeface="Calibri"/>
                <a:ea typeface="Calibri"/>
                <a:cs typeface="Calibri"/>
                <a:sym typeface="Calibri"/>
              </a:rPr>
              <a:t>Physical transition </a:t>
            </a:r>
            <a:r>
              <a:rPr lang="en-US" sz="2200" b="0" i="0" u="none" strike="noStrike" cap="none">
                <a:solidFill>
                  <a:schemeClr val="dk2"/>
                </a:solidFill>
                <a:latin typeface="Calibri"/>
                <a:ea typeface="Calibri"/>
                <a:cs typeface="Calibri"/>
                <a:sym typeface="Calibri"/>
              </a:rPr>
              <a:t>is when a transgender person undergoes medical treatments so that their sex characteristics better match their gender identity. </a:t>
            </a:r>
            <a:r>
              <a:rPr lang="en-US" sz="2200" b="1" i="0" u="none" strike="noStrike" cap="none">
                <a:solidFill>
                  <a:schemeClr val="dk2"/>
                </a:solidFill>
                <a:latin typeface="Calibri"/>
                <a:ea typeface="Calibri"/>
                <a:cs typeface="Calibri"/>
                <a:sym typeface="Calibri"/>
              </a:rPr>
              <a:t>Before puberty, there are no medical interventions. Ever.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g1468bb3220c_0_42"/>
          <p:cNvSpPr txBox="1"/>
          <p:nvPr/>
        </p:nvSpPr>
        <p:spPr>
          <a:xfrm>
            <a:off x="4883150" y="5477153"/>
            <a:ext cx="30225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Janet Mock (She/Her), Writer, Director &amp; Transgender Activist</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 what about Drag?  </a:t>
            </a:r>
          </a:p>
        </p:txBody>
      </p:sp>
      <p:sp>
        <p:nvSpPr>
          <p:cNvPr id="3" name="Text Placeholder 2"/>
          <p:cNvSpPr>
            <a:spLocks noGrp="1"/>
          </p:cNvSpPr>
          <p:nvPr>
            <p:ph type="body" idx="1"/>
          </p:nvPr>
        </p:nvSpPr>
        <p:spPr>
          <a:xfrm>
            <a:off x="4847572" y="1302707"/>
            <a:ext cx="4133589" cy="4823456"/>
          </a:xfrm>
        </p:spPr>
        <p:txBody>
          <a:bodyPr/>
          <a:lstStyle/>
          <a:p>
            <a:pPr marL="25400" indent="0">
              <a:buNone/>
            </a:pPr>
            <a:r>
              <a:rPr lang="en-US"/>
              <a:t>Transgender refers to a personal gender identity and an authentic, lasting sense of self. In contrast, “drag” is a temporary and deliberate performance of gender.</a:t>
            </a:r>
          </a:p>
        </p:txBody>
      </p:sp>
      <p:pic>
        <p:nvPicPr>
          <p:cNvPr id="5" name="Picture 4"/>
          <p:cNvPicPr>
            <a:picLocks noChangeAspect="1"/>
          </p:cNvPicPr>
          <p:nvPr/>
        </p:nvPicPr>
        <p:blipFill rotWithShape="1">
          <a:blip r:embed="rId3"/>
          <a:srcRect l="19810" r="13588"/>
          <a:stretch/>
        </p:blipFill>
        <p:spPr>
          <a:xfrm>
            <a:off x="313149" y="823066"/>
            <a:ext cx="4372421" cy="4647156"/>
          </a:xfrm>
          <a:prstGeom prst="rect">
            <a:avLst/>
          </a:prstGeom>
        </p:spPr>
      </p:pic>
    </p:spTree>
    <p:extLst>
      <p:ext uri="{BB962C8B-B14F-4D97-AF65-F5344CB8AC3E}">
        <p14:creationId xmlns:p14="http://schemas.microsoft.com/office/powerpoint/2010/main" val="138563281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g1468bb3220c_0_51"/>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TURN &amp; TALK</a:t>
            </a:r>
            <a:endParaRPr/>
          </a:p>
        </p:txBody>
      </p:sp>
      <p:sp>
        <p:nvSpPr>
          <p:cNvPr id="713" name="Google Shape;713;g1468bb3220c_0_51"/>
          <p:cNvSpPr/>
          <p:nvPr/>
        </p:nvSpPr>
        <p:spPr>
          <a:xfrm>
            <a:off x="2524125" y="1211489"/>
            <a:ext cx="4095900" cy="2643300"/>
          </a:xfrm>
          <a:prstGeom prst="rect">
            <a:avLst/>
          </a:prstGeom>
          <a:solidFill>
            <a:srgbClr val="FFC000"/>
          </a:solidFill>
          <a:ln w="9525" cap="flat" cmpd="sng">
            <a:solidFill>
              <a:srgbClr val="FFC000"/>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14" name="Google Shape;714;g1468bb3220c_0_51"/>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715" name="Google Shape;715;g1468bb3220c_0_51"/>
          <p:cNvSpPr txBox="1"/>
          <p:nvPr/>
        </p:nvSpPr>
        <p:spPr>
          <a:xfrm>
            <a:off x="542260" y="4113734"/>
            <a:ext cx="8059500" cy="19395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Describe a time when you had to make a transition. Why did you want to make this change and did you face any barriers?</a:t>
            </a:r>
            <a:endParaRPr sz="1400" b="0" i="0" u="none" strike="noStrike" cap="none">
              <a:solidFill>
                <a:srgbClr val="000000"/>
              </a:solidFill>
              <a:latin typeface="Arial"/>
              <a:ea typeface="Arial"/>
              <a:cs typeface="Arial"/>
              <a:sym typeface="Arial"/>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a:solidFill>
                  <a:schemeClr val="dk2"/>
                </a:solidFill>
                <a:latin typeface="Calibri"/>
                <a:ea typeface="Calibri"/>
                <a:cs typeface="Calibri"/>
                <a:sym typeface="Calibri"/>
              </a:rPr>
              <a:t>2.	</a:t>
            </a:r>
            <a:r>
              <a:rPr lang="en-US" sz="2400" b="0" i="0" u="none" strike="noStrike" cap="none">
                <a:solidFill>
                  <a:schemeClr val="dk2"/>
                </a:solidFill>
                <a:latin typeface="Calibri"/>
                <a:ea typeface="Calibri"/>
                <a:cs typeface="Calibri"/>
                <a:sym typeface="Calibri"/>
              </a:rPr>
              <a:t>Based on what you know, what are some of the barriers    </a:t>
            </a: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a:solidFill>
                  <a:schemeClr val="dk2"/>
                </a:solidFill>
                <a:latin typeface="Calibri"/>
                <a:ea typeface="Calibri"/>
                <a:cs typeface="Calibri"/>
                <a:sym typeface="Calibri"/>
              </a:rPr>
              <a:t>       </a:t>
            </a:r>
            <a:r>
              <a:rPr lang="en-US" sz="2400" b="0" i="0" u="none" strike="noStrike" cap="none">
                <a:solidFill>
                  <a:schemeClr val="dk2"/>
                </a:solidFill>
                <a:latin typeface="Calibri"/>
                <a:ea typeface="Calibri"/>
                <a:cs typeface="Calibri"/>
                <a:sym typeface="Calibri"/>
              </a:rPr>
              <a:t>members can face when transitioning?</a:t>
            </a:r>
            <a:endParaRPr sz="1400" b="0" i="0" u="none" strike="noStrike" cap="none">
              <a:solidFill>
                <a:srgbClr val="000000"/>
              </a:solidFill>
              <a:latin typeface="Arial"/>
              <a:ea typeface="Arial"/>
              <a:cs typeface="Arial"/>
              <a:sym typeface="Arial"/>
            </a:endParaRPr>
          </a:p>
        </p:txBody>
      </p:sp>
      <p:pic>
        <p:nvPicPr>
          <p:cNvPr id="716" name="Google Shape;716;g1468bb3220c_0_51"/>
          <p:cNvPicPr preferRelativeResize="0"/>
          <p:nvPr/>
        </p:nvPicPr>
        <p:blipFill rotWithShape="1">
          <a:blip r:embed="rId4">
            <a:alphaModFix/>
          </a:blip>
          <a:srcRect/>
          <a:stretch/>
        </p:blipFill>
        <p:spPr>
          <a:xfrm>
            <a:off x="161600" y="187136"/>
            <a:ext cx="1286201" cy="1082093"/>
          </a:xfrm>
          <a:prstGeom prst="rect">
            <a:avLst/>
          </a:prstGeom>
          <a:noFill/>
          <a:ln>
            <a:noFill/>
          </a:ln>
        </p:spPr>
      </p:pic>
      <p:sp>
        <p:nvSpPr>
          <p:cNvPr id="717" name="Google Shape;717;g1468bb3220c_0_51"/>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89</a:t>
            </a:fld>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1468bb3220c_0_61"/>
          <p:cNvSpPr txBox="1">
            <a:spLocks noGrp="1"/>
          </p:cNvSpPr>
          <p:nvPr>
            <p:ph type="title"/>
          </p:nvPr>
        </p:nvSpPr>
        <p:spPr>
          <a:xfrm>
            <a:off x="588188" y="800733"/>
            <a:ext cx="8229600" cy="786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556"/>
              <a:buNone/>
            </a:pPr>
            <a:r>
              <a:rPr lang="en-US" sz="3400">
                <a:latin typeface="Libre Franklin"/>
                <a:ea typeface="Libre Franklin"/>
                <a:cs typeface="Libre Franklin"/>
                <a:sym typeface="Libre Franklin"/>
              </a:rPr>
              <a:t>BARRIERS TO TRANSITIONING</a:t>
            </a:r>
            <a:endParaRPr sz="3000"/>
          </a:p>
        </p:txBody>
      </p:sp>
      <p:sp>
        <p:nvSpPr>
          <p:cNvPr id="724" name="Google Shape;724;g1468bb3220c_0_61"/>
          <p:cNvSpPr txBox="1">
            <a:spLocks noGrp="1"/>
          </p:cNvSpPr>
          <p:nvPr>
            <p:ph type="body" idx="1"/>
          </p:nvPr>
        </p:nvSpPr>
        <p:spPr>
          <a:xfrm>
            <a:off x="457200" y="1525350"/>
            <a:ext cx="8229600" cy="3903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2"/>
              </a:buClr>
              <a:buSzPts val="2200"/>
              <a:buNone/>
            </a:pPr>
            <a:r>
              <a:rPr lang="en-US" sz="2200"/>
              <a:t>Not all trans people can transition as they would like to because of any number of factors, including:</a:t>
            </a:r>
            <a:endParaRPr/>
          </a:p>
          <a:p>
            <a:pPr marL="342900" lvl="0" indent="-342900" algn="l" rtl="0">
              <a:lnSpc>
                <a:spcPct val="100000"/>
              </a:lnSpc>
              <a:spcBef>
                <a:spcPts val="440"/>
              </a:spcBef>
              <a:spcAft>
                <a:spcPts val="0"/>
              </a:spcAft>
              <a:buClr>
                <a:schemeClr val="dk2"/>
              </a:buClr>
              <a:buSzPts val="2200"/>
              <a:buChar char="•"/>
            </a:pPr>
            <a:r>
              <a:rPr lang="en-US" sz="2200"/>
              <a:t>Financial cost</a:t>
            </a:r>
            <a:endParaRPr/>
          </a:p>
          <a:p>
            <a:pPr marL="342900" lvl="0" indent="-342900" algn="l" rtl="0">
              <a:lnSpc>
                <a:spcPct val="100000"/>
              </a:lnSpc>
              <a:spcBef>
                <a:spcPts val="440"/>
              </a:spcBef>
              <a:spcAft>
                <a:spcPts val="0"/>
              </a:spcAft>
              <a:buClr>
                <a:schemeClr val="dk2"/>
              </a:buClr>
              <a:buSzPts val="2200"/>
              <a:buChar char="•"/>
            </a:pPr>
            <a:r>
              <a:rPr lang="en-US" sz="2200"/>
              <a:t>Legislative rules/roadblocks</a:t>
            </a:r>
            <a:endParaRPr/>
          </a:p>
          <a:p>
            <a:pPr marL="342900" lvl="0" indent="-342900" algn="l" rtl="0">
              <a:lnSpc>
                <a:spcPct val="100000"/>
              </a:lnSpc>
              <a:spcBef>
                <a:spcPts val="440"/>
              </a:spcBef>
              <a:spcAft>
                <a:spcPts val="0"/>
              </a:spcAft>
              <a:buClr>
                <a:schemeClr val="dk2"/>
              </a:buClr>
              <a:buSzPts val="2200"/>
              <a:buChar char="•"/>
            </a:pPr>
            <a:r>
              <a:rPr lang="en-US" sz="2200"/>
              <a:t>Lack of access to competent healthcare</a:t>
            </a:r>
            <a:endParaRPr/>
          </a:p>
          <a:p>
            <a:pPr marL="342900" lvl="0" indent="-342900" algn="l" rtl="0">
              <a:lnSpc>
                <a:spcPct val="100000"/>
              </a:lnSpc>
              <a:spcBef>
                <a:spcPts val="440"/>
              </a:spcBef>
              <a:spcAft>
                <a:spcPts val="0"/>
              </a:spcAft>
              <a:buClr>
                <a:schemeClr val="dk2"/>
              </a:buClr>
              <a:buSzPts val="2200"/>
              <a:buChar char="•"/>
            </a:pPr>
            <a:r>
              <a:rPr lang="en-US" sz="2200"/>
              <a:t>Health problems</a:t>
            </a:r>
            <a:endParaRPr/>
          </a:p>
          <a:p>
            <a:pPr marL="342900" lvl="0" indent="-342900" algn="l" rtl="0">
              <a:lnSpc>
                <a:spcPct val="100000"/>
              </a:lnSpc>
              <a:spcBef>
                <a:spcPts val="440"/>
              </a:spcBef>
              <a:spcAft>
                <a:spcPts val="0"/>
              </a:spcAft>
              <a:buClr>
                <a:schemeClr val="dk2"/>
              </a:buClr>
              <a:buSzPts val="2200"/>
              <a:buChar char="•"/>
            </a:pPr>
            <a:r>
              <a:rPr lang="en-US" sz="2200"/>
              <a:t>Unhappy with options available</a:t>
            </a:r>
            <a:endParaRPr/>
          </a:p>
          <a:p>
            <a:pPr marL="342900" lvl="0" indent="-342900" algn="l" rtl="0">
              <a:lnSpc>
                <a:spcPct val="100000"/>
              </a:lnSpc>
              <a:spcBef>
                <a:spcPts val="440"/>
              </a:spcBef>
              <a:spcAft>
                <a:spcPts val="0"/>
              </a:spcAft>
              <a:buClr>
                <a:schemeClr val="dk2"/>
              </a:buClr>
              <a:buSzPts val="2200"/>
              <a:buChar char="•"/>
            </a:pPr>
            <a:r>
              <a:rPr lang="en-US" sz="2200"/>
              <a:t>Unsupportive family/family instability</a:t>
            </a:r>
            <a:endParaRPr/>
          </a:p>
          <a:p>
            <a:pPr marL="342900" lvl="0" indent="-342900" algn="l" rtl="0">
              <a:lnSpc>
                <a:spcPct val="100000"/>
              </a:lnSpc>
              <a:spcBef>
                <a:spcPts val="440"/>
              </a:spcBef>
              <a:spcAft>
                <a:spcPts val="0"/>
              </a:spcAft>
              <a:buClr>
                <a:schemeClr val="dk2"/>
              </a:buClr>
              <a:buSzPts val="2200"/>
              <a:buChar char="•"/>
            </a:pPr>
            <a:r>
              <a:rPr lang="en-US" sz="2200"/>
              <a:t>Homelessness/domestic violence</a:t>
            </a:r>
            <a:endParaRPr/>
          </a:p>
          <a:p>
            <a:pPr marL="342900" lvl="0" indent="-342900" algn="l" rtl="0">
              <a:lnSpc>
                <a:spcPct val="100000"/>
              </a:lnSpc>
              <a:spcBef>
                <a:spcPts val="440"/>
              </a:spcBef>
              <a:spcAft>
                <a:spcPts val="0"/>
              </a:spcAft>
              <a:buClr>
                <a:schemeClr val="dk2"/>
              </a:buClr>
              <a:buSzPts val="2200"/>
              <a:buChar char="•"/>
            </a:pPr>
            <a:r>
              <a:rPr lang="en-US" sz="2200"/>
              <a:t>Other personal reasons </a:t>
            </a:r>
            <a:endParaRPr/>
          </a:p>
          <a:p>
            <a:pPr marL="342900" lvl="0" indent="-139700" algn="l" rtl="0">
              <a:lnSpc>
                <a:spcPct val="100000"/>
              </a:lnSpc>
              <a:spcBef>
                <a:spcPts val="640"/>
              </a:spcBef>
              <a:spcAft>
                <a:spcPts val="0"/>
              </a:spcAft>
              <a:buClr>
                <a:schemeClr val="dk2"/>
              </a:buClr>
              <a:buSzPts val="3200"/>
              <a:buNone/>
            </a:pPr>
            <a:endParaRPr/>
          </a:p>
        </p:txBody>
      </p:sp>
      <p:sp>
        <p:nvSpPr>
          <p:cNvPr id="726" name="Google Shape;726;g1468bb3220c_0_61"/>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90</a:t>
            </a:fld>
            <a:endParaRPr sz="1800" b="0" i="0" u="none" strike="noStrike" cap="none">
              <a:solidFill>
                <a:schemeClr val="dk1"/>
              </a:solidFill>
              <a:latin typeface="Calibri"/>
              <a:ea typeface="Calibri"/>
              <a:cs typeface="Calibri"/>
              <a:sym typeface="Calibri"/>
            </a:endParaRPr>
          </a:p>
        </p:txBody>
      </p:sp>
      <p:pic>
        <p:nvPicPr>
          <p:cNvPr id="6" name="Picture 5"/>
          <p:cNvPicPr>
            <a:picLocks noChangeAspect="1"/>
          </p:cNvPicPr>
          <p:nvPr/>
        </p:nvPicPr>
        <p:blipFill rotWithShape="1">
          <a:blip r:embed="rId3"/>
          <a:srcRect l="23345" r="20898"/>
          <a:stretch/>
        </p:blipFill>
        <p:spPr>
          <a:xfrm>
            <a:off x="7007005" y="2436815"/>
            <a:ext cx="1810783" cy="3247656"/>
          </a:xfrm>
          <a:prstGeom prst="rect">
            <a:avLst/>
          </a:prstGeom>
        </p:spPr>
      </p:pic>
      <p:sp>
        <p:nvSpPr>
          <p:cNvPr id="7" name="Google Shape;723;g1468bb3220c_0_61"/>
          <p:cNvSpPr txBox="1">
            <a:spLocks/>
          </p:cNvSpPr>
          <p:nvPr/>
        </p:nvSpPr>
        <p:spPr>
          <a:xfrm>
            <a:off x="719176" y="28211"/>
            <a:ext cx="8229600" cy="7869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pPr>
              <a:buSzPts val="1556"/>
            </a:pPr>
            <a:r>
              <a:rPr lang="en-US" sz="3400">
                <a:latin typeface="Libre Franklin"/>
                <a:ea typeface="Libre Franklin"/>
                <a:cs typeface="Libre Franklin"/>
                <a:sym typeface="Libre Franklin"/>
              </a:rPr>
              <a:t>Debrief and Key Ideas</a:t>
            </a:r>
            <a:endParaRPr lang="en-US" sz="300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91</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Uniserv Director in a medium-sized conservative school district. A member reaches out to you and asks for your help. She explains to you that she is a returning employee who is transgender and began transitioning over  the summer break. She is nervous about coming back in the fall and is asking for your help in navigating her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15 minutes to 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 </a:t>
            </a:r>
            <a:r>
              <a:rPr lang="en-US" err="1"/>
              <a:t>pg</a:t>
            </a:r>
            <a:r>
              <a:rPr lang="en-US"/>
              <a:t> 37</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g13d9adbac24_0_15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750" name="Google Shape;750;g13d9adbac24_0_158"/>
          <p:cNvSpPr txBox="1">
            <a:spLocks noGrp="1"/>
          </p:cNvSpPr>
          <p:nvPr>
            <p:ph type="body" idx="1"/>
          </p:nvPr>
        </p:nvSpPr>
        <p:spPr>
          <a:xfrm>
            <a:off x="2818356" y="1266350"/>
            <a:ext cx="6169919" cy="4671600"/>
          </a:xfrm>
          <a:prstGeom prst="rect">
            <a:avLst/>
          </a:prstGeom>
        </p:spPr>
        <p:txBody>
          <a:bodyPr spcFirstLastPara="1" wrap="square" lIns="91425" tIns="45700" rIns="91425" bIns="45700" anchor="t" anchorCtr="0">
            <a:noAutofit/>
          </a:bodyPr>
          <a:lstStyle/>
          <a:p>
            <a:pPr marL="457200" lvl="0" indent="-381000" algn="l" rtl="0">
              <a:spcBef>
                <a:spcPts val="640"/>
              </a:spcBef>
              <a:spcAft>
                <a:spcPts val="0"/>
              </a:spcAft>
              <a:buSzPts val="2400"/>
              <a:buChar char="•"/>
            </a:pPr>
            <a:r>
              <a:rPr lang="en-US" sz="2400"/>
              <a:t>We don’t have to have all the answers immediately, but we have to know enough to find the information we need.</a:t>
            </a:r>
            <a:endParaRPr sz="2400"/>
          </a:p>
          <a:p>
            <a:pPr marL="457200" lvl="0" indent="0" algn="l" rtl="0">
              <a:spcBef>
                <a:spcPts val="640"/>
              </a:spcBef>
              <a:spcAft>
                <a:spcPts val="0"/>
              </a:spcAft>
              <a:buNone/>
            </a:pPr>
            <a:endParaRPr sz="1200"/>
          </a:p>
          <a:p>
            <a:pPr marL="457200" lvl="0" indent="-381000" algn="l" rtl="0">
              <a:spcBef>
                <a:spcPts val="640"/>
              </a:spcBef>
              <a:spcAft>
                <a:spcPts val="0"/>
              </a:spcAft>
              <a:buSzPts val="2400"/>
              <a:buChar char="•"/>
            </a:pPr>
            <a:r>
              <a:rPr lang="en-US" sz="2400"/>
              <a:t>We need to follow the lead of the trans individual however, it would be best to have some ideas of steps that can be taken. </a:t>
            </a:r>
            <a:endParaRPr sz="2400"/>
          </a:p>
          <a:p>
            <a:pPr marL="457200" lvl="0" indent="0" algn="l" rtl="0">
              <a:spcBef>
                <a:spcPts val="640"/>
              </a:spcBef>
              <a:spcAft>
                <a:spcPts val="0"/>
              </a:spcAft>
              <a:buNone/>
            </a:pPr>
            <a:endParaRPr sz="1000"/>
          </a:p>
          <a:p>
            <a:pPr marL="457200" lvl="0" indent="-381000" algn="l" rtl="0">
              <a:spcBef>
                <a:spcPts val="640"/>
              </a:spcBef>
              <a:spcAft>
                <a:spcPts val="0"/>
              </a:spcAft>
              <a:buSzPts val="2400"/>
              <a:buChar char="•"/>
            </a:pPr>
            <a:r>
              <a:rPr lang="en-US" sz="2400"/>
              <a:t>NEVER try to talk someone out of transitioning or question their decisions around their identity.</a:t>
            </a:r>
            <a:endParaRPr/>
          </a:p>
          <a:p>
            <a:pPr marL="0" lvl="0" indent="0" algn="l" rtl="0">
              <a:spcBef>
                <a:spcPts val="640"/>
              </a:spcBef>
              <a:spcAft>
                <a:spcPts val="0"/>
              </a:spcAft>
              <a:buNone/>
            </a:pPr>
            <a:endParaRPr/>
          </a:p>
        </p:txBody>
      </p:sp>
      <p:pic>
        <p:nvPicPr>
          <p:cNvPr id="5" name="Picture 4"/>
          <p:cNvPicPr>
            <a:picLocks noChangeAspect="1"/>
          </p:cNvPicPr>
          <p:nvPr/>
        </p:nvPicPr>
        <p:blipFill rotWithShape="1">
          <a:blip r:embed="rId3"/>
          <a:srcRect l="23345" r="20898"/>
          <a:stretch/>
        </p:blipFill>
        <p:spPr>
          <a:xfrm>
            <a:off x="293054" y="1266350"/>
            <a:ext cx="2400041" cy="4304496"/>
          </a:xfrm>
          <a:prstGeom prst="rect">
            <a:avLst/>
          </a:prstGeo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Linda</a:t>
            </a:r>
            <a:endParaRPr/>
          </a:p>
        </p:txBody>
      </p:sp>
    </p:spTree>
    <p:extLst>
      <p:ext uri="{BB962C8B-B14F-4D97-AF65-F5344CB8AC3E}">
        <p14:creationId xmlns:p14="http://schemas.microsoft.com/office/powerpoint/2010/main" val="75521354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g1468bb3220c_0_10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err="1"/>
              <a:t>Pg</a:t>
            </a:r>
            <a:r>
              <a:rPr lang="en-US"/>
              <a:t> 48         Building an equitable workplace</a:t>
            </a:r>
            <a:endParaRPr/>
          </a:p>
        </p:txBody>
      </p:sp>
      <p:pic>
        <p:nvPicPr>
          <p:cNvPr id="758" name="Google Shape;758;g1468bb3220c_0_100"/>
          <p:cNvPicPr preferRelativeResize="0"/>
          <p:nvPr/>
        </p:nvPicPr>
        <p:blipFill>
          <a:blip r:embed="rId3">
            <a:alphaModFix/>
          </a:blip>
          <a:stretch>
            <a:fillRect/>
          </a:stretch>
        </p:blipFill>
        <p:spPr>
          <a:xfrm>
            <a:off x="1453200" y="1543863"/>
            <a:ext cx="5656801" cy="3770273"/>
          </a:xfrm>
          <a:prstGeom prst="rect">
            <a:avLst/>
          </a:prstGeom>
          <a:noFill/>
          <a:ln>
            <a:noFill/>
          </a:ln>
        </p:spPr>
      </p:pic>
      <p:sp>
        <p:nvSpPr>
          <p:cNvPr id="759" name="Google Shape;759;g1468bb3220c_0_100"/>
          <p:cNvSpPr txBox="1"/>
          <p:nvPr/>
        </p:nvSpPr>
        <p:spPr>
          <a:xfrm rot="-894011">
            <a:off x="337369" y="1440697"/>
            <a:ext cx="4608458" cy="76945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800" b="1">
                <a:solidFill>
                  <a:srgbClr val="F26B37"/>
                </a:solidFill>
                <a:latin typeface="Pacifico"/>
                <a:ea typeface="Pacifico"/>
                <a:cs typeface="Pacifico"/>
                <a:sym typeface="Pacifico"/>
              </a:rPr>
              <a:t>Family Meeting Time</a:t>
            </a:r>
            <a:endParaRPr sz="3800" b="1">
              <a:solidFill>
                <a:srgbClr val="F26B37"/>
              </a:solidFill>
              <a:latin typeface="Pacifico"/>
              <a:ea typeface="Pacifico"/>
              <a:cs typeface="Pacifico"/>
              <a:sym typeface="Pacifico"/>
            </a:endParaRPr>
          </a:p>
        </p:txBody>
      </p:sp>
      <p:sp>
        <p:nvSpPr>
          <p:cNvPr id="760" name="Google Shape;760;g1468bb3220c_0_100"/>
          <p:cNvSpPr txBox="1"/>
          <p:nvPr/>
        </p:nvSpPr>
        <p:spPr>
          <a:xfrm>
            <a:off x="599545" y="5305532"/>
            <a:ext cx="7899830"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Calibri"/>
                <a:ea typeface="Calibri"/>
                <a:cs typeface="Calibri"/>
                <a:sym typeface="Calibri"/>
              </a:rPr>
              <a:t>Topic: Just how LGBTQ inclusive (or toxic?) is your workplace?</a:t>
            </a:r>
            <a:endParaRPr sz="2400">
              <a:solidFill>
                <a:schemeClr val="dk2"/>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64537-ED2F-CDE9-DBC7-AC4A3979723B}"/>
              </a:ext>
            </a:extLst>
          </p:cNvPr>
          <p:cNvSpPr>
            <a:spLocks noGrp="1"/>
          </p:cNvSpPr>
          <p:nvPr>
            <p:ph type="title"/>
          </p:nvPr>
        </p:nvSpPr>
        <p:spPr/>
        <p:txBody>
          <a:bodyPr/>
          <a:lstStyle/>
          <a:p>
            <a:r>
              <a:rPr lang="en-US"/>
              <a:t>Content Warning</a:t>
            </a:r>
          </a:p>
        </p:txBody>
      </p:sp>
      <p:sp>
        <p:nvSpPr>
          <p:cNvPr id="4" name="TextBox 3">
            <a:extLst>
              <a:ext uri="{FF2B5EF4-FFF2-40B4-BE49-F238E27FC236}">
                <a16:creationId xmlns:a16="http://schemas.microsoft.com/office/drawing/2014/main" id="{DF2C841E-00FD-DB50-3916-B0B87E481593}"/>
              </a:ext>
            </a:extLst>
          </p:cNvPr>
          <p:cNvSpPr txBox="1"/>
          <p:nvPr/>
        </p:nvSpPr>
        <p:spPr>
          <a:xfrm>
            <a:off x="616703" y="1215638"/>
            <a:ext cx="619874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1F497D"/>
                </a:solidFill>
                <a:latin typeface="Calibri"/>
              </a:rPr>
              <a:t>Content warning : </a:t>
            </a:r>
            <a:endParaRPr lang="en-US" sz="3600"/>
          </a:p>
          <a:p>
            <a:r>
              <a:rPr lang="en-US" sz="3600">
                <a:solidFill>
                  <a:srgbClr val="1F497D"/>
                </a:solidFill>
                <a:latin typeface="Calibri"/>
              </a:rPr>
              <a:t>The next section discusses microaggressions commonly found in the workplace.</a:t>
            </a:r>
            <a:endParaRPr lang="en-US" sz="3600"/>
          </a:p>
        </p:txBody>
      </p:sp>
      <p:pic>
        <p:nvPicPr>
          <p:cNvPr id="5" name="Picture 5" descr="A picture containing text, tool&#10;&#10;Description automatically generated">
            <a:extLst>
              <a:ext uri="{FF2B5EF4-FFF2-40B4-BE49-F238E27FC236}">
                <a16:creationId xmlns:a16="http://schemas.microsoft.com/office/drawing/2014/main" id="{BC1D431A-0758-2C5A-A70F-D35D1AB0775A}"/>
              </a:ext>
            </a:extLst>
          </p:cNvPr>
          <p:cNvPicPr>
            <a:picLocks noChangeAspect="1"/>
          </p:cNvPicPr>
          <p:nvPr/>
        </p:nvPicPr>
        <p:blipFill rotWithShape="1">
          <a:blip r:embed="rId2"/>
          <a:srcRect l="11297" t="4466" r="7741" b="19417"/>
          <a:stretch/>
        </p:blipFill>
        <p:spPr>
          <a:xfrm>
            <a:off x="5845230" y="2853004"/>
            <a:ext cx="3078013" cy="3126177"/>
          </a:xfrm>
          <a:prstGeom prst="rect">
            <a:avLst/>
          </a:prstGeom>
        </p:spPr>
      </p:pic>
    </p:spTree>
    <p:extLst>
      <p:ext uri="{BB962C8B-B14F-4D97-AF65-F5344CB8AC3E}">
        <p14:creationId xmlns:p14="http://schemas.microsoft.com/office/powerpoint/2010/main" val="44071219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g146aefe191e_0_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767" name="Google Shape;767;g146aefe191e_0_3"/>
          <p:cNvSpPr txBox="1"/>
          <p:nvPr/>
        </p:nvSpPr>
        <p:spPr>
          <a:xfrm>
            <a:off x="226725" y="1005450"/>
            <a:ext cx="7818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2"/>
                </a:solidFill>
                <a:latin typeface="Calibri"/>
                <a:ea typeface="Calibri"/>
                <a:cs typeface="Calibri"/>
                <a:sym typeface="Calibri"/>
              </a:rPr>
              <a:t>Microaggressions. They aren’t just about race.</a:t>
            </a:r>
            <a:endParaRPr sz="1800">
              <a:solidFill>
                <a:schemeClr val="dk2"/>
              </a:solidFill>
              <a:latin typeface="Calibri"/>
              <a:ea typeface="Calibri"/>
              <a:cs typeface="Calibri"/>
              <a:sym typeface="Calibri"/>
            </a:endParaRPr>
          </a:p>
        </p:txBody>
      </p:sp>
      <p:pic>
        <p:nvPicPr>
          <p:cNvPr id="2" name="On Your Sex And Gender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5474" y="1467150"/>
            <a:ext cx="7191256" cy="4339962"/>
          </a:xfrm>
          <a:prstGeom prst="rect">
            <a:avLst/>
          </a:prstGeom>
        </p:spPr>
      </p:pic>
      <p:pic>
        <p:nvPicPr>
          <p:cNvPr id="769" name="Google Shape;769;g146aefe191e_0_3"/>
          <p:cNvPicPr preferRelativeResize="0"/>
          <p:nvPr/>
        </p:nvPicPr>
        <p:blipFill>
          <a:blip r:embed="rId6">
            <a:alphaModFix/>
          </a:blip>
          <a:stretch>
            <a:fillRect/>
          </a:stretch>
        </p:blipFill>
        <p:spPr>
          <a:xfrm rot="19679187">
            <a:off x="6695042" y="2495489"/>
            <a:ext cx="2863584" cy="4541425"/>
          </a:xfrm>
          <a:prstGeom prst="rect">
            <a:avLst/>
          </a:prstGeom>
          <a:noFill/>
          <a:ln>
            <a:noFill/>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g146aefe191e_0_1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776" name="Google Shape;776;g146aefe191e_0_16"/>
          <p:cNvSpPr txBox="1"/>
          <p:nvPr/>
        </p:nvSpPr>
        <p:spPr>
          <a:xfrm>
            <a:off x="483400" y="1205975"/>
            <a:ext cx="7818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2"/>
                </a:solidFill>
                <a:latin typeface="Calibri"/>
                <a:ea typeface="Calibri"/>
                <a:cs typeface="Calibri"/>
                <a:sym typeface="Calibri"/>
              </a:rPr>
              <a:t>Microaggressions. They aren’t just about race.</a:t>
            </a:r>
            <a:endParaRPr sz="1800">
              <a:solidFill>
                <a:schemeClr val="dk2"/>
              </a:solidFill>
              <a:latin typeface="Calibri"/>
              <a:ea typeface="Calibri"/>
              <a:cs typeface="Calibri"/>
              <a:sym typeface="Calibri"/>
            </a:endParaRPr>
          </a:p>
        </p:txBody>
      </p:sp>
      <p:pic>
        <p:nvPicPr>
          <p:cNvPr id="777" name="Google Shape;777;g146aefe191e_0_16"/>
          <p:cNvPicPr preferRelativeResize="0"/>
          <p:nvPr/>
        </p:nvPicPr>
        <p:blipFill>
          <a:blip r:embed="rId3">
            <a:alphaModFix/>
          </a:blip>
          <a:stretch>
            <a:fillRect/>
          </a:stretch>
        </p:blipFill>
        <p:spPr>
          <a:xfrm>
            <a:off x="4760351" y="1722628"/>
            <a:ext cx="3942675" cy="3880426"/>
          </a:xfrm>
          <a:prstGeom prst="rect">
            <a:avLst/>
          </a:prstGeom>
          <a:noFill/>
          <a:ln>
            <a:noFill/>
          </a:ln>
        </p:spPr>
      </p:pic>
      <p:pic>
        <p:nvPicPr>
          <p:cNvPr id="778" name="Google Shape;778;g146aefe191e_0_16"/>
          <p:cNvPicPr preferRelativeResize="0"/>
          <p:nvPr/>
        </p:nvPicPr>
        <p:blipFill>
          <a:blip r:embed="rId4">
            <a:alphaModFix/>
          </a:blip>
          <a:stretch>
            <a:fillRect/>
          </a:stretch>
        </p:blipFill>
        <p:spPr>
          <a:xfrm>
            <a:off x="1115800" y="1722625"/>
            <a:ext cx="3728359" cy="3880425"/>
          </a:xfrm>
          <a:prstGeom prst="rect">
            <a:avLst/>
          </a:prstGeom>
          <a:noFill/>
          <a:ln>
            <a:noFill/>
          </a:ln>
        </p:spPr>
      </p:pic>
      <p:pic>
        <p:nvPicPr>
          <p:cNvPr id="779" name="Google Shape;779;g146aefe191e_0_16"/>
          <p:cNvPicPr preferRelativeResize="0"/>
          <p:nvPr/>
        </p:nvPicPr>
        <p:blipFill>
          <a:blip r:embed="rId5">
            <a:alphaModFix/>
          </a:blip>
          <a:stretch>
            <a:fillRect/>
          </a:stretch>
        </p:blipFill>
        <p:spPr>
          <a:xfrm rot="-1">
            <a:off x="47402" y="3842750"/>
            <a:ext cx="1565975" cy="2377475"/>
          </a:xfrm>
          <a:prstGeom prst="rect">
            <a:avLst/>
          </a:prstGeom>
          <a:noFill/>
          <a:ln>
            <a:noFill/>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g146aefe191e_0_3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786" name="Google Shape;786;g146aefe191e_0_35"/>
          <p:cNvSpPr txBox="1"/>
          <p:nvPr/>
        </p:nvSpPr>
        <p:spPr>
          <a:xfrm>
            <a:off x="483400" y="1205975"/>
            <a:ext cx="7818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2"/>
                </a:solidFill>
                <a:latin typeface="Calibri"/>
                <a:ea typeface="Calibri"/>
                <a:cs typeface="Calibri"/>
                <a:sym typeface="Calibri"/>
              </a:rPr>
              <a:t>Microaggressions. They aren’t just about race.</a:t>
            </a:r>
            <a:endParaRPr sz="1800">
              <a:solidFill>
                <a:schemeClr val="dk2"/>
              </a:solidFill>
              <a:latin typeface="Calibri"/>
              <a:ea typeface="Calibri"/>
              <a:cs typeface="Calibri"/>
              <a:sym typeface="Calibri"/>
            </a:endParaRPr>
          </a:p>
        </p:txBody>
      </p:sp>
      <p:pic>
        <p:nvPicPr>
          <p:cNvPr id="787" name="Google Shape;787;g146aefe191e_0_35"/>
          <p:cNvPicPr preferRelativeResize="0"/>
          <p:nvPr/>
        </p:nvPicPr>
        <p:blipFill>
          <a:blip r:embed="rId3">
            <a:alphaModFix/>
          </a:blip>
          <a:stretch>
            <a:fillRect/>
          </a:stretch>
        </p:blipFill>
        <p:spPr>
          <a:xfrm rot="-1">
            <a:off x="47402" y="3842750"/>
            <a:ext cx="1565975" cy="2377475"/>
          </a:xfrm>
          <a:prstGeom prst="rect">
            <a:avLst/>
          </a:prstGeom>
          <a:noFill/>
          <a:ln>
            <a:noFill/>
          </a:ln>
        </p:spPr>
      </p:pic>
      <p:pic>
        <p:nvPicPr>
          <p:cNvPr id="788" name="Google Shape;788;g146aefe191e_0_35"/>
          <p:cNvPicPr preferRelativeResize="0"/>
          <p:nvPr/>
        </p:nvPicPr>
        <p:blipFill rotWithShape="1">
          <a:blip r:embed="rId4">
            <a:alphaModFix/>
          </a:blip>
          <a:srcRect l="11696" t="4719" r="16459" b="5044"/>
          <a:stretch/>
        </p:blipFill>
        <p:spPr>
          <a:xfrm>
            <a:off x="1429400" y="1710925"/>
            <a:ext cx="2883850" cy="4408476"/>
          </a:xfrm>
          <a:prstGeom prst="rect">
            <a:avLst/>
          </a:prstGeom>
          <a:noFill/>
          <a:ln>
            <a:noFill/>
          </a:ln>
        </p:spPr>
      </p:pic>
      <p:pic>
        <p:nvPicPr>
          <p:cNvPr id="789" name="Google Shape;789;g146aefe191e_0_35"/>
          <p:cNvPicPr preferRelativeResize="0"/>
          <p:nvPr/>
        </p:nvPicPr>
        <p:blipFill rotWithShape="1">
          <a:blip r:embed="rId5">
            <a:alphaModFix/>
          </a:blip>
          <a:srcRect t="4137" b="6496"/>
          <a:stretch/>
        </p:blipFill>
        <p:spPr>
          <a:xfrm>
            <a:off x="5923825" y="944274"/>
            <a:ext cx="3059350" cy="2464125"/>
          </a:xfrm>
          <a:prstGeom prst="rect">
            <a:avLst/>
          </a:prstGeom>
          <a:noFill/>
          <a:ln>
            <a:noFill/>
          </a:ln>
        </p:spPr>
      </p:pic>
      <p:pic>
        <p:nvPicPr>
          <p:cNvPr id="790" name="Google Shape;790;g146aefe191e_0_35"/>
          <p:cNvPicPr preferRelativeResize="0"/>
          <p:nvPr/>
        </p:nvPicPr>
        <p:blipFill rotWithShape="1">
          <a:blip r:embed="rId6">
            <a:alphaModFix/>
          </a:blip>
          <a:srcRect t="-4535" b="6783"/>
          <a:stretch/>
        </p:blipFill>
        <p:spPr>
          <a:xfrm>
            <a:off x="4510075" y="3400234"/>
            <a:ext cx="3059350" cy="2687541"/>
          </a:xfrm>
          <a:prstGeom prst="rect">
            <a:avLst/>
          </a:prstGeom>
          <a:noFill/>
          <a:ln>
            <a:noFill/>
          </a:ln>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88DE0-294B-ACE5-45B9-D0948B2F1956}"/>
              </a:ext>
            </a:extLst>
          </p:cNvPr>
          <p:cNvSpPr>
            <a:spLocks noGrp="1"/>
          </p:cNvSpPr>
          <p:nvPr>
            <p:ph type="title"/>
          </p:nvPr>
        </p:nvSpPr>
        <p:spPr/>
        <p:txBody>
          <a:bodyPr/>
          <a:lstStyle/>
          <a:p>
            <a:r>
              <a:rPr lang="en-US"/>
              <a:t>Turn and Talk</a:t>
            </a:r>
          </a:p>
        </p:txBody>
      </p:sp>
      <p:pic>
        <p:nvPicPr>
          <p:cNvPr id="4" name="Picture 4" descr="A picture containing logo&#10;&#10;Description automatically generated">
            <a:extLst>
              <a:ext uri="{FF2B5EF4-FFF2-40B4-BE49-F238E27FC236}">
                <a16:creationId xmlns:a16="http://schemas.microsoft.com/office/drawing/2014/main" id="{7ECD133B-016E-AAAA-48E8-A4BA02C6E6A6}"/>
              </a:ext>
            </a:extLst>
          </p:cNvPr>
          <p:cNvPicPr>
            <a:picLocks noChangeAspect="1"/>
          </p:cNvPicPr>
          <p:nvPr/>
        </p:nvPicPr>
        <p:blipFill>
          <a:blip r:embed="rId2"/>
          <a:stretch>
            <a:fillRect/>
          </a:stretch>
        </p:blipFill>
        <p:spPr>
          <a:xfrm>
            <a:off x="1648257" y="1630552"/>
            <a:ext cx="5847487" cy="4496960"/>
          </a:xfrm>
          <a:prstGeom prst="rect">
            <a:avLst/>
          </a:prstGeom>
        </p:spPr>
      </p:pic>
      <p:sp>
        <p:nvSpPr>
          <p:cNvPr id="6" name="Text Placeholder 5">
            <a:extLst>
              <a:ext uri="{FF2B5EF4-FFF2-40B4-BE49-F238E27FC236}">
                <a16:creationId xmlns:a16="http://schemas.microsoft.com/office/drawing/2014/main" id="{98B2020F-950E-A2C3-1FED-18F6C81E6BD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7456506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g146aefe191e_0_8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797" name="Google Shape;797;g146aefe191e_0_83"/>
          <p:cNvSpPr txBox="1">
            <a:spLocks noGrp="1"/>
          </p:cNvSpPr>
          <p:nvPr>
            <p:ph type="body" idx="1"/>
          </p:nvPr>
        </p:nvSpPr>
        <p:spPr>
          <a:xfrm>
            <a:off x="227550" y="115625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a:p>
          <a:p>
            <a:pPr marL="0" lvl="0" indent="0" algn="l" rtl="0">
              <a:spcBef>
                <a:spcPts val="640"/>
              </a:spcBef>
              <a:spcAft>
                <a:spcPts val="0"/>
              </a:spcAft>
              <a:buNone/>
            </a:pPr>
            <a:endParaRPr/>
          </a:p>
          <a:p>
            <a:pPr marL="0" lvl="0" indent="0" algn="l" rtl="0">
              <a:spcBef>
                <a:spcPts val="640"/>
              </a:spcBef>
              <a:spcAft>
                <a:spcPts val="0"/>
              </a:spcAft>
              <a:buNone/>
            </a:pPr>
            <a:endParaRPr/>
          </a:p>
          <a:p>
            <a:pPr marL="0" lvl="0" indent="0" algn="l" rtl="0">
              <a:spcBef>
                <a:spcPts val="640"/>
              </a:spcBef>
              <a:spcAft>
                <a:spcPts val="0"/>
              </a:spcAft>
              <a:buNone/>
            </a:pPr>
            <a:endParaRPr/>
          </a:p>
          <a:p>
            <a:pPr marL="0" lvl="0" indent="0" algn="l" rtl="0">
              <a:spcBef>
                <a:spcPts val="640"/>
              </a:spcBef>
              <a:spcAft>
                <a:spcPts val="0"/>
              </a:spcAft>
              <a:buNone/>
            </a:pPr>
            <a:endParaRPr/>
          </a:p>
          <a:p>
            <a:pPr marL="0" lvl="0" indent="0" algn="l" rtl="0">
              <a:spcBef>
                <a:spcPts val="640"/>
              </a:spcBef>
              <a:spcAft>
                <a:spcPts val="0"/>
              </a:spcAft>
              <a:buNone/>
            </a:pPr>
            <a:endParaRPr lang="en-US"/>
          </a:p>
        </p:txBody>
      </p:sp>
      <p:sp>
        <p:nvSpPr>
          <p:cNvPr id="798" name="Google Shape;798;g146aefe191e_0_83"/>
          <p:cNvSpPr/>
          <p:nvPr/>
        </p:nvSpPr>
        <p:spPr>
          <a:xfrm>
            <a:off x="1468525" y="1452600"/>
            <a:ext cx="5799097" cy="2189599"/>
          </a:xfrm>
          <a:prstGeom prst="rect">
            <a:avLst/>
          </a:prstGeom>
        </p:spPr>
        <p:txBody>
          <a:bodyPr>
            <a:prstTxWarp prst="textPlain">
              <a:avLst/>
            </a:prstTxWarp>
          </a:bodyPr>
          <a:lstStyle/>
          <a:p>
            <a:pPr lvl="0" algn="ctr"/>
            <a:r>
              <a:rPr b="0" i="0">
                <a:ln w="38100" cap="flat" cmpd="sng">
                  <a:solidFill>
                    <a:schemeClr val="dk2"/>
                  </a:solidFill>
                  <a:prstDash val="solid"/>
                  <a:round/>
                  <a:headEnd type="none" w="sm" len="sm"/>
                  <a:tailEnd type="none" w="sm" len="sm"/>
                </a:ln>
                <a:solidFill>
                  <a:srgbClr val="008F00"/>
                </a:solidFill>
                <a:latin typeface="Merriweather"/>
              </a:rPr>
              <a:t>TYPES OF</a:t>
            </a:r>
            <a:br>
              <a:rPr b="0" i="0">
                <a:ln w="38100" cap="flat" cmpd="sng">
                  <a:solidFill>
                    <a:schemeClr val="dk2"/>
                  </a:solidFill>
                  <a:prstDash val="solid"/>
                  <a:round/>
                  <a:headEnd type="none" w="sm" len="sm"/>
                  <a:tailEnd type="none" w="sm" len="sm"/>
                </a:ln>
                <a:solidFill>
                  <a:srgbClr val="008F00"/>
                </a:solidFill>
                <a:latin typeface="Merriweather"/>
              </a:rPr>
            </a:br>
            <a:r>
              <a:rPr b="0" i="0">
                <a:ln w="38100" cap="flat" cmpd="sng">
                  <a:solidFill>
                    <a:schemeClr val="dk2"/>
                  </a:solidFill>
                  <a:prstDash val="solid"/>
                  <a:round/>
                  <a:headEnd type="none" w="sm" len="sm"/>
                  <a:tailEnd type="none" w="sm" len="sm"/>
                </a:ln>
                <a:solidFill>
                  <a:srgbClr val="008F00"/>
                </a:solidFill>
                <a:latin typeface="Merriweather"/>
              </a:rPr>
              <a:t>MICROAGRESSIONS</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pic>
        <p:nvPicPr>
          <p:cNvPr id="804" name="Google Shape;804;g146aefe191e_0_47"/>
          <p:cNvPicPr preferRelativeResize="0"/>
          <p:nvPr/>
        </p:nvPicPr>
        <p:blipFill>
          <a:blip r:embed="rId3">
            <a:alphaModFix amt="7000"/>
          </a:blip>
          <a:stretch>
            <a:fillRect/>
          </a:stretch>
        </p:blipFill>
        <p:spPr>
          <a:xfrm>
            <a:off x="-425725" y="-47350"/>
            <a:ext cx="9995452" cy="6857999"/>
          </a:xfrm>
          <a:prstGeom prst="rect">
            <a:avLst/>
          </a:prstGeom>
          <a:noFill/>
          <a:ln>
            <a:noFill/>
          </a:ln>
        </p:spPr>
      </p:pic>
      <p:sp>
        <p:nvSpPr>
          <p:cNvPr id="805" name="Google Shape;805;g146aefe191e_0_47"/>
          <p:cNvSpPr txBox="1">
            <a:spLocks noGrp="1"/>
          </p:cNvSpPr>
          <p:nvPr>
            <p:ph type="title"/>
          </p:nvPr>
        </p:nvSpPr>
        <p:spPr>
          <a:xfrm>
            <a:off x="878725" y="-4"/>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06" name="Google Shape;806;g146aefe191e_0_47"/>
          <p:cNvSpPr/>
          <p:nvPr/>
        </p:nvSpPr>
        <p:spPr>
          <a:xfrm>
            <a:off x="136900" y="1859975"/>
            <a:ext cx="5323508" cy="706251"/>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dk2"/>
                </a:solidFill>
                <a:latin typeface="Arial"/>
              </a:rPr>
              <a:t>Assuming "man"/"woman" roles in queer relationships</a:t>
            </a:r>
          </a:p>
        </p:txBody>
      </p:sp>
      <p:sp>
        <p:nvSpPr>
          <p:cNvPr id="807" name="Google Shape;807;g146aefe191e_0_47"/>
          <p:cNvSpPr/>
          <p:nvPr/>
        </p:nvSpPr>
        <p:spPr>
          <a:xfrm rot="-864027">
            <a:off x="76549" y="2977284"/>
            <a:ext cx="4652689" cy="706273"/>
          </a:xfrm>
          <a:prstGeom prst="rect">
            <a:avLst/>
          </a:prstGeom>
        </p:spPr>
        <p:txBody>
          <a:bodyPr>
            <a:prstTxWarp prst="textPlain">
              <a:avLst/>
            </a:prstTxWarp>
          </a:bodyPr>
          <a:lstStyle/>
          <a:p>
            <a:pPr lvl="0" algn="ctr"/>
            <a:r>
              <a:rPr b="0" i="0">
                <a:ln w="9525" cap="flat" cmpd="sng">
                  <a:solidFill>
                    <a:schemeClr val="accent1"/>
                  </a:solidFill>
                  <a:prstDash val="solid"/>
                  <a:round/>
                  <a:headEnd type="none" w="sm" len="sm"/>
                  <a:tailEnd type="none" w="sm" len="sm"/>
                </a:ln>
                <a:solidFill>
                  <a:schemeClr val="accent1"/>
                </a:solidFill>
                <a:latin typeface="Arial"/>
              </a:rPr>
              <a:t>"It's a lifestyle"</a:t>
            </a:r>
          </a:p>
        </p:txBody>
      </p:sp>
      <p:sp>
        <p:nvSpPr>
          <p:cNvPr id="808" name="Google Shape;808;g146aefe191e_0_47"/>
          <p:cNvSpPr/>
          <p:nvPr/>
        </p:nvSpPr>
        <p:spPr>
          <a:xfrm>
            <a:off x="318400" y="4766432"/>
            <a:ext cx="8191215" cy="560502"/>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2"/>
                </a:solidFill>
                <a:latin typeface="Arial"/>
              </a:rPr>
              <a:t>Invasive body part(s) questions</a:t>
            </a:r>
          </a:p>
        </p:txBody>
      </p:sp>
      <p:sp>
        <p:nvSpPr>
          <p:cNvPr id="809" name="Google Shape;809;g146aefe191e_0_47"/>
          <p:cNvSpPr/>
          <p:nvPr/>
        </p:nvSpPr>
        <p:spPr>
          <a:xfrm>
            <a:off x="4643125" y="1045750"/>
            <a:ext cx="4463306" cy="978625"/>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F2872F"/>
                </a:solidFill>
                <a:latin typeface="Arial"/>
              </a:rPr>
              <a:t>"You don't look ________"</a:t>
            </a:r>
          </a:p>
        </p:txBody>
      </p:sp>
      <p:sp>
        <p:nvSpPr>
          <p:cNvPr id="810" name="Google Shape;810;g146aefe191e_0_47"/>
          <p:cNvSpPr/>
          <p:nvPr/>
        </p:nvSpPr>
        <p:spPr>
          <a:xfrm>
            <a:off x="878725" y="5489634"/>
            <a:ext cx="8191661" cy="657891"/>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F2872F"/>
                </a:solidFill>
                <a:latin typeface="Arial"/>
              </a:rPr>
              <a:t>"I don't use singular 'they'"</a:t>
            </a:r>
          </a:p>
        </p:txBody>
      </p:sp>
      <p:sp>
        <p:nvSpPr>
          <p:cNvPr id="811" name="Google Shape;811;g146aefe191e_0_47"/>
          <p:cNvSpPr/>
          <p:nvPr/>
        </p:nvSpPr>
        <p:spPr>
          <a:xfrm>
            <a:off x="4485300" y="3418706"/>
            <a:ext cx="4552180" cy="1218443"/>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2E3389">
                    <a:alpha val="70590"/>
                  </a:srgbClr>
                </a:solidFill>
                <a:latin typeface="Arial"/>
              </a:rPr>
              <a:t>speaking for instead </a:t>
            </a:r>
            <a:br>
              <a:rPr b="0" i="0">
                <a:ln w="9525" cap="flat" cmpd="sng">
                  <a:solidFill>
                    <a:schemeClr val="dk2"/>
                  </a:solidFill>
                  <a:prstDash val="solid"/>
                  <a:round/>
                  <a:headEnd type="none" w="sm" len="sm"/>
                  <a:tailEnd type="none" w="sm" len="sm"/>
                </a:ln>
                <a:solidFill>
                  <a:srgbClr val="2E3389">
                    <a:alpha val="70590"/>
                  </a:srgbClr>
                </a:solidFill>
                <a:latin typeface="Arial"/>
              </a:rPr>
            </a:br>
            <a:r>
              <a:rPr b="0" i="0">
                <a:ln w="9525" cap="flat" cmpd="sng">
                  <a:solidFill>
                    <a:schemeClr val="dk2"/>
                  </a:solidFill>
                  <a:prstDash val="solid"/>
                  <a:round/>
                  <a:headEnd type="none" w="sm" len="sm"/>
                  <a:tailEnd type="none" w="sm" len="sm"/>
                </a:ln>
                <a:solidFill>
                  <a:srgbClr val="2E3389">
                    <a:alpha val="70590"/>
                  </a:srgbClr>
                </a:solidFill>
                <a:latin typeface="Arial"/>
              </a:rPr>
              <a:t>of letting speak</a:t>
            </a:r>
          </a:p>
        </p:txBody>
      </p:sp>
      <p:sp>
        <p:nvSpPr>
          <p:cNvPr id="812" name="Google Shape;812;g146aefe191e_0_47"/>
          <p:cNvSpPr/>
          <p:nvPr/>
        </p:nvSpPr>
        <p:spPr>
          <a:xfrm rot="1439140">
            <a:off x="5700625" y="2363699"/>
            <a:ext cx="3279514" cy="752502"/>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2"/>
                </a:solidFill>
                <a:latin typeface="Arial"/>
              </a:rPr>
              <a:t>excluding family members</a:t>
            </a:r>
          </a:p>
        </p:txBody>
      </p:sp>
      <p:sp>
        <p:nvSpPr>
          <p:cNvPr id="813" name="Google Shape;813;g146aefe191e_0_47"/>
          <p:cNvSpPr/>
          <p:nvPr/>
        </p:nvSpPr>
        <p:spPr>
          <a:xfrm rot="-538762">
            <a:off x="1785000" y="3679246"/>
            <a:ext cx="2333767" cy="955952"/>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F26B37"/>
                </a:solidFill>
                <a:latin typeface="Arial"/>
              </a:rPr>
              <a:t>Thinking you can</a:t>
            </a:r>
            <a:br>
              <a:rPr b="0" i="0">
                <a:ln w="9525" cap="flat" cmpd="sng">
                  <a:solidFill>
                    <a:schemeClr val="dk2"/>
                  </a:solidFill>
                  <a:prstDash val="solid"/>
                  <a:round/>
                  <a:headEnd type="none" w="sm" len="sm"/>
                  <a:tailEnd type="none" w="sm" len="sm"/>
                </a:ln>
                <a:solidFill>
                  <a:srgbClr val="F26B37"/>
                </a:solidFill>
                <a:latin typeface="Arial"/>
              </a:rPr>
            </a:br>
            <a:r>
              <a:rPr b="0" i="0">
                <a:ln w="9525" cap="flat" cmpd="sng">
                  <a:solidFill>
                    <a:schemeClr val="dk2"/>
                  </a:solidFill>
                  <a:prstDash val="solid"/>
                  <a:round/>
                  <a:headEnd type="none" w="sm" len="sm"/>
                  <a:tailEnd type="none" w="sm" len="sm"/>
                </a:ln>
                <a:solidFill>
                  <a:srgbClr val="F26B37"/>
                </a:solidFill>
                <a:latin typeface="Arial"/>
              </a:rPr>
              <a:t>"turn" someone</a:t>
            </a:r>
          </a:p>
        </p:txBody>
      </p:sp>
      <p:sp>
        <p:nvSpPr>
          <p:cNvPr id="814" name="Google Shape;814;g146aefe191e_0_47"/>
          <p:cNvSpPr/>
          <p:nvPr/>
        </p:nvSpPr>
        <p:spPr>
          <a:xfrm>
            <a:off x="237400" y="931725"/>
            <a:ext cx="4133932" cy="706252"/>
          </a:xfrm>
          <a:prstGeom prst="rect">
            <a:avLst/>
          </a:prstGeom>
        </p:spPr>
        <p:txBody>
          <a:bodyPr>
            <a:prstTxWarp prst="textPlain">
              <a:avLst/>
            </a:prstTxWarp>
          </a:bodyPr>
          <a:lstStyle/>
          <a:p>
            <a:pPr lvl="0" algn="ctr"/>
            <a:r>
              <a:rPr b="0" i="0">
                <a:ln w="38100" cap="flat" cmpd="sng">
                  <a:solidFill>
                    <a:schemeClr val="dk2"/>
                  </a:solidFill>
                  <a:prstDash val="solid"/>
                  <a:round/>
                  <a:headEnd type="none" w="sm" len="sm"/>
                  <a:tailEnd type="none" w="sm" len="sm"/>
                </a:ln>
                <a:solidFill>
                  <a:srgbClr val="008F00"/>
                </a:solidFill>
                <a:latin typeface="Merriweather"/>
              </a:rPr>
              <a:t>TYPES OF</a:t>
            </a:r>
            <a:br>
              <a:rPr b="0" i="0">
                <a:ln w="38100" cap="flat" cmpd="sng">
                  <a:solidFill>
                    <a:schemeClr val="dk2"/>
                  </a:solidFill>
                  <a:prstDash val="solid"/>
                  <a:round/>
                  <a:headEnd type="none" w="sm" len="sm"/>
                  <a:tailEnd type="none" w="sm" len="sm"/>
                </a:ln>
                <a:solidFill>
                  <a:srgbClr val="008F00"/>
                </a:solidFill>
                <a:latin typeface="Merriweather"/>
              </a:rPr>
            </a:br>
            <a:r>
              <a:rPr b="0" i="0">
                <a:ln w="38100" cap="flat" cmpd="sng">
                  <a:solidFill>
                    <a:schemeClr val="dk2"/>
                  </a:solidFill>
                  <a:prstDash val="solid"/>
                  <a:round/>
                  <a:headEnd type="none" w="sm" len="sm"/>
                  <a:tailEnd type="none" w="sm" len="sm"/>
                </a:ln>
                <a:solidFill>
                  <a:srgbClr val="008F00"/>
                </a:solidFill>
                <a:latin typeface="Merriweather"/>
              </a:rPr>
              <a:t>MICROAGRESSIONS</a:t>
            </a:r>
          </a:p>
        </p:txBody>
      </p:sp>
      <p:sp>
        <p:nvSpPr>
          <p:cNvPr id="815" name="Google Shape;815;g146aefe191e_0_47"/>
          <p:cNvSpPr/>
          <p:nvPr/>
        </p:nvSpPr>
        <p:spPr>
          <a:xfrm rot="504483">
            <a:off x="4743974" y="2922448"/>
            <a:ext cx="2233398" cy="496250"/>
          </a:xfrm>
          <a:prstGeom prst="rect">
            <a:avLst/>
          </a:prstGeom>
        </p:spPr>
        <p:txBody>
          <a:bodyPr>
            <a:prstTxWarp prst="textPlain">
              <a:avLst/>
            </a:prstTxWarp>
          </a:bodyPr>
          <a:lstStyle/>
          <a:p>
            <a:pPr lvl="0" algn="ctr"/>
            <a:r>
              <a:rPr b="0" i="0">
                <a:ln w="9525" cap="flat" cmpd="sng">
                  <a:solidFill>
                    <a:schemeClr val="accent6"/>
                  </a:solidFill>
                  <a:prstDash val="solid"/>
                  <a:round/>
                  <a:headEnd type="none" w="sm" len="sm"/>
                  <a:tailEnd type="none" w="sm" len="sm"/>
                </a:ln>
                <a:solidFill>
                  <a:schemeClr val="lt2"/>
                </a:solidFill>
                <a:latin typeface="Arial"/>
              </a:rPr>
              <a:t>"No homo"</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g146aefe191e_0_12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22" name="Google Shape;822;g146aefe191e_0_125"/>
          <p:cNvSpPr txBox="1">
            <a:spLocks noGrp="1"/>
          </p:cNvSpPr>
          <p:nvPr>
            <p:ph type="body" idx="1"/>
          </p:nvPr>
        </p:nvSpPr>
        <p:spPr>
          <a:xfrm>
            <a:off x="227550" y="115625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to do when you witness a microaggression:</a:t>
            </a:r>
            <a:endParaRPr/>
          </a:p>
          <a:p>
            <a:pPr marL="0" lvl="0" indent="0" algn="l" rtl="0">
              <a:spcBef>
                <a:spcPts val="640"/>
              </a:spcBef>
              <a:spcAft>
                <a:spcPts val="0"/>
              </a:spcAft>
              <a:buNone/>
            </a:pPr>
            <a:endParaRPr sz="100"/>
          </a:p>
          <a:p>
            <a:pPr marL="457200" lvl="0" indent="-431800" algn="l" rtl="0">
              <a:spcBef>
                <a:spcPts val="640"/>
              </a:spcBef>
              <a:spcAft>
                <a:spcPts val="0"/>
              </a:spcAft>
              <a:buSzPts val="3200"/>
              <a:buAutoNum type="arabicPeriod"/>
            </a:pPr>
            <a:r>
              <a:rPr lang="en-US"/>
              <a:t>Assess the situation: are you able to respond</a:t>
            </a:r>
            <a:endParaRPr/>
          </a:p>
          <a:p>
            <a:pPr marL="914400" lvl="1" indent="-406400" algn="l" rtl="0">
              <a:spcBef>
                <a:spcPts val="0"/>
              </a:spcBef>
              <a:spcAft>
                <a:spcPts val="0"/>
              </a:spcAft>
              <a:buSzPts val="2800"/>
              <a:buAutoNum type="alphaLcPeriod"/>
            </a:pPr>
            <a:r>
              <a:rPr lang="en-US"/>
              <a:t>Environment</a:t>
            </a:r>
            <a:endParaRPr/>
          </a:p>
          <a:p>
            <a:pPr marL="914400" lvl="1" indent="-406400" algn="l" rtl="0">
              <a:spcBef>
                <a:spcPts val="0"/>
              </a:spcBef>
              <a:spcAft>
                <a:spcPts val="0"/>
              </a:spcAft>
              <a:buSzPts val="2800"/>
              <a:buAutoNum type="alphaLcPeriod"/>
            </a:pPr>
            <a:r>
              <a:rPr lang="en-US"/>
              <a:t>Physical/Employment Safety</a:t>
            </a:r>
            <a:endParaRPr/>
          </a:p>
          <a:p>
            <a:pPr marL="914400" lvl="1" indent="-406400" algn="l" rtl="0">
              <a:spcBef>
                <a:spcPts val="0"/>
              </a:spcBef>
              <a:spcAft>
                <a:spcPts val="0"/>
              </a:spcAft>
              <a:buSzPts val="2800"/>
              <a:buAutoNum type="alphaLcPeriod"/>
            </a:pPr>
            <a:r>
              <a:rPr lang="en-US"/>
              <a:t>Your own mental/emotional status</a:t>
            </a:r>
            <a:endParaRPr/>
          </a:p>
          <a:p>
            <a:pPr marL="457200" lvl="0" indent="-431800" algn="l" rtl="0">
              <a:spcBef>
                <a:spcPts val="0"/>
              </a:spcBef>
              <a:spcAft>
                <a:spcPts val="0"/>
              </a:spcAft>
              <a:buSzPts val="3200"/>
              <a:buAutoNum type="arabicPeriod"/>
            </a:pPr>
            <a:r>
              <a:rPr lang="en-US"/>
              <a:t>PAUSE. Breathe.</a:t>
            </a:r>
            <a:endParaRPr/>
          </a:p>
          <a:p>
            <a:pPr marL="457200" lvl="0" indent="-431800" algn="l" rtl="0">
              <a:spcBef>
                <a:spcPts val="0"/>
              </a:spcBef>
              <a:spcAft>
                <a:spcPts val="0"/>
              </a:spcAft>
              <a:buSzPts val="3200"/>
              <a:buAutoNum type="arabicPeriod"/>
            </a:pPr>
            <a:r>
              <a:rPr lang="en-US"/>
              <a:t>Ask the person to repeat what was said</a:t>
            </a:r>
            <a:endParaRPr/>
          </a:p>
          <a:p>
            <a:pPr marL="914400" lvl="1" indent="-406400" algn="l" rtl="0">
              <a:spcBef>
                <a:spcPts val="0"/>
              </a:spcBef>
              <a:spcAft>
                <a:spcPts val="0"/>
              </a:spcAft>
              <a:buSzPts val="2800"/>
              <a:buAutoNum type="alphaLcPeriod"/>
            </a:pPr>
            <a:r>
              <a:rPr lang="en-US"/>
              <a:t>“I don’t understand the joke. Can you please repeat it so I can get what was funny?</a:t>
            </a:r>
            <a:endParaRPr/>
          </a:p>
          <a:p>
            <a:pPr marL="914400" lvl="1" indent="-406400" algn="l" rtl="0">
              <a:spcBef>
                <a:spcPts val="0"/>
              </a:spcBef>
              <a:spcAft>
                <a:spcPts val="0"/>
              </a:spcAft>
              <a:buSzPts val="2800"/>
              <a:buAutoNum type="alphaLcPeriod"/>
            </a:pPr>
            <a:r>
              <a:rPr lang="en-US"/>
              <a:t>“Did you just say______?”</a:t>
            </a:r>
            <a:endParaRPr/>
          </a:p>
          <a:p>
            <a:pPr marL="0" lvl="0" indent="0" algn="l" rtl="0">
              <a:spcBef>
                <a:spcPts val="640"/>
              </a:spcBef>
              <a:spcAft>
                <a:spcPts val="0"/>
              </a:spcAft>
              <a:buNone/>
            </a:pPr>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g146aefe191e_0_5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29" name="Google Shape;829;g146aefe191e_0_53"/>
          <p:cNvSpPr txBox="1">
            <a:spLocks noGrp="1"/>
          </p:cNvSpPr>
          <p:nvPr>
            <p:ph type="body" idx="1"/>
          </p:nvPr>
        </p:nvSpPr>
        <p:spPr>
          <a:xfrm>
            <a:off x="227550" y="82300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to do when you witness a microaggression:</a:t>
            </a:r>
            <a:endParaRPr/>
          </a:p>
          <a:p>
            <a:pPr marL="0" lvl="0" indent="0" algn="l" rtl="0">
              <a:spcBef>
                <a:spcPts val="640"/>
              </a:spcBef>
              <a:spcAft>
                <a:spcPts val="0"/>
              </a:spcAft>
              <a:buNone/>
            </a:pPr>
            <a:r>
              <a:rPr lang="en-US"/>
              <a:t>4. Take control of the situation.</a:t>
            </a:r>
            <a:endParaRPr/>
          </a:p>
          <a:p>
            <a:pPr marL="0" lvl="0" indent="0" algn="l" rtl="0">
              <a:spcBef>
                <a:spcPts val="640"/>
              </a:spcBef>
              <a:spcAft>
                <a:spcPts val="0"/>
              </a:spcAft>
              <a:buNone/>
            </a:pPr>
            <a:r>
              <a:rPr lang="en-US"/>
              <a:t>	a. “I don’t find that funny.”</a:t>
            </a:r>
            <a:endParaRPr/>
          </a:p>
          <a:p>
            <a:pPr marL="0" indent="0">
              <a:buNone/>
            </a:pPr>
            <a:r>
              <a:rPr lang="en-US"/>
              <a:t>	b. “That type of language/question makes me uncomfortable, particularly in the workplace.”</a:t>
            </a:r>
          </a:p>
          <a:p>
            <a:pPr marL="0" lvl="0" indent="0" algn="l" rtl="0">
              <a:spcBef>
                <a:spcPts val="640"/>
              </a:spcBef>
              <a:spcAft>
                <a:spcPts val="0"/>
              </a:spcAft>
              <a:buNone/>
            </a:pPr>
            <a:r>
              <a:rPr lang="en-US"/>
              <a:t>5. Offer a way to learn/grow (if you are in a place to do so with generosity, not passive aggressively).</a:t>
            </a:r>
            <a:endParaRPr/>
          </a:p>
          <a:p>
            <a:pPr marL="0" lvl="0" indent="0" algn="l" rtl="0">
              <a:spcBef>
                <a:spcPts val="640"/>
              </a:spcBef>
              <a:spcAft>
                <a:spcPts val="0"/>
              </a:spcAft>
              <a:buNone/>
            </a:pPr>
            <a:r>
              <a:rPr lang="en-US"/>
              <a:t>6. Reflect: What information did you need to help educate the person OR to better understand the microaggression yourself?</a:t>
            </a:r>
            <a:endParaRPr/>
          </a:p>
          <a:p>
            <a:pPr marL="0" lvl="0" indent="0" algn="l" rtl="0">
              <a:spcBef>
                <a:spcPts val="640"/>
              </a:spcBef>
              <a:spcAft>
                <a:spcPts val="0"/>
              </a:spcAft>
              <a:buNone/>
            </a:pPr>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g146aefe191e_0_14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36" name="Google Shape;836;g146aefe191e_0_141"/>
          <p:cNvSpPr txBox="1">
            <a:spLocks noGrp="1"/>
          </p:cNvSpPr>
          <p:nvPr>
            <p:ph type="body" idx="1"/>
          </p:nvPr>
        </p:nvSpPr>
        <p:spPr>
          <a:xfrm>
            <a:off x="3118901" y="1004913"/>
            <a:ext cx="5797549" cy="4923737"/>
          </a:xfrm>
          <a:prstGeom prst="rect">
            <a:avLst/>
          </a:prstGeom>
        </p:spPr>
        <p:txBody>
          <a:bodyPr spcFirstLastPara="1" wrap="square" lIns="91425" tIns="45700" rIns="91425" bIns="45700" anchor="t" anchorCtr="0">
            <a:noAutofit/>
          </a:bodyPr>
          <a:lstStyle/>
          <a:p>
            <a:pPr marL="0" indent="0">
              <a:buNone/>
            </a:pPr>
            <a:endParaRPr lang="en-US"/>
          </a:p>
          <a:p>
            <a:pPr marL="0" lvl="0" indent="0" algn="l" rtl="0">
              <a:spcBef>
                <a:spcPts val="640"/>
              </a:spcBef>
              <a:spcAft>
                <a:spcPts val="0"/>
              </a:spcAft>
              <a:buNone/>
            </a:pPr>
            <a:r>
              <a:rPr lang="en-US"/>
              <a:t>Be aware of:</a:t>
            </a:r>
            <a:endParaRPr/>
          </a:p>
          <a:p>
            <a:pPr marL="457200" lvl="0" indent="-431800" algn="l" rtl="0">
              <a:spcBef>
                <a:spcPts val="640"/>
              </a:spcBef>
              <a:spcAft>
                <a:spcPts val="0"/>
              </a:spcAft>
              <a:buSzPts val="3200"/>
              <a:buChar char="•"/>
            </a:pPr>
            <a:r>
              <a:rPr lang="en-US"/>
              <a:t>Context</a:t>
            </a:r>
            <a:endParaRPr/>
          </a:p>
          <a:p>
            <a:pPr marL="457200" lvl="0" indent="-431800" algn="l" rtl="0">
              <a:spcBef>
                <a:spcPts val="0"/>
              </a:spcBef>
              <a:spcAft>
                <a:spcPts val="0"/>
              </a:spcAft>
              <a:buSzPts val="3200"/>
              <a:buChar char="•"/>
            </a:pPr>
            <a:r>
              <a:rPr lang="en-US"/>
              <a:t>Environment</a:t>
            </a:r>
            <a:endParaRPr/>
          </a:p>
          <a:p>
            <a:pPr marL="457200" lvl="0" indent="-431800" algn="l" rtl="0">
              <a:spcBef>
                <a:spcPts val="0"/>
              </a:spcBef>
              <a:spcAft>
                <a:spcPts val="0"/>
              </a:spcAft>
              <a:buSzPts val="3200"/>
              <a:buChar char="•"/>
            </a:pPr>
            <a:r>
              <a:rPr lang="en-US"/>
              <a:t>Assessing whether or not the person directly affected wants the help or not.</a:t>
            </a:r>
            <a:endParaRPr/>
          </a:p>
          <a:p>
            <a:pPr marL="0" lvl="0" indent="0" algn="l" rtl="0">
              <a:spcBef>
                <a:spcPts val="640"/>
              </a:spcBef>
              <a:spcAft>
                <a:spcPts val="0"/>
              </a:spcAft>
              <a:buNone/>
            </a:pPr>
            <a:endParaRPr/>
          </a:p>
        </p:txBody>
      </p:sp>
      <p:pic>
        <p:nvPicPr>
          <p:cNvPr id="3" name="Picture 2">
            <a:extLst>
              <a:ext uri="{FF2B5EF4-FFF2-40B4-BE49-F238E27FC236}">
                <a16:creationId xmlns:a16="http://schemas.microsoft.com/office/drawing/2014/main" id="{AEEFC2B2-F0A8-B796-5E56-6F1E6ACC9CD2}"/>
              </a:ext>
            </a:extLst>
          </p:cNvPr>
          <p:cNvPicPr>
            <a:picLocks noChangeAspect="1"/>
          </p:cNvPicPr>
          <p:nvPr/>
        </p:nvPicPr>
        <p:blipFill rotWithShape="1">
          <a:blip r:embed="rId3"/>
          <a:srcRect l="23345" r="20898"/>
          <a:stretch/>
        </p:blipFill>
        <p:spPr>
          <a:xfrm>
            <a:off x="293054" y="1266350"/>
            <a:ext cx="2400041" cy="4304496"/>
          </a:xfrm>
          <a:prstGeom prst="rect">
            <a:avLst/>
          </a:prstGeom>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954F-16B8-76D0-11CB-A1048F5280A6}"/>
              </a:ext>
            </a:extLst>
          </p:cNvPr>
          <p:cNvSpPr>
            <a:spLocks noGrp="1"/>
          </p:cNvSpPr>
          <p:nvPr>
            <p:ph type="title"/>
          </p:nvPr>
        </p:nvSpPr>
        <p:spPr/>
        <p:txBody>
          <a:bodyPr/>
          <a:lstStyle/>
          <a:p>
            <a:r>
              <a:rPr lang="en-US"/>
              <a:t>Allyship means</a:t>
            </a:r>
          </a:p>
        </p:txBody>
      </p:sp>
      <p:sp>
        <p:nvSpPr>
          <p:cNvPr id="3" name="Text Placeholder 2">
            <a:extLst>
              <a:ext uri="{FF2B5EF4-FFF2-40B4-BE49-F238E27FC236}">
                <a16:creationId xmlns:a16="http://schemas.microsoft.com/office/drawing/2014/main" id="{3B59966D-2798-C208-2A54-00E3473C8B7C}"/>
              </a:ext>
            </a:extLst>
          </p:cNvPr>
          <p:cNvSpPr>
            <a:spLocks noGrp="1"/>
          </p:cNvSpPr>
          <p:nvPr>
            <p:ph type="body" idx="1"/>
          </p:nvPr>
        </p:nvSpPr>
        <p:spPr>
          <a:xfrm>
            <a:off x="457200" y="1060809"/>
            <a:ext cx="8229600" cy="5065353"/>
          </a:xfrm>
        </p:spPr>
        <p:txBody>
          <a:bodyPr/>
          <a:lstStyle/>
          <a:p>
            <a:r>
              <a:rPr lang="en-US"/>
              <a:t>Allyship is the use of personal PRIVILEGE and </a:t>
            </a:r>
            <a:br>
              <a:rPr lang="en-US"/>
            </a:br>
            <a:r>
              <a:rPr lang="en-US"/>
              <a:t>proximity-to -power to advocate for change</a:t>
            </a:r>
          </a:p>
          <a:p>
            <a:r>
              <a:rPr lang="en-US"/>
              <a:t>Allyship is a verb not a self-proclaimed identity</a:t>
            </a:r>
          </a:p>
          <a:p>
            <a:r>
              <a:rPr lang="en-US"/>
              <a:t>Allyship is continuous</a:t>
            </a:r>
          </a:p>
          <a:p>
            <a:r>
              <a:rPr lang="en-US"/>
              <a:t>Allyship means checking in not saving the day</a:t>
            </a:r>
          </a:p>
          <a:p>
            <a:r>
              <a:rPr lang="en-US"/>
              <a:t>How do you incorporate allyship into your collegial and professional relationships?</a:t>
            </a:r>
          </a:p>
          <a:p>
            <a:pPr marL="25400" indent="0">
              <a:buNone/>
            </a:pPr>
            <a:endParaRPr lang="en-US"/>
          </a:p>
          <a:p>
            <a:endParaRPr lang="en-US"/>
          </a:p>
        </p:txBody>
      </p:sp>
    </p:spTree>
    <p:extLst>
      <p:ext uri="{BB962C8B-B14F-4D97-AF65-F5344CB8AC3E}">
        <p14:creationId xmlns:p14="http://schemas.microsoft.com/office/powerpoint/2010/main" val="215359139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85DF-1492-DE55-A0DC-FD4BD4F0189B}"/>
              </a:ext>
            </a:extLst>
          </p:cNvPr>
          <p:cNvSpPr>
            <a:spLocks noGrp="1"/>
          </p:cNvSpPr>
          <p:nvPr>
            <p:ph type="title"/>
          </p:nvPr>
        </p:nvSpPr>
        <p:spPr/>
        <p:txBody>
          <a:bodyPr/>
          <a:lstStyle/>
          <a:p>
            <a:r>
              <a:rPr lang="en-US"/>
              <a:t>From Savior to Ally to Accomplice</a:t>
            </a:r>
          </a:p>
        </p:txBody>
      </p:sp>
      <p:pic>
        <p:nvPicPr>
          <p:cNvPr id="4" name="Picture 4" descr="Diagram&#10;&#10;Description automatically generated">
            <a:extLst>
              <a:ext uri="{FF2B5EF4-FFF2-40B4-BE49-F238E27FC236}">
                <a16:creationId xmlns:a16="http://schemas.microsoft.com/office/drawing/2014/main" id="{74FFFA2D-C9FB-B404-9C27-385D38AC8B26}"/>
              </a:ext>
            </a:extLst>
          </p:cNvPr>
          <p:cNvPicPr>
            <a:picLocks noChangeAspect="1"/>
          </p:cNvPicPr>
          <p:nvPr/>
        </p:nvPicPr>
        <p:blipFill>
          <a:blip r:embed="rId2"/>
          <a:stretch>
            <a:fillRect/>
          </a:stretch>
        </p:blipFill>
        <p:spPr>
          <a:xfrm>
            <a:off x="555969" y="813086"/>
            <a:ext cx="8043310" cy="5313139"/>
          </a:xfrm>
          <a:prstGeom prst="rect">
            <a:avLst/>
          </a:prstGeom>
        </p:spPr>
      </p:pic>
    </p:spTree>
    <p:extLst>
      <p:ext uri="{BB962C8B-B14F-4D97-AF65-F5344CB8AC3E}">
        <p14:creationId xmlns:p14="http://schemas.microsoft.com/office/powerpoint/2010/main" val="343937269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g146aefe191e_0_7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43" name="Google Shape;843;g146aefe191e_0_77"/>
          <p:cNvSpPr txBox="1">
            <a:spLocks noGrp="1"/>
          </p:cNvSpPr>
          <p:nvPr>
            <p:ph type="body" idx="1"/>
          </p:nvPr>
        </p:nvSpPr>
        <p:spPr>
          <a:xfrm>
            <a:off x="227550" y="115625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Turn and Talk:</a:t>
            </a:r>
            <a:endParaRPr/>
          </a:p>
          <a:p>
            <a:pPr marL="0" lvl="0" indent="0" algn="l" rtl="0">
              <a:spcBef>
                <a:spcPts val="640"/>
              </a:spcBef>
              <a:spcAft>
                <a:spcPts val="0"/>
              </a:spcAft>
              <a:buNone/>
            </a:pPr>
            <a:r>
              <a:rPr lang="en-US"/>
              <a:t>Describe a time when you witnessed a microaggression against the LGBTQ+ community at work. </a:t>
            </a:r>
            <a:endParaRPr/>
          </a:p>
          <a:p>
            <a:pPr marL="457200" lvl="0" indent="-431800" algn="l" rtl="0">
              <a:spcBef>
                <a:spcPts val="640"/>
              </a:spcBef>
              <a:spcAft>
                <a:spcPts val="0"/>
              </a:spcAft>
              <a:buSzPts val="3200"/>
              <a:buChar char="•"/>
            </a:pPr>
            <a:r>
              <a:rPr lang="en-US"/>
              <a:t>How did you respond? </a:t>
            </a:r>
            <a:endParaRPr/>
          </a:p>
          <a:p>
            <a:pPr marL="457200" lvl="0" indent="-431800" algn="l" rtl="0">
              <a:spcBef>
                <a:spcPts val="0"/>
              </a:spcBef>
              <a:spcAft>
                <a:spcPts val="0"/>
              </a:spcAft>
              <a:buSzPts val="3200"/>
              <a:buChar char="•"/>
            </a:pPr>
            <a:r>
              <a:rPr lang="en-US"/>
              <a:t>Do you wish you could have handled it differently?</a:t>
            </a:r>
            <a:endParaRPr/>
          </a:p>
          <a:p>
            <a:pPr marL="457200" lvl="0" indent="-431800" algn="l" rtl="0">
              <a:spcBef>
                <a:spcPts val="0"/>
              </a:spcBef>
              <a:spcAft>
                <a:spcPts val="0"/>
              </a:spcAft>
              <a:buSzPts val="3200"/>
              <a:buChar char="•"/>
            </a:pPr>
            <a:r>
              <a:rPr lang="en-US"/>
              <a:t>What roadblocks exist to your most complete response?</a:t>
            </a:r>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g146aefe191e_0_6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50" name="Google Shape;850;g146aefe191e_0_65"/>
          <p:cNvSpPr txBox="1">
            <a:spLocks noGrp="1"/>
          </p:cNvSpPr>
          <p:nvPr>
            <p:ph type="body" idx="1"/>
          </p:nvPr>
        </p:nvSpPr>
        <p:spPr>
          <a:xfrm>
            <a:off x="0" y="5636712"/>
            <a:ext cx="8578247" cy="876822"/>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to do when YOU are called out ?</a:t>
            </a:r>
            <a:endParaRPr sz="100"/>
          </a:p>
        </p:txBody>
      </p:sp>
      <p:pic>
        <p:nvPicPr>
          <p:cNvPr id="2" name="Getting Called Out_ How to Apologiz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5572" y="919097"/>
            <a:ext cx="8705589" cy="489689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g146aefe191e_0_7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57" name="Google Shape;857;g146aefe191e_0_71"/>
          <p:cNvSpPr txBox="1">
            <a:spLocks noGrp="1"/>
          </p:cNvSpPr>
          <p:nvPr>
            <p:ph type="body" idx="1"/>
          </p:nvPr>
        </p:nvSpPr>
        <p:spPr>
          <a:xfrm>
            <a:off x="227550" y="115625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to do when YOU are called out for a microaggression?</a:t>
            </a:r>
            <a:endParaRPr sz="100"/>
          </a:p>
          <a:p>
            <a:pPr marL="457200" lvl="0" indent="-431800" algn="l" rtl="0">
              <a:spcBef>
                <a:spcPts val="640"/>
              </a:spcBef>
              <a:spcAft>
                <a:spcPts val="0"/>
              </a:spcAft>
              <a:buSzPts val="3200"/>
              <a:buAutoNum type="arabicPeriod"/>
            </a:pPr>
            <a:r>
              <a:rPr lang="en-US"/>
              <a:t>Apologize</a:t>
            </a:r>
            <a:endParaRPr/>
          </a:p>
          <a:p>
            <a:pPr marL="914400" lvl="1" indent="-406400" algn="l" rtl="0">
              <a:spcBef>
                <a:spcPts val="0"/>
              </a:spcBef>
              <a:spcAft>
                <a:spcPts val="0"/>
              </a:spcAft>
              <a:buSzPts val="2800"/>
              <a:buAutoNum type="alphaLcPeriod"/>
            </a:pPr>
            <a:r>
              <a:rPr lang="en-US"/>
              <a:t>Without “if” or “but”</a:t>
            </a:r>
            <a:endParaRPr/>
          </a:p>
          <a:p>
            <a:pPr marL="914400" lvl="1" indent="-406400" algn="l" rtl="0">
              <a:spcBef>
                <a:spcPts val="0"/>
              </a:spcBef>
              <a:spcAft>
                <a:spcPts val="0"/>
              </a:spcAft>
              <a:buSzPts val="2800"/>
              <a:buAutoNum type="alphaLcPeriod"/>
            </a:pPr>
            <a:r>
              <a:rPr lang="en-US"/>
              <a:t>context and excuse does not matter here</a:t>
            </a:r>
            <a:endParaRPr/>
          </a:p>
          <a:p>
            <a:pPr marL="457200" lvl="0" indent="-431800" algn="l" rtl="0">
              <a:spcBef>
                <a:spcPts val="0"/>
              </a:spcBef>
              <a:spcAft>
                <a:spcPts val="0"/>
              </a:spcAft>
              <a:buSzPts val="3200"/>
              <a:buAutoNum type="arabicPeriod"/>
            </a:pPr>
            <a:r>
              <a:rPr lang="en-US"/>
              <a:t>Make a commitment to be better in the future</a:t>
            </a:r>
            <a:endParaRPr/>
          </a:p>
          <a:p>
            <a:pPr marL="457200" lvl="0" indent="-431800" algn="l" rtl="0">
              <a:spcBef>
                <a:spcPts val="0"/>
              </a:spcBef>
              <a:spcAft>
                <a:spcPts val="0"/>
              </a:spcAft>
              <a:buSzPts val="3200"/>
              <a:buAutoNum type="arabicPeriod"/>
            </a:pPr>
            <a:r>
              <a:rPr lang="en-US"/>
              <a:t>Don’t expect forgiveness without earning it</a:t>
            </a:r>
            <a:endParaRPr/>
          </a:p>
          <a:p>
            <a:pPr marL="457200" lvl="0" indent="-431800" algn="l" rtl="0">
              <a:spcBef>
                <a:spcPts val="0"/>
              </a:spcBef>
              <a:spcAft>
                <a:spcPts val="0"/>
              </a:spcAft>
              <a:buSzPts val="3200"/>
              <a:buAutoNum type="arabicPeriod"/>
            </a:pPr>
            <a:r>
              <a:rPr lang="en-US"/>
              <a:t>Don’t apologize ad nauseum (it’s just weird).</a:t>
            </a:r>
          </a:p>
          <a:p>
            <a:pPr>
              <a:spcBef>
                <a:spcPts val="0"/>
              </a:spcBef>
              <a:buAutoNum type="arabicPeriod"/>
            </a:pPr>
            <a:r>
              <a:rPr lang="en-US"/>
              <a:t>Don't expect the person to let you out of it. </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g146aefe191e_0_10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64" name="Google Shape;864;g146aefe191e_0_108"/>
          <p:cNvSpPr txBox="1">
            <a:spLocks noGrp="1"/>
          </p:cNvSpPr>
          <p:nvPr>
            <p:ph type="body" idx="1"/>
          </p:nvPr>
        </p:nvSpPr>
        <p:spPr>
          <a:xfrm>
            <a:off x="227550" y="115625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Brainstorm: How to deal with the religiously grounded aggression?</a:t>
            </a:r>
            <a:endParaRPr sz="100"/>
          </a:p>
          <a:p>
            <a:pPr marL="4114800" indent="0">
              <a:buNone/>
            </a:pPr>
            <a:r>
              <a:rPr lang="en-US"/>
              <a:t>Take a few minutes with your table to discuss how to respond when the microaggression is vocally rooted in faith or religion.</a:t>
            </a:r>
            <a:endParaRPr/>
          </a:p>
          <a:p>
            <a:pPr marL="4114800" lvl="0" indent="0" algn="l" rtl="0">
              <a:spcBef>
                <a:spcPts val="640"/>
              </a:spcBef>
              <a:spcAft>
                <a:spcPts val="0"/>
              </a:spcAft>
              <a:buNone/>
            </a:pPr>
            <a:r>
              <a:rPr lang="en-US"/>
              <a:t>Be prepared to share your table’s thinking.</a:t>
            </a:r>
            <a:endParaRPr/>
          </a:p>
          <a:p>
            <a:pPr marL="0" lvl="0" indent="0" algn="l" rtl="0">
              <a:spcBef>
                <a:spcPts val="640"/>
              </a:spcBef>
              <a:spcAft>
                <a:spcPts val="0"/>
              </a:spcAft>
              <a:buNone/>
            </a:pPr>
            <a:r>
              <a:rPr lang="en-US"/>
              <a:t>		</a:t>
            </a:r>
            <a:endParaRPr/>
          </a:p>
        </p:txBody>
      </p:sp>
      <p:pic>
        <p:nvPicPr>
          <p:cNvPr id="865" name="Google Shape;865;g146aefe191e_0_108"/>
          <p:cNvPicPr preferRelativeResize="0"/>
          <p:nvPr/>
        </p:nvPicPr>
        <p:blipFill>
          <a:blip r:embed="rId3">
            <a:alphaModFix/>
          </a:blip>
          <a:stretch>
            <a:fillRect/>
          </a:stretch>
        </p:blipFill>
        <p:spPr>
          <a:xfrm>
            <a:off x="658350" y="2370250"/>
            <a:ext cx="3558400" cy="3558400"/>
          </a:xfrm>
          <a:prstGeom prst="rect">
            <a:avLst/>
          </a:prstGeom>
          <a:noFill/>
          <a:ln>
            <a:noFill/>
          </a:ln>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pic>
        <p:nvPicPr>
          <p:cNvPr id="4" name="Picture 3"/>
          <p:cNvPicPr>
            <a:picLocks noChangeAspect="1"/>
          </p:cNvPicPr>
          <p:nvPr/>
        </p:nvPicPr>
        <p:blipFill rotWithShape="1">
          <a:blip r:embed="rId3"/>
          <a:srcRect l="23345" r="20898"/>
          <a:stretch/>
        </p:blipFill>
        <p:spPr>
          <a:xfrm>
            <a:off x="-1552" y="1476982"/>
            <a:ext cx="1664686" cy="2989837"/>
          </a:xfrm>
          <a:prstGeom prst="rect">
            <a:avLst/>
          </a:prstGeom>
        </p:spPr>
      </p:pic>
      <p:sp>
        <p:nvSpPr>
          <p:cNvPr id="871" name="Google Shape;871;g146aefe191e_0_11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872" name="Google Shape;872;g146aefe191e_0_115"/>
          <p:cNvSpPr txBox="1">
            <a:spLocks noGrp="1"/>
          </p:cNvSpPr>
          <p:nvPr>
            <p:ph type="body" idx="1"/>
          </p:nvPr>
        </p:nvSpPr>
        <p:spPr>
          <a:xfrm>
            <a:off x="1559588" y="817521"/>
            <a:ext cx="7402554" cy="4577463"/>
          </a:xfrm>
          <a:prstGeom prst="rect">
            <a:avLst/>
          </a:prstGeom>
        </p:spPr>
        <p:txBody>
          <a:bodyPr spcFirstLastPara="1" wrap="square" lIns="91425" tIns="45700" rIns="91425" bIns="45700" anchor="t" anchorCtr="0">
            <a:noAutofit/>
          </a:bodyPr>
          <a:lstStyle/>
          <a:p>
            <a:pPr>
              <a:buAutoNum type="arabicPeriod"/>
            </a:pPr>
            <a:r>
              <a:rPr lang="en-US"/>
              <a:t>Everyone deserves to work in an environment that is free of vocal indignities. </a:t>
            </a:r>
          </a:p>
          <a:p>
            <a:pPr marL="457200" lvl="0" indent="-431800" algn="l" rtl="0">
              <a:spcBef>
                <a:spcPts val="0"/>
              </a:spcBef>
              <a:spcAft>
                <a:spcPts val="0"/>
              </a:spcAft>
              <a:buSzPts val="3200"/>
              <a:buAutoNum type="arabicPeriod"/>
            </a:pPr>
            <a:r>
              <a:rPr lang="en-US"/>
              <a:t>We each have a role in responding to microaggressions when we witness them, if we are in a place to do so safely and responsibly.</a:t>
            </a:r>
            <a:endParaRPr/>
          </a:p>
          <a:p>
            <a:pPr marL="457200" lvl="0" indent="-431800" algn="l" rtl="0">
              <a:spcBef>
                <a:spcPts val="0"/>
              </a:spcBef>
              <a:spcAft>
                <a:spcPts val="0"/>
              </a:spcAft>
              <a:buSzPts val="3200"/>
              <a:buAutoNum type="arabicPeriod"/>
            </a:pPr>
            <a:r>
              <a:rPr lang="en-US"/>
              <a:t>If we are responsible for the microaggression, an apology combined with a commitment to be better is essential for moving forward.</a:t>
            </a:r>
          </a:p>
          <a:p>
            <a:pPr marL="25400" indent="0">
              <a:spcBef>
                <a:spcPts val="0"/>
              </a:spcBef>
              <a:buNone/>
            </a:pPr>
            <a:endParaRPr lang="en-US"/>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pic>
        <p:nvPicPr>
          <p:cNvPr id="878" name="Google Shape;878;g14a3b168c3a_0_0"/>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879" name="Google Shape;879;g14a3b168c3a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880" name="Google Shape;880;g14a3b168c3a_0_0"/>
          <p:cNvSpPr txBox="1"/>
          <p:nvPr/>
        </p:nvSpPr>
        <p:spPr>
          <a:xfrm>
            <a:off x="169695" y="1279141"/>
            <a:ext cx="5203971" cy="466278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a:latin typeface="Calibri"/>
                <a:ea typeface="Calibri"/>
                <a:cs typeface="Calibri"/>
                <a:sym typeface="Calibri"/>
              </a:rPr>
              <a:t>During the break, continue our earlier conversation about intersectionality.</a:t>
            </a:r>
            <a:endParaRPr sz="3400">
              <a:latin typeface="Calibri"/>
              <a:ea typeface="Calibri"/>
              <a:cs typeface="Calibri"/>
              <a:sym typeface="Calibri"/>
            </a:endParaRPr>
          </a:p>
          <a:p>
            <a:pPr marL="0" lvl="0" indent="0" algn="ctr" rtl="0">
              <a:spcBef>
                <a:spcPts val="0"/>
              </a:spcBef>
              <a:spcAft>
                <a:spcPts val="0"/>
              </a:spcAft>
              <a:buNone/>
            </a:pPr>
            <a:endParaRPr sz="2100">
              <a:latin typeface="Calibri"/>
              <a:ea typeface="Calibri"/>
              <a:cs typeface="Calibri"/>
              <a:sym typeface="Calibri"/>
            </a:endParaRPr>
          </a:p>
          <a:p>
            <a:pPr marL="0" lvl="0" indent="0" algn="l" rtl="0">
              <a:spcBef>
                <a:spcPts val="0"/>
              </a:spcBef>
              <a:spcAft>
                <a:spcPts val="0"/>
              </a:spcAft>
              <a:buNone/>
            </a:pPr>
            <a:r>
              <a:rPr lang="en-US" sz="2400">
                <a:latin typeface="Calibri"/>
                <a:ea typeface="Calibri"/>
                <a:cs typeface="Calibri"/>
                <a:sym typeface="Calibri"/>
              </a:rPr>
              <a:t>Check out the Human Rights Campaigns report </a:t>
            </a:r>
            <a:endParaRPr sz="2400">
              <a:latin typeface="Calibri"/>
              <a:ea typeface="Calibri"/>
              <a:cs typeface="Calibri"/>
              <a:sym typeface="Calibri"/>
            </a:endParaRPr>
          </a:p>
          <a:p>
            <a:pPr marL="0" lvl="0" indent="0" algn="l" rtl="0">
              <a:spcBef>
                <a:spcPts val="0"/>
              </a:spcBef>
              <a:spcAft>
                <a:spcPts val="0"/>
              </a:spcAft>
              <a:buNone/>
            </a:pPr>
            <a:r>
              <a:rPr lang="en-US" sz="2400">
                <a:latin typeface="Calibri"/>
                <a:ea typeface="Calibri"/>
                <a:cs typeface="Calibri"/>
                <a:sym typeface="Calibri"/>
              </a:rPr>
              <a:t>“Black and African American LGBTQ Youth Report” for more information about the challenges experienced by youth navigating multiple identities.</a:t>
            </a:r>
            <a:endParaRPr sz="2400">
              <a:latin typeface="Calibri"/>
              <a:ea typeface="Calibri"/>
              <a:cs typeface="Calibri"/>
              <a:sym typeface="Calibri"/>
            </a:endParaRPr>
          </a:p>
          <a:p>
            <a:pPr marL="0" lvl="0" indent="0" algn="l" rtl="0">
              <a:spcBef>
                <a:spcPts val="0"/>
              </a:spcBef>
              <a:spcAft>
                <a:spcPts val="0"/>
              </a:spcAft>
              <a:buNone/>
            </a:pPr>
            <a:endParaRPr sz="2400">
              <a:latin typeface="Calibri"/>
              <a:ea typeface="Calibri"/>
              <a:cs typeface="Calibri"/>
              <a:sym typeface="Calibri"/>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2162" y="2317316"/>
            <a:ext cx="3413342" cy="3413342"/>
          </a:xfrm>
          <a:prstGeom prst="rect">
            <a:avLst/>
          </a:prstGeom>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Barb</a:t>
            </a:r>
            <a:endParaRPr/>
          </a:p>
        </p:txBody>
      </p:sp>
    </p:spTree>
    <p:extLst>
      <p:ext uri="{BB962C8B-B14F-4D97-AF65-F5344CB8AC3E}">
        <p14:creationId xmlns:p14="http://schemas.microsoft.com/office/powerpoint/2010/main" val="225318653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g1468bb3220c_0_125"/>
          <p:cNvSpPr txBox="1">
            <a:spLocks noGrp="1"/>
          </p:cNvSpPr>
          <p:nvPr>
            <p:ph type="title"/>
          </p:nvPr>
        </p:nvSpPr>
        <p:spPr>
          <a:xfrm>
            <a:off x="457200" y="11890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BUILDING AN ORGANIZING CAMPAIGN</a:t>
            </a:r>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g1468bb3220c_0_119"/>
          <p:cNvSpPr txBox="1">
            <a:spLocks noGrp="1"/>
          </p:cNvSpPr>
          <p:nvPr>
            <p:ph type="title"/>
          </p:nvPr>
        </p:nvSpPr>
        <p:spPr>
          <a:xfrm>
            <a:off x="412800" y="1092207"/>
            <a:ext cx="8318400" cy="1143000"/>
          </a:xfrm>
          <a:prstGeom prst="rect">
            <a:avLst/>
          </a:prstGeom>
          <a:ln w="9525" cap="flat" cmpd="sng">
            <a:solidFill>
              <a:srgbClr val="FFFD78"/>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None/>
            </a:pPr>
            <a:r>
              <a:rPr lang="en-US"/>
              <a:t>Selecting a Scenario</a:t>
            </a:r>
            <a:endParaRPr/>
          </a:p>
        </p:txBody>
      </p:sp>
      <p:sp>
        <p:nvSpPr>
          <p:cNvPr id="908" name="Google Shape;908;g1468bb3220c_0_119"/>
          <p:cNvSpPr>
            <a:spLocks noGrp="1"/>
          </p:cNvSpPr>
          <p:nvPr>
            <p:ph type="dgm" idx="2"/>
          </p:nvPr>
        </p:nvSpPr>
        <p:spPr>
          <a:xfrm>
            <a:off x="457200" y="2235200"/>
            <a:ext cx="8318400" cy="3670200"/>
          </a:xfrm>
          <a:prstGeom prst="rect">
            <a:avLst/>
          </a:prstGeom>
        </p:spPr>
        <p:txBody>
          <a:bodyPr spcFirstLastPara="1" wrap="square" lIns="91425" tIns="45700" rIns="91425" bIns="45700" anchor="t" anchorCtr="0">
            <a:noAutofit/>
          </a:bodyPr>
          <a:lstStyle/>
          <a:p>
            <a:pPr marL="457200" lvl="0" indent="-450850" algn="l" rtl="0">
              <a:spcBef>
                <a:spcPts val="0"/>
              </a:spcBef>
              <a:spcAft>
                <a:spcPts val="0"/>
              </a:spcAft>
              <a:buSzPts val="3500"/>
              <a:buChar char="•"/>
            </a:pPr>
            <a:r>
              <a:rPr lang="en-US" sz="3500"/>
              <a:t>Take 2 minutes to review the Scenarios on page 52 of your handouts. </a:t>
            </a:r>
            <a:endParaRPr sz="3500"/>
          </a:p>
          <a:p>
            <a:pPr marL="457200" lvl="0" indent="-450850" algn="l" rtl="0">
              <a:spcBef>
                <a:spcPts val="0"/>
              </a:spcBef>
              <a:spcAft>
                <a:spcPts val="0"/>
              </a:spcAft>
              <a:buSzPts val="3500"/>
              <a:buChar char="•"/>
            </a:pPr>
            <a:r>
              <a:rPr lang="en-US" sz="3500"/>
              <a:t>Pick the scenario you want to work on!</a:t>
            </a:r>
            <a:endParaRPr sz="3500"/>
          </a:p>
          <a:p>
            <a:pPr marL="457200" lvl="0" indent="-450850" algn="l" rtl="0">
              <a:spcBef>
                <a:spcPts val="0"/>
              </a:spcBef>
              <a:spcAft>
                <a:spcPts val="0"/>
              </a:spcAft>
              <a:buSzPts val="3500"/>
              <a:buChar char="•"/>
            </a:pPr>
            <a:r>
              <a:rPr lang="en-US" sz="3500"/>
              <a:t>Move to the table that corresponds to that scenario</a:t>
            </a:r>
            <a:endParaRPr sz="350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86"/>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BREAKOUT SESSION</a:t>
            </a:r>
            <a:endParaRPr/>
          </a:p>
        </p:txBody>
      </p:sp>
      <p:sp>
        <p:nvSpPr>
          <p:cNvPr id="899" name="Google Shape;899;p86"/>
          <p:cNvSpPr txBox="1">
            <a:spLocks noGrp="1"/>
          </p:cNvSpPr>
          <p:nvPr>
            <p:ph type="body" idx="1"/>
          </p:nvPr>
        </p:nvSpPr>
        <p:spPr>
          <a:xfrm>
            <a:off x="457200" y="1269225"/>
            <a:ext cx="8229600" cy="50325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b="1"/>
              <a:t>What Would You Do?</a:t>
            </a:r>
            <a:endParaRPr/>
          </a:p>
          <a:p>
            <a:pPr marL="0" lvl="0" indent="0" algn="l" rtl="0">
              <a:lnSpc>
                <a:spcPct val="100000"/>
              </a:lnSpc>
              <a:spcBef>
                <a:spcPts val="400"/>
              </a:spcBef>
              <a:spcAft>
                <a:spcPts val="0"/>
              </a:spcAft>
              <a:buClr>
                <a:schemeClr val="dk2"/>
              </a:buClr>
              <a:buSzPts val="2000"/>
              <a:buNone/>
            </a:pPr>
            <a:endParaRPr sz="2000"/>
          </a:p>
          <a:p>
            <a:pPr marL="0" lvl="0" indent="0" algn="l" rtl="0">
              <a:lnSpc>
                <a:spcPct val="100000"/>
              </a:lnSpc>
              <a:spcBef>
                <a:spcPts val="640"/>
              </a:spcBef>
              <a:spcAft>
                <a:spcPts val="0"/>
              </a:spcAft>
              <a:buClr>
                <a:schemeClr val="dk2"/>
              </a:buClr>
              <a:buSzPts val="3200"/>
              <a:buNone/>
            </a:pPr>
            <a:r>
              <a:rPr lang="en-US" b="1" i="1" u="sng"/>
              <a:t>Scenario #1</a:t>
            </a:r>
            <a:r>
              <a:rPr lang="en-US"/>
              <a:t>: Member disciplined for student’s “about me” project which included pride flags</a:t>
            </a:r>
            <a:endParaRPr/>
          </a:p>
          <a:p>
            <a:pPr marL="0" lvl="0" indent="0" algn="l" rtl="0">
              <a:lnSpc>
                <a:spcPct val="100000"/>
              </a:lnSpc>
              <a:spcBef>
                <a:spcPts val="640"/>
              </a:spcBef>
              <a:spcAft>
                <a:spcPts val="0"/>
              </a:spcAft>
              <a:buClr>
                <a:schemeClr val="dk2"/>
              </a:buClr>
              <a:buSzPts val="3200"/>
              <a:buNone/>
            </a:pPr>
            <a:r>
              <a:rPr lang="en-US" b="1" i="1" u="sng"/>
              <a:t>Scenario #2</a:t>
            </a:r>
            <a:r>
              <a:rPr lang="en-US"/>
              <a:t>: Board policy issue and community outcry regarding treatment of transgender students</a:t>
            </a:r>
            <a:endParaRPr/>
          </a:p>
          <a:p>
            <a:pPr marL="0" lvl="0" indent="0" algn="l" rtl="0">
              <a:lnSpc>
                <a:spcPct val="100000"/>
              </a:lnSpc>
              <a:spcBef>
                <a:spcPts val="640"/>
              </a:spcBef>
              <a:spcAft>
                <a:spcPts val="0"/>
              </a:spcAft>
              <a:buClr>
                <a:schemeClr val="dk2"/>
              </a:buClr>
              <a:buSzPts val="3200"/>
              <a:buNone/>
            </a:pPr>
            <a:r>
              <a:rPr lang="en-US" b="1" i="1" u="sng"/>
              <a:t>Scenario #3</a:t>
            </a:r>
            <a:r>
              <a:rPr lang="en-US"/>
              <a:t>: Member disciplined for drag show on campus</a:t>
            </a:r>
            <a:endParaRPr/>
          </a:p>
        </p:txBody>
      </p:sp>
      <p:pic>
        <p:nvPicPr>
          <p:cNvPr id="900" name="Google Shape;900;p86"/>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901" name="Google Shape;901;p8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117</a:t>
            </a:fld>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g1468bb3220c_0_148"/>
          <p:cNvSpPr txBox="1">
            <a:spLocks noGrp="1"/>
          </p:cNvSpPr>
          <p:nvPr>
            <p:ph type="title"/>
          </p:nvPr>
        </p:nvSpPr>
        <p:spPr>
          <a:xfrm>
            <a:off x="605450" y="1503123"/>
            <a:ext cx="8220300" cy="4296427"/>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000" b="1"/>
              <a:t>Why do you think that it is important that we address concerns around LGBTQ+ equity through an organizing model ?</a:t>
            </a:r>
            <a:endParaRPr sz="4000" b="1"/>
          </a:p>
          <a:p>
            <a:pPr marL="0" lvl="0" indent="0" algn="l" rtl="0">
              <a:spcBef>
                <a:spcPts val="0"/>
              </a:spcBef>
              <a:spcAft>
                <a:spcPts val="0"/>
              </a:spcAft>
              <a:buNone/>
            </a:pPr>
            <a:r>
              <a:rPr lang="en-US" sz="4000" b="1"/>
              <a:t>(as opposed to relying solely on lawsuits and grievances?) </a:t>
            </a:r>
            <a:endParaRPr sz="4000" b="1"/>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g1468bb3220c_0_13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a:t>Why an Organizing Approach </a:t>
            </a:r>
            <a:endParaRPr sz="3100"/>
          </a:p>
        </p:txBody>
      </p:sp>
      <p:sp>
        <p:nvSpPr>
          <p:cNvPr id="921" name="Google Shape;921;g1468bb3220c_0_135"/>
          <p:cNvSpPr txBox="1">
            <a:spLocks noGrp="1"/>
          </p:cNvSpPr>
          <p:nvPr>
            <p:ph type="body" idx="1"/>
          </p:nvPr>
        </p:nvSpPr>
        <p:spPr>
          <a:xfrm>
            <a:off x="1767995" y="822996"/>
            <a:ext cx="7038783" cy="3774900"/>
          </a:xfrm>
          <a:prstGeom prst="rect">
            <a:avLst/>
          </a:prstGeom>
        </p:spPr>
        <p:txBody>
          <a:bodyPr spcFirstLastPara="1" wrap="square" lIns="91425" tIns="45700" rIns="91425" bIns="45700" anchor="t" anchorCtr="0">
            <a:noAutofit/>
          </a:bodyPr>
          <a:lstStyle/>
          <a:p>
            <a:pPr marL="457200" lvl="0" indent="-393700" algn="l" rtl="0">
              <a:lnSpc>
                <a:spcPct val="115000"/>
              </a:lnSpc>
              <a:spcBef>
                <a:spcPts val="1200"/>
              </a:spcBef>
              <a:spcAft>
                <a:spcPts val="0"/>
              </a:spcAft>
              <a:buSzPts val="2600"/>
              <a:buChar char="•"/>
            </a:pPr>
            <a:r>
              <a:rPr lang="en-US" sz="2600">
                <a:solidFill>
                  <a:srgbClr val="1CADE4"/>
                </a:solidFill>
              </a:rPr>
              <a:t> </a:t>
            </a:r>
            <a:r>
              <a:rPr lang="en-US" sz="2600">
                <a:solidFill>
                  <a:srgbClr val="404040"/>
                </a:solidFill>
              </a:rPr>
              <a:t>Well-organized worksites and locals have a positive, visible presences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404040"/>
                </a:solidFill>
              </a:rPr>
              <a:t>Members feel that they have the collective power to solve their problems and see themselves as responsible for the win – not a third party  (UD, Lawyer, Lobbyist).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1CADE4"/>
                </a:solidFill>
              </a:rPr>
              <a:t> </a:t>
            </a:r>
            <a:r>
              <a:rPr lang="en-US" sz="2600">
                <a:solidFill>
                  <a:srgbClr val="404040"/>
                </a:solidFill>
              </a:rPr>
              <a:t>Builds power by continually increasing the amount of member leadership and ownership for the actions. </a:t>
            </a:r>
            <a:endParaRPr sz="2600">
              <a:solidFill>
                <a:srgbClr val="404040"/>
              </a:solidFill>
            </a:endParaRPr>
          </a:p>
          <a:p>
            <a:pPr marL="0" lvl="0" indent="0" algn="ctr" rtl="0">
              <a:spcBef>
                <a:spcPts val="1000"/>
              </a:spcBef>
              <a:spcAft>
                <a:spcPts val="0"/>
              </a:spcAft>
              <a:buNone/>
            </a:pPr>
            <a:r>
              <a:rPr lang="en-US" sz="3000" b="1"/>
              <a:t>We cannot assume that the law/policy will always be on the side of LGBTQ+ equity!!!</a:t>
            </a:r>
            <a:endParaRPr sz="3000" b="1"/>
          </a:p>
        </p:txBody>
      </p:sp>
      <p:pic>
        <p:nvPicPr>
          <p:cNvPr id="4" name="Picture 3"/>
          <p:cNvPicPr>
            <a:picLocks noChangeAspect="1"/>
          </p:cNvPicPr>
          <p:nvPr/>
        </p:nvPicPr>
        <p:blipFill rotWithShape="1">
          <a:blip r:embed="rId3"/>
          <a:srcRect l="23345" r="20898"/>
          <a:stretch/>
        </p:blipFill>
        <p:spPr>
          <a:xfrm>
            <a:off x="184373" y="1647605"/>
            <a:ext cx="1631728" cy="3247656"/>
          </a:xfrm>
          <a:prstGeom prst="rect">
            <a:avLst/>
          </a:prstGeom>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What is an Organizing Campaign?</a:t>
            </a:r>
            <a:endParaRPr/>
          </a:p>
        </p:txBody>
      </p:sp>
      <p:sp>
        <p:nvSpPr>
          <p:cNvPr id="928" name="Google Shape;928;g1468bb3220c_0_142"/>
          <p:cNvSpPr txBox="1">
            <a:spLocks noGrp="1"/>
          </p:cNvSpPr>
          <p:nvPr>
            <p:ph type="body" idx="1"/>
          </p:nvPr>
        </p:nvSpPr>
        <p:spPr>
          <a:xfrm>
            <a:off x="457200" y="1541552"/>
            <a:ext cx="8229600" cy="43152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404040"/>
                </a:solidFill>
              </a:rPr>
              <a:t>An action plan with a beginning, middle, and end, working towards a specific demand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Involves a series of escalating actions (or tactics)</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Increases pressure on decision-makers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Builds power by increasing engagement, developing leaders, and building capacity.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Throughout the campaign we </a:t>
            </a:r>
            <a:r>
              <a:rPr lang="en-US" sz="2400" b="1" i="1">
                <a:solidFill>
                  <a:srgbClr val="404040"/>
                </a:solidFill>
              </a:rPr>
              <a:t>identify milestones</a:t>
            </a:r>
            <a:r>
              <a:rPr lang="en-US" sz="2400">
                <a:solidFill>
                  <a:srgbClr val="404040"/>
                </a:solidFill>
              </a:rPr>
              <a:t> that indicate we have enough power to try something </a:t>
            </a:r>
            <a:r>
              <a:rPr lang="en-US" sz="2400" b="1">
                <a:solidFill>
                  <a:srgbClr val="404040"/>
                </a:solidFill>
              </a:rPr>
              <a:t>more</a:t>
            </a:r>
            <a:r>
              <a:rPr lang="en-US" sz="2400">
                <a:solidFill>
                  <a:srgbClr val="404040"/>
                </a:solidFill>
              </a:rPr>
              <a:t> and something </a:t>
            </a:r>
            <a:r>
              <a:rPr lang="en-US" sz="2400" b="1">
                <a:solidFill>
                  <a:srgbClr val="404040"/>
                </a:solidFill>
              </a:rPr>
              <a:t>bigger </a:t>
            </a:r>
            <a:r>
              <a:rPr lang="en-US" sz="2400">
                <a:solidFill>
                  <a:srgbClr val="404040"/>
                </a:solidFill>
              </a:rPr>
              <a:t>and </a:t>
            </a:r>
            <a:r>
              <a:rPr lang="en-US" sz="2400" b="1">
                <a:solidFill>
                  <a:srgbClr val="404040"/>
                </a:solidFill>
              </a:rPr>
              <a:t>win!</a:t>
            </a:r>
            <a:endParaRPr sz="2400" b="1">
              <a:solidFill>
                <a:srgbClr val="404040"/>
              </a:solidFill>
            </a:endParaRPr>
          </a:p>
          <a:p>
            <a:pPr marL="0" lvl="0" indent="0" algn="l" rtl="0">
              <a:spcBef>
                <a:spcPts val="640"/>
              </a:spcBef>
              <a:spcAft>
                <a:spcPts val="0"/>
              </a:spcAft>
              <a:buNone/>
            </a:pPr>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1468bb3220c_0_155"/>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300"/>
              <a:t>Pg. 108        Key Parts of an Organizing Campaign</a:t>
            </a:r>
            <a:endParaRPr sz="3300"/>
          </a:p>
        </p:txBody>
      </p:sp>
      <p:sp>
        <p:nvSpPr>
          <p:cNvPr id="935" name="Google Shape;935;g1468bb3220c_0_155"/>
          <p:cNvSpPr txBox="1">
            <a:spLocks noGrp="1"/>
          </p:cNvSpPr>
          <p:nvPr>
            <p:ph type="body" idx="1"/>
          </p:nvPr>
        </p:nvSpPr>
        <p:spPr>
          <a:xfrm>
            <a:off x="713350" y="1408038"/>
            <a:ext cx="82296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Issue</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Demand</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Target</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Tactics</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Escalation</a:t>
            </a:r>
            <a:endParaRPr sz="4000">
              <a:solidFill>
                <a:srgbClr val="404040"/>
              </a:solidFill>
            </a:endParaRPr>
          </a:p>
          <a:p>
            <a:pPr marL="0" lvl="0" indent="0" algn="l" rtl="0">
              <a:spcBef>
                <a:spcPts val="640"/>
              </a:spcBef>
              <a:spcAft>
                <a:spcPts val="0"/>
              </a:spcAft>
              <a:buNone/>
            </a:pPr>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Grat </a:t>
            </a:r>
            <a:br>
              <a:rPr lang="en-US"/>
            </a:br>
            <a:r>
              <a:rPr lang="en-US"/>
              <a:t>and Ellen with the Spirit of Anthony </a:t>
            </a:r>
            <a:endParaRPr/>
          </a:p>
        </p:txBody>
      </p:sp>
    </p:spTree>
    <p:extLst>
      <p:ext uri="{BB962C8B-B14F-4D97-AF65-F5344CB8AC3E}">
        <p14:creationId xmlns:p14="http://schemas.microsoft.com/office/powerpoint/2010/main" val="265053190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Time to Talk</a:t>
            </a:r>
            <a:endParaRPr/>
          </a:p>
        </p:txBody>
      </p:sp>
      <p:sp>
        <p:nvSpPr>
          <p:cNvPr id="168" name="Google Shape;168;g13ce6eadda9_2_91"/>
          <p:cNvSpPr txBox="1">
            <a:spLocks noGrp="1"/>
          </p:cNvSpPr>
          <p:nvPr>
            <p:ph type="body" idx="1"/>
          </p:nvPr>
        </p:nvSpPr>
        <p:spPr>
          <a:xfrm>
            <a:off x="57150" y="1163006"/>
            <a:ext cx="4362450" cy="3908971"/>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2700">
                <a:solidFill>
                  <a:srgbClr val="404040"/>
                </a:solidFill>
              </a:rPr>
              <a:t>How are you feeling? </a:t>
            </a:r>
          </a:p>
          <a:p>
            <a:pPr indent="-400050">
              <a:lnSpc>
                <a:spcPct val="90000"/>
              </a:lnSpc>
              <a:spcBef>
                <a:spcPts val="1200"/>
              </a:spcBef>
              <a:buSzPts val="2700"/>
            </a:pPr>
            <a:r>
              <a:rPr lang="en-US" sz="2700">
                <a:solidFill>
                  <a:srgbClr val="404040"/>
                </a:solidFill>
              </a:rPr>
              <a:t>How are you thinking about the ways you will act differently to improve the systems that you work in? </a:t>
            </a:r>
            <a:endParaRPr lang="en-US"/>
          </a:p>
          <a:p>
            <a:pPr indent="-400050">
              <a:lnSpc>
                <a:spcPct val="90000"/>
              </a:lnSpc>
              <a:spcBef>
                <a:spcPts val="1200"/>
              </a:spcBef>
              <a:buSzPts val="2700"/>
            </a:pPr>
            <a:r>
              <a:rPr lang="en-US" sz="2700">
                <a:solidFill>
                  <a:srgbClr val="404040"/>
                </a:solidFill>
              </a:rPr>
              <a:t>Questions?</a:t>
            </a:r>
            <a:endParaRPr lang="en-US"/>
          </a:p>
          <a:p>
            <a:pPr marL="457200" lvl="0" indent="-400050" algn="l" rtl="0">
              <a:lnSpc>
                <a:spcPct val="90000"/>
              </a:lnSpc>
              <a:spcBef>
                <a:spcPts val="1200"/>
              </a:spcBef>
              <a:spcAft>
                <a:spcPts val="0"/>
              </a:spcAft>
              <a:buSzPts val="2700"/>
              <a:buChar char="•"/>
            </a:pPr>
            <a:r>
              <a:rPr lang="en-US" sz="2700">
                <a:solidFill>
                  <a:srgbClr val="404040"/>
                </a:solidFill>
              </a:rPr>
              <a:t>Concerns?</a:t>
            </a:r>
          </a:p>
          <a:p>
            <a:pPr marL="457200" lvl="0" indent="-400050" algn="l" rtl="0">
              <a:lnSpc>
                <a:spcPct val="90000"/>
              </a:lnSpc>
              <a:spcBef>
                <a:spcPts val="1200"/>
              </a:spcBef>
              <a:spcAft>
                <a:spcPts val="0"/>
              </a:spcAft>
              <a:buSzPts val="2700"/>
              <a:buChar char="•"/>
            </a:pPr>
            <a:endParaRPr lang="en-US" sz="2700">
              <a:solidFill>
                <a:srgbClr val="404040"/>
              </a:solidFill>
            </a:endParaRPr>
          </a:p>
          <a:p>
            <a:pPr marL="0" lvl="0" indent="0" algn="l" rtl="0">
              <a:spcBef>
                <a:spcPts val="640"/>
              </a:spcBef>
              <a:spcAft>
                <a:spcPts val="0"/>
              </a:spcAft>
              <a:buNone/>
            </a:pPr>
            <a:endParaRPr/>
          </a:p>
        </p:txBody>
      </p:sp>
      <p:pic>
        <p:nvPicPr>
          <p:cNvPr id="2" name="Picture 1"/>
          <p:cNvPicPr>
            <a:picLocks noChangeAspect="1"/>
          </p:cNvPicPr>
          <p:nvPr/>
        </p:nvPicPr>
        <p:blipFill rotWithShape="1">
          <a:blip r:embed="rId3"/>
          <a:srcRect l="42724" t="34981" r="28793" b="20437"/>
          <a:stretch/>
        </p:blipFill>
        <p:spPr>
          <a:xfrm>
            <a:off x="4291607" y="988096"/>
            <a:ext cx="4851599" cy="5062538"/>
          </a:xfrm>
          <a:prstGeom prst="rect">
            <a:avLst/>
          </a:prstGeom>
        </p:spPr>
      </p:pic>
    </p:spTree>
    <p:extLst>
      <p:ext uri="{BB962C8B-B14F-4D97-AF65-F5344CB8AC3E}">
        <p14:creationId xmlns:p14="http://schemas.microsoft.com/office/powerpoint/2010/main" val="1813867915"/>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99462" y="1536807"/>
            <a:ext cx="8187338" cy="4589355"/>
          </a:xfrm>
        </p:spPr>
        <p:txBody>
          <a:bodyPr/>
          <a:lstStyle/>
          <a:p>
            <a:pPr marL="25400" indent="0">
              <a:buNone/>
            </a:pPr>
            <a:r>
              <a:rPr lang="en-US" sz="4400"/>
              <a:t>Added Information</a:t>
            </a:r>
          </a:p>
          <a:p>
            <a:pPr marL="25400" indent="0">
              <a:buNone/>
            </a:pPr>
            <a:r>
              <a:rPr lang="en-US" sz="4400"/>
              <a:t>Evening Email </a:t>
            </a:r>
          </a:p>
          <a:p>
            <a:pPr marL="25400" indent="0">
              <a:buNone/>
            </a:pPr>
            <a:r>
              <a:rPr lang="en-US" sz="4400"/>
              <a:t>Feedback Forms</a:t>
            </a:r>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9733" y="1793416"/>
            <a:ext cx="2060627" cy="3225064"/>
          </a:xfrm>
          <a:prstGeom prst="rect">
            <a:avLst/>
          </a:prstGeom>
        </p:spPr>
      </p:pic>
    </p:spTree>
    <p:extLst>
      <p:ext uri="{BB962C8B-B14F-4D97-AF65-F5344CB8AC3E}">
        <p14:creationId xmlns:p14="http://schemas.microsoft.com/office/powerpoint/2010/main" val="504010781"/>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5F097929-F3D6-4D1F-8AFC-CF348171A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7987"/>
            <a:ext cx="9144000"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43074C91-9045-414B-B5F9-567DAE3EED2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4" y="41148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1"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5500" y="1398722"/>
            <a:ext cx="5184163" cy="3667794"/>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56979" y="4114800"/>
            <a:ext cx="24003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5607987"/>
            <a:ext cx="9143989" cy="49863"/>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Rectangle 82">
            <a:extLst>
              <a:ext uri="{FF2B5EF4-FFF2-40B4-BE49-F238E27FC236}">
                <a16:creationId xmlns:a16="http://schemas.microsoft.com/office/drawing/2014/main" id="{78967BEA-EA6A-4FF1-94E2-B010B61A36A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p:cNvSpPr>
            <a:spLocks noGrp="1"/>
          </p:cNvSpPr>
          <p:nvPr>
            <p:ph type="title"/>
          </p:nvPr>
        </p:nvSpPr>
        <p:spPr/>
        <p:txBody>
          <a:bodyPr/>
          <a:lstStyle/>
          <a:p>
            <a:r>
              <a:rPr lang="en-US"/>
              <a:t>Choice Networking Time</a:t>
            </a:r>
          </a:p>
        </p:txBody>
      </p:sp>
    </p:spTree>
    <p:extLst>
      <p:ext uri="{BB962C8B-B14F-4D97-AF65-F5344CB8AC3E}">
        <p14:creationId xmlns:p14="http://schemas.microsoft.com/office/powerpoint/2010/main" val="39493645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g1468bb3220c_0_162"/>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1: </a:t>
            </a:r>
            <a:endParaRPr/>
          </a:p>
          <a:p>
            <a:pPr marL="0" lvl="0" indent="0" algn="ctr" rtl="0">
              <a:spcBef>
                <a:spcPts val="0"/>
              </a:spcBef>
              <a:spcAft>
                <a:spcPts val="0"/>
              </a:spcAft>
              <a:buNone/>
            </a:pPr>
            <a:r>
              <a:rPr lang="en-US" sz="5355"/>
              <a:t>Issue</a:t>
            </a:r>
            <a:endParaRPr sz="5355"/>
          </a:p>
        </p:txBody>
      </p:sp>
    </p:spTree>
    <p:extLst>
      <p:ext uri="{BB962C8B-B14F-4D97-AF65-F5344CB8AC3E}">
        <p14:creationId xmlns:p14="http://schemas.microsoft.com/office/powerpoint/2010/main" val="41034183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457200" y="949232"/>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457200" y="2006600"/>
            <a:ext cx="8616850" cy="3670200"/>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members care about.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t>
            </a:r>
            <a:r>
              <a:rPr lang="en-US" sz="3000" b="1">
                <a:solidFill>
                  <a:srgbClr val="404040"/>
                </a:solidFill>
              </a:rPr>
              <a:t>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39536439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457200" y="781513"/>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791775" y="1727625"/>
            <a:ext cx="7844698" cy="4221150"/>
          </a:xfrm>
          <a:prstGeom prst="rect">
            <a:avLst/>
          </a:prstGeom>
          <a:noFill/>
          <a:ln>
            <a:noFill/>
          </a:ln>
        </p:spPr>
      </p:pic>
    </p:spTree>
    <p:extLst>
      <p:ext uri="{BB962C8B-B14F-4D97-AF65-F5344CB8AC3E}">
        <p14:creationId xmlns:p14="http://schemas.microsoft.com/office/powerpoint/2010/main" val="42465966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g1468bb3220c_0_199"/>
          <p:cNvSpPr txBox="1">
            <a:spLocks noGrp="1"/>
          </p:cNvSpPr>
          <p:nvPr>
            <p:ph type="title"/>
          </p:nvPr>
        </p:nvSpPr>
        <p:spPr>
          <a:xfrm>
            <a:off x="0" y="1643150"/>
            <a:ext cx="4910400" cy="3138600"/>
          </a:xfrm>
          <a:prstGeom prst="rect">
            <a:avLst/>
          </a:prstGeom>
        </p:spPr>
        <p:txBody>
          <a:bodyPr spcFirstLastPara="1" wrap="square" lIns="91425" tIns="45700" rIns="91425" bIns="45700" anchor="ctr" anchorCtr="0">
            <a:noAutofit/>
          </a:bodyPr>
          <a:lstStyle/>
          <a:p>
            <a:r>
              <a:rPr lang="en-US"/>
              <a:t>Issues are the small(er) actionable pieces that contribute to the larger problem</a:t>
            </a:r>
            <a:br>
              <a:rPr lang="en-US"/>
            </a:br>
            <a:r>
              <a:rPr lang="en-US"/>
              <a:t>(Pg. 111)</a:t>
            </a:r>
            <a:endParaRPr/>
          </a:p>
        </p:txBody>
      </p:sp>
      <p:pic>
        <p:nvPicPr>
          <p:cNvPr id="962" name="Google Shape;962;g1468bb3220c_0_199"/>
          <p:cNvPicPr preferRelativeResize="0"/>
          <p:nvPr/>
        </p:nvPicPr>
        <p:blipFill>
          <a:blip r:embed="rId3">
            <a:alphaModFix/>
          </a:blip>
          <a:stretch>
            <a:fillRect/>
          </a:stretch>
        </p:blipFill>
        <p:spPr>
          <a:xfrm>
            <a:off x="4961150" y="1212338"/>
            <a:ext cx="4089252" cy="4221163"/>
          </a:xfrm>
          <a:prstGeom prst="rect">
            <a:avLst/>
          </a:prstGeom>
          <a:noFill/>
          <a:ln>
            <a:noFill/>
          </a:ln>
        </p:spPr>
      </p:pic>
    </p:spTree>
    <p:extLst>
      <p:ext uri="{BB962C8B-B14F-4D97-AF65-F5344CB8AC3E}">
        <p14:creationId xmlns:p14="http://schemas.microsoft.com/office/powerpoint/2010/main" val="24754955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457200" y="1176004"/>
            <a:ext cx="822960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endParaRPr/>
          </a:p>
        </p:txBody>
      </p:sp>
    </p:spTree>
    <p:extLst>
      <p:ext uri="{BB962C8B-B14F-4D97-AF65-F5344CB8AC3E}">
        <p14:creationId xmlns:p14="http://schemas.microsoft.com/office/powerpoint/2010/main" val="389715830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g1468bb3220c_0_213"/>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976" name="Google Shape;976;g1468bb3220c_0_213"/>
          <p:cNvSpPr txBox="1"/>
          <p:nvPr/>
        </p:nvSpPr>
        <p:spPr>
          <a:xfrm>
            <a:off x="1199275" y="894600"/>
            <a:ext cx="67416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chemeClr val="lt1"/>
                </a:solidFill>
                <a:latin typeface="Calibri"/>
                <a:ea typeface="Calibri"/>
                <a:cs typeface="Calibri"/>
                <a:sym typeface="Calibri"/>
              </a:rPr>
              <a:t>TIME: 10 Minutes</a:t>
            </a:r>
            <a:endParaRPr sz="2500" b="1">
              <a:solidFill>
                <a:schemeClr val="lt1"/>
              </a:solidFill>
              <a:latin typeface="Calibri"/>
              <a:ea typeface="Calibri"/>
              <a:cs typeface="Calibri"/>
              <a:sym typeface="Calibri"/>
            </a:endParaRPr>
          </a:p>
          <a:p>
            <a:pPr marL="0" lvl="0" indent="0" algn="l" rtl="0">
              <a:spcBef>
                <a:spcPts val="0"/>
              </a:spcBef>
              <a:spcAft>
                <a:spcPts val="0"/>
              </a:spcAft>
              <a:buNone/>
            </a:pPr>
            <a:endParaRPr sz="2500" b="1">
              <a:solidFill>
                <a:schemeClr val="lt1"/>
              </a:solidFill>
              <a:latin typeface="Calibri"/>
              <a:ea typeface="Calibri"/>
              <a:cs typeface="Calibri"/>
              <a:sym typeface="Calibri"/>
            </a:endParaRPr>
          </a:p>
          <a:p>
            <a:pPr marL="0" lvl="0" indent="0" algn="l" rtl="0">
              <a:spcBef>
                <a:spcPts val="0"/>
              </a:spcBef>
              <a:spcAft>
                <a:spcPts val="0"/>
              </a:spcAft>
              <a:buNone/>
            </a:pPr>
            <a:r>
              <a:rPr lang="en-US" sz="2500" b="1">
                <a:solidFill>
                  <a:schemeClr val="lt1"/>
                </a:solidFill>
                <a:latin typeface="Calibri"/>
                <a:ea typeface="Calibri"/>
                <a:cs typeface="Calibri"/>
                <a:sym typeface="Calibri"/>
              </a:rPr>
              <a:t>In your group, spend 10 minutes identifying the potential “Issues” in your scenario.</a:t>
            </a:r>
            <a:endParaRPr sz="2500" b="1">
              <a:solidFill>
                <a:schemeClr val="lt1"/>
              </a:solidFill>
              <a:latin typeface="Calibri"/>
              <a:ea typeface="Calibri"/>
              <a:cs typeface="Calibri"/>
              <a:sym typeface="Calibri"/>
            </a:endParaRPr>
          </a:p>
        </p:txBody>
      </p:sp>
      <p:pic>
        <p:nvPicPr>
          <p:cNvPr id="2" name="Picture 2">
            <a:extLst>
              <a:ext uri="{FF2B5EF4-FFF2-40B4-BE49-F238E27FC236}">
                <a16:creationId xmlns:a16="http://schemas.microsoft.com/office/drawing/2014/main" id="{3B8A809C-20B5-F8DB-4F8D-15ACDB971AB3}"/>
              </a:ext>
            </a:extLst>
          </p:cNvPr>
          <p:cNvPicPr>
            <a:picLocks noChangeAspect="1"/>
          </p:cNvPicPr>
          <p:nvPr/>
        </p:nvPicPr>
        <p:blipFill>
          <a:blip r:embed="rId3"/>
          <a:stretch>
            <a:fillRect/>
          </a:stretch>
        </p:blipFill>
        <p:spPr>
          <a:xfrm>
            <a:off x="939800" y="2657383"/>
            <a:ext cx="7004050" cy="3657784"/>
          </a:xfrm>
          <a:prstGeom prst="rect">
            <a:avLst/>
          </a:prstGeom>
        </p:spPr>
      </p:pic>
    </p:spTree>
    <p:extLst>
      <p:ext uri="{BB962C8B-B14F-4D97-AF65-F5344CB8AC3E}">
        <p14:creationId xmlns:p14="http://schemas.microsoft.com/office/powerpoint/2010/main" val="274189057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g1468bb3220c_0_2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Assessing our Issues </a:t>
            </a:r>
            <a:r>
              <a:rPr lang="en-US" err="1"/>
              <a:t>pg</a:t>
            </a:r>
            <a:r>
              <a:rPr lang="en-US"/>
              <a:t> 110</a:t>
            </a:r>
            <a:endParaRPr/>
          </a:p>
        </p:txBody>
      </p:sp>
      <p:sp>
        <p:nvSpPr>
          <p:cNvPr id="983" name="Google Shape;983;g1468bb3220c_0_224"/>
          <p:cNvSpPr txBox="1">
            <a:spLocks noGrp="1"/>
          </p:cNvSpPr>
          <p:nvPr>
            <p:ph type="body" idx="1"/>
          </p:nvPr>
        </p:nvSpPr>
        <p:spPr>
          <a:xfrm>
            <a:off x="492125" y="1285400"/>
            <a:ext cx="7274100" cy="2265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3100">
                <a:solidFill>
                  <a:srgbClr val="404040"/>
                </a:solidFill>
              </a:rPr>
              <a:t>What makes a good issue:</a:t>
            </a:r>
            <a:endParaRPr sz="3100">
              <a:solidFill>
                <a:srgbClr val="404040"/>
              </a:solidFill>
            </a:endParaRPr>
          </a:p>
          <a:p>
            <a:pPr marL="457200" lvl="0" indent="-444500" algn="l" rtl="0">
              <a:lnSpc>
                <a:spcPct val="90000"/>
              </a:lnSpc>
              <a:spcBef>
                <a:spcPts val="1200"/>
              </a:spcBef>
              <a:spcAft>
                <a:spcPts val="0"/>
              </a:spcAft>
              <a:buClr>
                <a:srgbClr val="404040"/>
              </a:buClr>
              <a:buSzPts val="3400"/>
              <a:buChar char="•"/>
            </a:pPr>
            <a:r>
              <a:rPr lang="en-US" sz="3400">
                <a:solidFill>
                  <a:srgbClr val="404040"/>
                </a:solidFill>
              </a:rPr>
              <a:t>It is widely felt and/or deeply felt.</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is winnable.</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builds the union and builds leaders.</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has a connection to students and the public.</a:t>
            </a:r>
            <a:endParaRPr sz="3400">
              <a:solidFill>
                <a:srgbClr val="404040"/>
              </a:solidFill>
            </a:endParaRPr>
          </a:p>
          <a:p>
            <a:pPr marL="0" lvl="0" indent="0" algn="l" rtl="0">
              <a:spcBef>
                <a:spcPts val="640"/>
              </a:spcBef>
              <a:spcAft>
                <a:spcPts val="0"/>
              </a:spcAft>
              <a:buNone/>
            </a:pPr>
            <a:endParaRPr sz="2600"/>
          </a:p>
        </p:txBody>
      </p:sp>
    </p:spTree>
    <p:extLst>
      <p:ext uri="{BB962C8B-B14F-4D97-AF65-F5344CB8AC3E}">
        <p14:creationId xmlns:p14="http://schemas.microsoft.com/office/powerpoint/2010/main" val="4864264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g1468bb3220c_0_2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Assessing our Issues Pg 112</a:t>
            </a:r>
            <a:endParaRPr/>
          </a:p>
        </p:txBody>
      </p:sp>
      <p:sp>
        <p:nvSpPr>
          <p:cNvPr id="990" name="Google Shape;990;g1468bb3220c_0_231"/>
          <p:cNvSpPr txBox="1">
            <a:spLocks noGrp="1"/>
          </p:cNvSpPr>
          <p:nvPr>
            <p:ph type="body" idx="1"/>
          </p:nvPr>
        </p:nvSpPr>
        <p:spPr>
          <a:xfrm>
            <a:off x="212700" y="1541550"/>
            <a:ext cx="3035700" cy="2265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Sample chart that can be used to assess our issues</a:t>
            </a:r>
            <a:endParaRPr/>
          </a:p>
        </p:txBody>
      </p:sp>
      <p:pic>
        <p:nvPicPr>
          <p:cNvPr id="991" name="Google Shape;991;g1468bb3220c_0_231"/>
          <p:cNvPicPr preferRelativeResize="0"/>
          <p:nvPr/>
        </p:nvPicPr>
        <p:blipFill>
          <a:blip r:embed="rId3">
            <a:alphaModFix/>
          </a:blip>
          <a:stretch>
            <a:fillRect/>
          </a:stretch>
        </p:blipFill>
        <p:spPr>
          <a:xfrm>
            <a:off x="3834401" y="823000"/>
            <a:ext cx="5189300" cy="5632024"/>
          </a:xfrm>
          <a:prstGeom prst="rect">
            <a:avLst/>
          </a:prstGeom>
          <a:noFill/>
          <a:ln>
            <a:noFill/>
          </a:ln>
        </p:spPr>
      </p:pic>
    </p:spTree>
    <p:extLst>
      <p:ext uri="{BB962C8B-B14F-4D97-AF65-F5344CB8AC3E}">
        <p14:creationId xmlns:p14="http://schemas.microsoft.com/office/powerpoint/2010/main" val="93750536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g1468bb3220c_0_239"/>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998" name="Google Shape;998;g1468bb3220c_0_239"/>
          <p:cNvSpPr txBox="1"/>
          <p:nvPr/>
        </p:nvSpPr>
        <p:spPr>
          <a:xfrm>
            <a:off x="1129425" y="1967750"/>
            <a:ext cx="6741600" cy="181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chemeClr val="lt1"/>
                </a:solidFill>
                <a:latin typeface="Calibri"/>
                <a:ea typeface="Calibri"/>
                <a:cs typeface="Calibri"/>
                <a:sym typeface="Calibri"/>
              </a:rPr>
              <a:t>TIME: 5 Minutes</a:t>
            </a:r>
            <a:endParaRPr sz="2500" b="1">
              <a:solidFill>
                <a:schemeClr val="lt1"/>
              </a:solidFill>
              <a:latin typeface="Calibri"/>
              <a:ea typeface="Calibri"/>
              <a:cs typeface="Calibri"/>
              <a:sym typeface="Calibri"/>
            </a:endParaRPr>
          </a:p>
          <a:p>
            <a:pPr marL="0" lvl="0" indent="0" algn="l" rtl="0">
              <a:spcBef>
                <a:spcPts val="0"/>
              </a:spcBef>
              <a:spcAft>
                <a:spcPts val="0"/>
              </a:spcAft>
              <a:buNone/>
            </a:pPr>
            <a:endParaRPr sz="2500" b="1">
              <a:solidFill>
                <a:schemeClr val="lt1"/>
              </a:solidFill>
              <a:latin typeface="Calibri"/>
              <a:ea typeface="Calibri"/>
              <a:cs typeface="Calibri"/>
              <a:sym typeface="Calibri"/>
            </a:endParaRPr>
          </a:p>
          <a:p>
            <a:pPr marL="0" lvl="0" indent="0" algn="l" rtl="0">
              <a:spcBef>
                <a:spcPts val="0"/>
              </a:spcBef>
              <a:spcAft>
                <a:spcPts val="0"/>
              </a:spcAft>
              <a:buNone/>
            </a:pPr>
            <a:r>
              <a:rPr lang="en-US" sz="2800" b="1">
                <a:solidFill>
                  <a:schemeClr val="lt1"/>
                </a:solidFill>
                <a:latin typeface="Calibri"/>
                <a:ea typeface="Calibri"/>
                <a:cs typeface="Calibri"/>
                <a:sym typeface="Calibri"/>
              </a:rPr>
              <a:t>In your group, spend 15 minutes evaluating your issue using the chart in the handouts.</a:t>
            </a:r>
            <a:endParaRPr sz="2800" b="1">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59856907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Sara</a:t>
            </a:r>
            <a:endParaRPr/>
          </a:p>
        </p:txBody>
      </p:sp>
    </p:spTree>
    <p:extLst>
      <p:ext uri="{BB962C8B-B14F-4D97-AF65-F5344CB8AC3E}">
        <p14:creationId xmlns:p14="http://schemas.microsoft.com/office/powerpoint/2010/main" val="313743265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g1468bb3220c_0_167"/>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2: </a:t>
            </a:r>
            <a:endParaRPr/>
          </a:p>
          <a:p>
            <a:pPr marL="0" lvl="0" indent="0" algn="ctr" rtl="0">
              <a:spcBef>
                <a:spcPts val="0"/>
              </a:spcBef>
              <a:spcAft>
                <a:spcPts val="0"/>
              </a:spcAft>
              <a:buNone/>
            </a:pPr>
            <a:r>
              <a:rPr lang="en-US" sz="5355"/>
              <a:t>Demand</a:t>
            </a:r>
            <a:endParaRPr sz="5355"/>
          </a:p>
        </p:txBody>
      </p:sp>
    </p:spTree>
    <p:extLst>
      <p:ext uri="{BB962C8B-B14F-4D97-AF65-F5344CB8AC3E}">
        <p14:creationId xmlns:p14="http://schemas.microsoft.com/office/powerpoint/2010/main" val="70405066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g1468bb3220c_0_245"/>
          <p:cNvSpPr txBox="1">
            <a:spLocks noGrp="1"/>
          </p:cNvSpPr>
          <p:nvPr>
            <p:ph type="title"/>
          </p:nvPr>
        </p:nvSpPr>
        <p:spPr>
          <a:xfrm>
            <a:off x="457200" y="949232"/>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300"/>
              <a:t>Demand:</a:t>
            </a:r>
            <a:endParaRPr sz="4300"/>
          </a:p>
        </p:txBody>
      </p:sp>
      <p:sp>
        <p:nvSpPr>
          <p:cNvPr id="1011" name="Google Shape;1011;g1468bb3220c_0_245"/>
          <p:cNvSpPr>
            <a:spLocks noGrp="1"/>
          </p:cNvSpPr>
          <p:nvPr>
            <p:ph type="dgm" idx="2"/>
          </p:nvPr>
        </p:nvSpPr>
        <p:spPr>
          <a:xfrm>
            <a:off x="457200" y="2235200"/>
            <a:ext cx="8318400" cy="3670200"/>
          </a:xfrm>
          <a:prstGeom prst="rect">
            <a:avLst/>
          </a:prstGeom>
        </p:spPr>
        <p:txBody>
          <a:bodyPr spcFirstLastPara="1" wrap="square" lIns="91425" tIns="45700" rIns="91425" bIns="45700" anchor="t" anchorCtr="0">
            <a:noAutofit/>
          </a:bodyPr>
          <a:lstStyle/>
          <a:p>
            <a:pPr marL="203200" lvl="0" indent="0" algn="l" rtl="0">
              <a:lnSpc>
                <a:spcPct val="90000"/>
              </a:lnSpc>
              <a:spcBef>
                <a:spcPts val="200"/>
              </a:spcBef>
              <a:spcAft>
                <a:spcPts val="0"/>
              </a:spcAft>
              <a:buClr>
                <a:schemeClr val="dk1"/>
              </a:buClr>
              <a:buSzPts val="1100"/>
              <a:buFont typeface="Arial"/>
              <a:buNone/>
            </a:pPr>
            <a:r>
              <a:rPr lang="en-US" sz="2800" b="1">
                <a:solidFill>
                  <a:srgbClr val="404040"/>
                </a:solidFill>
              </a:rPr>
              <a:t>A demand is the </a:t>
            </a:r>
            <a:r>
              <a:rPr lang="en-US" sz="2800" b="1" i="1">
                <a:solidFill>
                  <a:srgbClr val="FF0000"/>
                </a:solidFill>
              </a:rPr>
              <a:t>outcome </a:t>
            </a:r>
            <a:r>
              <a:rPr lang="en-US" sz="2800" b="1">
                <a:solidFill>
                  <a:srgbClr val="404040"/>
                </a:solidFill>
              </a:rPr>
              <a:t>that </a:t>
            </a:r>
            <a:r>
              <a:rPr lang="en-US" sz="2800" b="1" i="1">
                <a:solidFill>
                  <a:srgbClr val="FF0000"/>
                </a:solidFill>
              </a:rPr>
              <a:t>addresses the issue</a:t>
            </a:r>
            <a:r>
              <a:rPr lang="en-US" sz="2800" b="1">
                <a:solidFill>
                  <a:srgbClr val="404040"/>
                </a:solidFill>
              </a:rPr>
              <a:t> that you are </a:t>
            </a:r>
            <a:r>
              <a:rPr lang="en-US" sz="2800" b="1" i="1">
                <a:solidFill>
                  <a:srgbClr val="FF0000"/>
                </a:solidFill>
              </a:rPr>
              <a:t>making of a target.</a:t>
            </a:r>
            <a:endParaRPr sz="2800" b="1" i="1">
              <a:solidFill>
                <a:srgbClr val="FF0000"/>
              </a:solidFill>
            </a:endParaRPr>
          </a:p>
          <a:p>
            <a:pPr marL="1828800" lvl="0" indent="-406400" algn="l" rtl="0">
              <a:lnSpc>
                <a:spcPct val="90000"/>
              </a:lnSpc>
              <a:spcBef>
                <a:spcPts val="400"/>
              </a:spcBef>
              <a:spcAft>
                <a:spcPts val="0"/>
              </a:spcAft>
              <a:buClr>
                <a:srgbClr val="404040"/>
              </a:buClr>
              <a:buSzPts val="2800"/>
              <a:buChar char="•"/>
            </a:pPr>
            <a:r>
              <a:rPr lang="en-US" sz="2800" b="1">
                <a:solidFill>
                  <a:srgbClr val="404040"/>
                </a:solidFill>
              </a:rPr>
              <a:t>Measurable</a:t>
            </a:r>
            <a:endParaRPr sz="2800" b="1">
              <a:solidFill>
                <a:srgbClr val="404040"/>
              </a:solidFill>
            </a:endParaRPr>
          </a:p>
          <a:p>
            <a:pPr marL="1828800" lvl="0" indent="-406400" algn="l" rtl="0">
              <a:lnSpc>
                <a:spcPct val="90000"/>
              </a:lnSpc>
              <a:spcBef>
                <a:spcPts val="0"/>
              </a:spcBef>
              <a:spcAft>
                <a:spcPts val="0"/>
              </a:spcAft>
              <a:buClr>
                <a:srgbClr val="404040"/>
              </a:buClr>
              <a:buSzPts val="2800"/>
              <a:buChar char="•"/>
            </a:pPr>
            <a:r>
              <a:rPr lang="en-US" sz="2800" b="1">
                <a:solidFill>
                  <a:srgbClr val="404040"/>
                </a:solidFill>
              </a:rPr>
              <a:t>Achievable</a:t>
            </a:r>
            <a:endParaRPr sz="2800" b="1">
              <a:solidFill>
                <a:srgbClr val="404040"/>
              </a:solidFill>
            </a:endParaRPr>
          </a:p>
          <a:p>
            <a:pPr marL="0" lvl="0" indent="0" algn="l" rtl="0">
              <a:spcBef>
                <a:spcPts val="640"/>
              </a:spcBef>
              <a:spcAft>
                <a:spcPts val="0"/>
              </a:spcAft>
              <a:buNone/>
            </a:pPr>
            <a:endParaRPr/>
          </a:p>
          <a:p>
            <a:pPr marL="0" lvl="0" indent="0" algn="l" rtl="0">
              <a:spcBef>
                <a:spcPts val="640"/>
              </a:spcBef>
              <a:spcAft>
                <a:spcPts val="0"/>
              </a:spcAft>
              <a:buNone/>
            </a:pPr>
            <a:r>
              <a:rPr lang="en-US"/>
              <a:t>“Hey </a:t>
            </a:r>
            <a:r>
              <a:rPr lang="en-US" i="1"/>
              <a:t>Target’s Name</a:t>
            </a:r>
            <a:r>
              <a:rPr lang="en-US"/>
              <a:t>, we demand gender affirming bathrooms in every school!”</a:t>
            </a:r>
            <a:endParaRPr/>
          </a:p>
        </p:txBody>
      </p:sp>
    </p:spTree>
    <p:extLst>
      <p:ext uri="{BB962C8B-B14F-4D97-AF65-F5344CB8AC3E}">
        <p14:creationId xmlns:p14="http://schemas.microsoft.com/office/powerpoint/2010/main" val="384047884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g1468bb3220c_0_172"/>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3: </a:t>
            </a:r>
            <a:endParaRPr/>
          </a:p>
          <a:p>
            <a:pPr marL="0" lvl="0" indent="0" algn="ctr" rtl="0">
              <a:spcBef>
                <a:spcPts val="0"/>
              </a:spcBef>
              <a:spcAft>
                <a:spcPts val="0"/>
              </a:spcAft>
              <a:buNone/>
            </a:pPr>
            <a:r>
              <a:rPr lang="en-US" sz="5355"/>
              <a:t>Target</a:t>
            </a:r>
            <a:endParaRPr sz="5355"/>
          </a:p>
        </p:txBody>
      </p:sp>
    </p:spTree>
    <p:extLst>
      <p:ext uri="{BB962C8B-B14F-4D97-AF65-F5344CB8AC3E}">
        <p14:creationId xmlns:p14="http://schemas.microsoft.com/office/powerpoint/2010/main" val="54883272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g1468bb3220c_0_252"/>
          <p:cNvSpPr txBox="1">
            <a:spLocks noGrp="1"/>
          </p:cNvSpPr>
          <p:nvPr>
            <p:ph type="title"/>
          </p:nvPr>
        </p:nvSpPr>
        <p:spPr>
          <a:xfrm>
            <a:off x="457200" y="949232"/>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300"/>
              <a:t>Targets:</a:t>
            </a:r>
            <a:endParaRPr sz="4300"/>
          </a:p>
        </p:txBody>
      </p:sp>
      <p:sp>
        <p:nvSpPr>
          <p:cNvPr id="1024" name="Google Shape;1024;g1468bb3220c_0_252"/>
          <p:cNvSpPr>
            <a:spLocks noGrp="1"/>
          </p:cNvSpPr>
          <p:nvPr>
            <p:ph type="dgm" idx="2"/>
          </p:nvPr>
        </p:nvSpPr>
        <p:spPr>
          <a:xfrm>
            <a:off x="457200" y="2235200"/>
            <a:ext cx="8318400" cy="36702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None/>
            </a:pPr>
            <a:r>
              <a:rPr lang="en-US" sz="3800">
                <a:solidFill>
                  <a:srgbClr val="404040"/>
                </a:solidFill>
              </a:rPr>
              <a:t>Is the person with the power to give you what you are demanding.</a:t>
            </a:r>
            <a:endParaRPr sz="3800">
              <a:solidFill>
                <a:srgbClr val="404040"/>
              </a:solidFill>
            </a:endParaRPr>
          </a:p>
          <a:p>
            <a:pPr marL="0" lvl="0" indent="457200" algn="l" rtl="0">
              <a:lnSpc>
                <a:spcPct val="90000"/>
              </a:lnSpc>
              <a:spcBef>
                <a:spcPts val="1200"/>
              </a:spcBef>
              <a:spcAft>
                <a:spcPts val="0"/>
              </a:spcAft>
              <a:buClr>
                <a:schemeClr val="dk1"/>
              </a:buClr>
              <a:buSzPts val="1100"/>
              <a:buFont typeface="Arial"/>
              <a:buNone/>
            </a:pPr>
            <a:r>
              <a:rPr lang="en-US" sz="4000" b="1">
                <a:solidFill>
                  <a:srgbClr val="404040"/>
                </a:solidFill>
              </a:rPr>
              <a:t>A single person:</a:t>
            </a:r>
            <a:endParaRPr sz="4000" b="1">
              <a:solidFill>
                <a:srgbClr val="404040"/>
              </a:solidFill>
            </a:endParaRPr>
          </a:p>
          <a:p>
            <a:pPr marL="660400" lvl="0" indent="254000" algn="l" rtl="0">
              <a:lnSpc>
                <a:spcPct val="90000"/>
              </a:lnSpc>
              <a:spcBef>
                <a:spcPts val="200"/>
              </a:spcBef>
              <a:spcAft>
                <a:spcPts val="0"/>
              </a:spcAft>
              <a:buClr>
                <a:schemeClr val="dk1"/>
              </a:buClr>
              <a:buSzPts val="1100"/>
              <a:buFont typeface="Arial"/>
              <a:buNone/>
            </a:pPr>
            <a:r>
              <a:rPr lang="en-US" sz="3800">
                <a:solidFill>
                  <a:srgbClr val="404040"/>
                </a:solidFill>
              </a:rPr>
              <a:t>- a name, face, &amp; address</a:t>
            </a:r>
            <a:endParaRPr sz="4000">
              <a:solidFill>
                <a:srgbClr val="1CADE4"/>
              </a:solidFill>
            </a:endParaRPr>
          </a:p>
          <a:p>
            <a:pPr marL="0" lvl="0" indent="0" algn="l" rtl="0">
              <a:lnSpc>
                <a:spcPct val="90000"/>
              </a:lnSpc>
              <a:spcBef>
                <a:spcPts val="1200"/>
              </a:spcBef>
              <a:spcAft>
                <a:spcPts val="0"/>
              </a:spcAft>
              <a:buNone/>
            </a:pPr>
            <a:endParaRPr sz="3800">
              <a:solidFill>
                <a:srgbClr val="404040"/>
              </a:solidFill>
            </a:endParaRPr>
          </a:p>
          <a:p>
            <a:pPr marL="0" lvl="0" indent="0" algn="l" rtl="0">
              <a:spcBef>
                <a:spcPts val="640"/>
              </a:spcBef>
              <a:spcAft>
                <a:spcPts val="0"/>
              </a:spcAft>
              <a:buNone/>
            </a:pPr>
            <a:endParaRPr sz="2800" b="1">
              <a:solidFill>
                <a:srgbClr val="404040"/>
              </a:solidFill>
            </a:endParaRPr>
          </a:p>
        </p:txBody>
      </p:sp>
    </p:spTree>
    <p:extLst>
      <p:ext uri="{BB962C8B-B14F-4D97-AF65-F5344CB8AC3E}">
        <p14:creationId xmlns:p14="http://schemas.microsoft.com/office/powerpoint/2010/main" val="63136179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g1468bb3220c_0_259"/>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1031" name="Google Shape;1031;g1468bb3220c_0_259"/>
          <p:cNvSpPr txBox="1"/>
          <p:nvPr/>
        </p:nvSpPr>
        <p:spPr>
          <a:xfrm>
            <a:off x="1046925" y="1122100"/>
            <a:ext cx="6741600" cy="543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chemeClr val="lt1"/>
                </a:solidFill>
                <a:latin typeface="Calibri"/>
                <a:ea typeface="Calibri"/>
                <a:cs typeface="Calibri"/>
                <a:sym typeface="Calibri"/>
              </a:rPr>
              <a:t>TIME: 20 Minutes</a:t>
            </a:r>
            <a:endParaRPr sz="2500" b="1">
              <a:solidFill>
                <a:schemeClr val="lt1"/>
              </a:solidFill>
              <a:latin typeface="Calibri"/>
              <a:ea typeface="Calibri"/>
              <a:cs typeface="Calibri"/>
              <a:sym typeface="Calibri"/>
            </a:endParaRPr>
          </a:p>
          <a:p>
            <a:pPr marL="0" lvl="0" indent="0" algn="l" rtl="0">
              <a:spcBef>
                <a:spcPts val="0"/>
              </a:spcBef>
              <a:spcAft>
                <a:spcPts val="0"/>
              </a:spcAft>
              <a:buNone/>
            </a:pPr>
            <a:endParaRPr sz="2500" b="1">
              <a:solidFill>
                <a:schemeClr val="lt1"/>
              </a:solidFill>
              <a:latin typeface="Calibri"/>
              <a:ea typeface="Calibri"/>
              <a:cs typeface="Calibri"/>
              <a:sym typeface="Calibri"/>
            </a:endParaRPr>
          </a:p>
          <a:p>
            <a:pPr marL="0" lvl="0" indent="0" algn="l" rtl="0">
              <a:spcBef>
                <a:spcPts val="0"/>
              </a:spcBef>
              <a:spcAft>
                <a:spcPts val="0"/>
              </a:spcAft>
              <a:buNone/>
            </a:pPr>
            <a:r>
              <a:rPr lang="en-US" sz="2800" b="1">
                <a:solidFill>
                  <a:schemeClr val="lt1"/>
                </a:solidFill>
                <a:latin typeface="Calibri"/>
                <a:ea typeface="Calibri"/>
                <a:cs typeface="Calibri"/>
                <a:sym typeface="Calibri"/>
              </a:rPr>
              <a:t>In your group, spend 20 minutes deciding the following:</a:t>
            </a:r>
            <a:endParaRPr sz="2800" b="1">
              <a:solidFill>
                <a:schemeClr val="lt1"/>
              </a:solidFill>
              <a:latin typeface="Calibri"/>
              <a:ea typeface="Calibri"/>
              <a:cs typeface="Calibri"/>
              <a:sym typeface="Calibri"/>
            </a:endParaRPr>
          </a:p>
          <a:p>
            <a:pPr marL="0" lvl="0" indent="0" algn="l" rtl="0">
              <a:lnSpc>
                <a:spcPct val="90000"/>
              </a:lnSpc>
              <a:spcBef>
                <a:spcPts val="200"/>
              </a:spcBef>
              <a:spcAft>
                <a:spcPts val="0"/>
              </a:spcAft>
              <a:buNone/>
            </a:pPr>
            <a:r>
              <a:rPr lang="en-US" sz="2900">
                <a:solidFill>
                  <a:schemeClr val="lt1"/>
                </a:solidFill>
              </a:rPr>
              <a:t>•</a:t>
            </a:r>
            <a:r>
              <a:rPr lang="en-US" sz="2900" b="1">
                <a:solidFill>
                  <a:schemeClr val="lt1"/>
                </a:solidFill>
                <a:latin typeface="Calibri"/>
                <a:ea typeface="Calibri"/>
                <a:cs typeface="Calibri"/>
                <a:sym typeface="Calibri"/>
              </a:rPr>
              <a:t> Issue </a:t>
            </a:r>
            <a:endParaRPr sz="2900" b="1">
              <a:solidFill>
                <a:schemeClr val="lt1"/>
              </a:solidFill>
              <a:latin typeface="Calibri"/>
              <a:ea typeface="Calibri"/>
              <a:cs typeface="Calibri"/>
              <a:sym typeface="Calibri"/>
            </a:endParaRPr>
          </a:p>
          <a:p>
            <a:pPr marL="457200" lvl="0" indent="0" algn="l" rtl="0">
              <a:lnSpc>
                <a:spcPct val="90000"/>
              </a:lnSpc>
              <a:spcBef>
                <a:spcPts val="400"/>
              </a:spcBef>
              <a:spcAft>
                <a:spcPts val="0"/>
              </a:spcAft>
              <a:buClr>
                <a:schemeClr val="dk1"/>
              </a:buClr>
              <a:buSzPts val="1100"/>
              <a:buFont typeface="Arial"/>
              <a:buNone/>
            </a:pPr>
            <a:r>
              <a:rPr lang="en-US" sz="1900" b="1" i="1">
                <a:solidFill>
                  <a:schemeClr val="lt1"/>
                </a:solidFill>
                <a:latin typeface="Calibri"/>
                <a:ea typeface="Calibri"/>
                <a:cs typeface="Calibri"/>
                <a:sym typeface="Calibri"/>
              </a:rPr>
              <a:t>  revisit to make sure its the one you want!</a:t>
            </a:r>
            <a:endParaRPr sz="1900" b="1" i="1">
              <a:solidFill>
                <a:schemeClr val="lt1"/>
              </a:solidFill>
              <a:latin typeface="Calibri"/>
              <a:ea typeface="Calibri"/>
              <a:cs typeface="Calibri"/>
              <a:sym typeface="Calibri"/>
            </a:endParaRPr>
          </a:p>
          <a:p>
            <a:pPr marL="0" lvl="0" indent="0" algn="l" rtl="0">
              <a:lnSpc>
                <a:spcPct val="90000"/>
              </a:lnSpc>
              <a:spcBef>
                <a:spcPts val="400"/>
              </a:spcBef>
              <a:spcAft>
                <a:spcPts val="0"/>
              </a:spcAft>
              <a:buNone/>
            </a:pPr>
            <a:r>
              <a:rPr lang="en-US" sz="2900" b="1">
                <a:solidFill>
                  <a:schemeClr val="lt1"/>
                </a:solidFill>
              </a:rPr>
              <a:t>• </a:t>
            </a:r>
            <a:r>
              <a:rPr lang="en-US" sz="2900" b="1">
                <a:solidFill>
                  <a:schemeClr val="lt1"/>
                </a:solidFill>
                <a:latin typeface="Calibri"/>
                <a:ea typeface="Calibri"/>
                <a:cs typeface="Calibri"/>
                <a:sym typeface="Calibri"/>
              </a:rPr>
              <a:t>Demand</a:t>
            </a:r>
            <a:endParaRPr sz="2900" b="1">
              <a:solidFill>
                <a:schemeClr val="lt1"/>
              </a:solidFill>
              <a:latin typeface="Calibri"/>
              <a:ea typeface="Calibri"/>
              <a:cs typeface="Calibri"/>
              <a:sym typeface="Calibri"/>
            </a:endParaRPr>
          </a:p>
          <a:p>
            <a:pPr marL="571500" lvl="0" indent="0" algn="l" rtl="0">
              <a:lnSpc>
                <a:spcPct val="90000"/>
              </a:lnSpc>
              <a:spcBef>
                <a:spcPts val="400"/>
              </a:spcBef>
              <a:spcAft>
                <a:spcPts val="0"/>
              </a:spcAft>
              <a:buClr>
                <a:schemeClr val="dk1"/>
              </a:buClr>
              <a:buSzPts val="1100"/>
              <a:buFont typeface="Arial"/>
              <a:buNone/>
            </a:pPr>
            <a:r>
              <a:rPr lang="en-US" sz="1900" b="1" i="1">
                <a:solidFill>
                  <a:schemeClr val="lt1"/>
                </a:solidFill>
                <a:latin typeface="Calibri"/>
                <a:ea typeface="Calibri"/>
                <a:cs typeface="Calibri"/>
                <a:sym typeface="Calibri"/>
              </a:rPr>
              <a:t>What do you want to win to solve your issue?</a:t>
            </a:r>
            <a:endParaRPr sz="1900" b="1" i="1">
              <a:solidFill>
                <a:schemeClr val="lt1"/>
              </a:solidFill>
              <a:latin typeface="Calibri"/>
              <a:ea typeface="Calibri"/>
              <a:cs typeface="Calibri"/>
              <a:sym typeface="Calibri"/>
            </a:endParaRPr>
          </a:p>
          <a:p>
            <a:pPr marL="0" lvl="0" indent="0" algn="l" rtl="0">
              <a:lnSpc>
                <a:spcPct val="90000"/>
              </a:lnSpc>
              <a:spcBef>
                <a:spcPts val="400"/>
              </a:spcBef>
              <a:spcAft>
                <a:spcPts val="0"/>
              </a:spcAft>
              <a:buNone/>
            </a:pPr>
            <a:r>
              <a:rPr lang="en-US" sz="2900" b="1">
                <a:solidFill>
                  <a:schemeClr val="lt1"/>
                </a:solidFill>
              </a:rPr>
              <a:t>• </a:t>
            </a:r>
            <a:r>
              <a:rPr lang="en-US" sz="2900" b="1">
                <a:solidFill>
                  <a:schemeClr val="lt1"/>
                </a:solidFill>
                <a:latin typeface="Calibri"/>
                <a:ea typeface="Calibri"/>
                <a:cs typeface="Calibri"/>
                <a:sym typeface="Calibri"/>
              </a:rPr>
              <a:t>Target</a:t>
            </a:r>
            <a:endParaRPr sz="2900" b="1">
              <a:solidFill>
                <a:schemeClr val="lt1"/>
              </a:solidFill>
              <a:latin typeface="Calibri"/>
              <a:ea typeface="Calibri"/>
              <a:cs typeface="Calibri"/>
              <a:sym typeface="Calibri"/>
            </a:endParaRPr>
          </a:p>
          <a:p>
            <a:pPr marL="469900" lvl="0" indent="0" algn="l" rtl="0">
              <a:lnSpc>
                <a:spcPct val="90000"/>
              </a:lnSpc>
              <a:spcBef>
                <a:spcPts val="400"/>
              </a:spcBef>
              <a:spcAft>
                <a:spcPts val="0"/>
              </a:spcAft>
              <a:buNone/>
            </a:pPr>
            <a:r>
              <a:rPr lang="en-US" sz="1900" b="1" i="1">
                <a:solidFill>
                  <a:schemeClr val="lt1"/>
                </a:solidFill>
                <a:latin typeface="Calibri"/>
                <a:ea typeface="Calibri"/>
                <a:cs typeface="Calibri"/>
                <a:sym typeface="Calibri"/>
              </a:rPr>
              <a:t>Who has the power to give you your demand? </a:t>
            </a:r>
            <a:endParaRPr sz="1900" b="1" i="1">
              <a:solidFill>
                <a:schemeClr val="lt1"/>
              </a:solidFill>
              <a:latin typeface="Calibri"/>
              <a:ea typeface="Calibri"/>
              <a:cs typeface="Calibri"/>
              <a:sym typeface="Calibri"/>
            </a:endParaRPr>
          </a:p>
          <a:p>
            <a:pPr marL="469900" lvl="0" indent="0" algn="l" rtl="0">
              <a:lnSpc>
                <a:spcPct val="90000"/>
              </a:lnSpc>
              <a:spcBef>
                <a:spcPts val="400"/>
              </a:spcBef>
              <a:spcAft>
                <a:spcPts val="0"/>
              </a:spcAft>
              <a:buClr>
                <a:schemeClr val="dk1"/>
              </a:buClr>
              <a:buSzPts val="1100"/>
              <a:buFont typeface="Arial"/>
              <a:buNone/>
            </a:pPr>
            <a:r>
              <a:rPr lang="en-US" sz="1900" b="1">
                <a:solidFill>
                  <a:schemeClr val="lt1"/>
                </a:solidFill>
                <a:latin typeface="Calibri"/>
                <a:ea typeface="Calibri"/>
                <a:cs typeface="Calibri"/>
                <a:sym typeface="Calibri"/>
              </a:rPr>
              <a:t>(feel free to make up names and titles if your scenario doesn’t have one!)</a:t>
            </a:r>
            <a:endParaRPr sz="1900" b="1">
              <a:solidFill>
                <a:schemeClr val="lt1"/>
              </a:solidFill>
              <a:latin typeface="Calibri"/>
              <a:ea typeface="Calibri"/>
              <a:cs typeface="Calibri"/>
              <a:sym typeface="Calibri"/>
            </a:endParaRPr>
          </a:p>
          <a:p>
            <a:pPr marL="0" lvl="0" indent="0" algn="l" rtl="0">
              <a:spcBef>
                <a:spcPts val="400"/>
              </a:spcBef>
              <a:spcAft>
                <a:spcPts val="0"/>
              </a:spcAft>
              <a:buNone/>
            </a:pPr>
            <a:endParaRPr sz="2800" b="1">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48149399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extLst>
      <p:ext uri="{BB962C8B-B14F-4D97-AF65-F5344CB8AC3E}">
        <p14:creationId xmlns:p14="http://schemas.microsoft.com/office/powerpoint/2010/main" val="3495007580"/>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6ABE3A-C7C3-4B3D-9152-9B2CCD718DED}"/>
</file>

<file path=customXml/itemProps2.xml><?xml version="1.0" encoding="utf-8"?>
<ds:datastoreItem xmlns:ds="http://schemas.openxmlformats.org/officeDocument/2006/customXml" ds:itemID="{E358F78F-AB30-410C-8329-E2603F284FA1}"/>
</file>

<file path=docProps/app.xml><?xml version="1.0" encoding="utf-8"?>
<Properties xmlns="http://schemas.openxmlformats.org/officeDocument/2006/extended-properties" xmlns:vt="http://schemas.openxmlformats.org/officeDocument/2006/docPropsVTypes">
  <TotalTime>617</TotalTime>
  <Words>9062</Words>
  <Application>Microsoft Office PowerPoint</Application>
  <PresentationFormat>On-screen Show (4:3)</PresentationFormat>
  <Paragraphs>1133</Paragraphs>
  <Slides>141</Slides>
  <Notes>125</Notes>
  <HiddenSlides>0</HiddenSlides>
  <MMClips>4</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141</vt:i4>
      </vt:variant>
    </vt:vector>
  </HeadingPairs>
  <TitlesOfParts>
    <vt:vector size="155" baseType="lpstr">
      <vt:lpstr>Calibri</vt:lpstr>
      <vt:lpstr>Libre Franklin</vt:lpstr>
      <vt:lpstr>Arial</vt:lpstr>
      <vt:lpstr>Pacifico</vt:lpstr>
      <vt:lpstr>Times New Roman,Serif</vt:lpstr>
      <vt:lpstr>Fira Sans Extra Condensed</vt:lpstr>
      <vt:lpstr>Times New Roman</vt:lpstr>
      <vt:lpstr>Merriweather</vt:lpstr>
      <vt:lpstr>Verdana</vt:lpstr>
      <vt:lpstr>Roboto</vt:lpstr>
      <vt:lpstr>2015 Leadership Summit</vt:lpstr>
      <vt:lpstr>LGBT+ Infographics by Slidesgo</vt:lpstr>
      <vt:lpstr>1_2015 Leadership Summit</vt:lpstr>
      <vt:lpstr>2015 Leadership Summit</vt:lpstr>
      <vt:lpstr>As you enter …</vt:lpstr>
      <vt:lpstr>Advancing LGBTQ+ Justice</vt:lpstr>
      <vt:lpstr>Feedback</vt:lpstr>
      <vt:lpstr>Community Agreements </vt:lpstr>
      <vt:lpstr>Today’s Agenda</vt:lpstr>
      <vt:lpstr>Barb </vt:lpstr>
      <vt:lpstr>Shared Identity </vt:lpstr>
      <vt:lpstr>Shared Identity </vt:lpstr>
      <vt:lpstr>Key Ideas</vt:lpstr>
      <vt:lpstr>Jeny</vt:lpstr>
      <vt:lpstr>Quiz Time!</vt:lpstr>
      <vt:lpstr>Terminology Quiz- Question 1</vt:lpstr>
      <vt:lpstr>Terminology Quiz- Answer 1</vt:lpstr>
      <vt:lpstr>Terminology Quiz- Question 2</vt:lpstr>
      <vt:lpstr>Terminology Quiz- Answer 2</vt:lpstr>
      <vt:lpstr>Terminology Quiz- Question 3</vt:lpstr>
      <vt:lpstr>Terminology Quiz- Answer 3</vt:lpstr>
      <vt:lpstr>Terminology Quiz- Question 4</vt:lpstr>
      <vt:lpstr>Terminology Quiz- Answer 4</vt:lpstr>
      <vt:lpstr>Terminology Quiz- Question 5</vt:lpstr>
      <vt:lpstr>Terminology Quiz- Answer 5</vt:lpstr>
      <vt:lpstr>Key Ideas</vt:lpstr>
      <vt:lpstr>Sara</vt:lpstr>
      <vt:lpstr>Digging into Key Terminology 102</vt:lpstr>
      <vt:lpstr>PowerPoint Presentation</vt:lpstr>
      <vt:lpstr>Sex vs. Gender</vt:lpstr>
      <vt:lpstr>Gender</vt:lpstr>
      <vt:lpstr>PowerPoint Presentation</vt:lpstr>
      <vt:lpstr>Debrief  </vt:lpstr>
      <vt:lpstr>PowerPoint Presentation</vt:lpstr>
      <vt:lpstr>Remember, it is all a spectrum!</vt:lpstr>
      <vt:lpstr>Remember, it is all a spectrum!</vt:lpstr>
      <vt:lpstr>Binary &amp; Non-binary</vt:lpstr>
      <vt:lpstr>Binary &amp; Non-binary</vt:lpstr>
      <vt:lpstr>Non-binary Voices</vt:lpstr>
      <vt:lpstr>Non-binary voices</vt:lpstr>
      <vt:lpstr>Non-binary voices</vt:lpstr>
      <vt:lpstr>Key Ideas</vt:lpstr>
      <vt:lpstr>PowerPoint Presentation</vt:lpstr>
      <vt:lpstr>Intersex</vt:lpstr>
      <vt:lpstr>Trans identities</vt:lpstr>
      <vt:lpstr>Other Gender Identities</vt:lpstr>
      <vt:lpstr>Questions and Topics to Avoid</vt:lpstr>
      <vt:lpstr>PowerPoint Presentation</vt:lpstr>
      <vt:lpstr>PowerPoint Presentation</vt:lpstr>
      <vt:lpstr>Key Ideas</vt:lpstr>
      <vt:lpstr>15 Minute Break!</vt:lpstr>
      <vt:lpstr>Ellen and Ben</vt:lpstr>
      <vt:lpstr>Pg 24                             INTERSECTIONALITY</vt:lpstr>
      <vt:lpstr>INTERSECTIONALITY</vt:lpstr>
      <vt:lpstr>Pg 27      LEVELS OF EXPRESSION OF OPPRESSION</vt:lpstr>
      <vt:lpstr>KEY POINTS</vt:lpstr>
      <vt:lpstr>UNDERSTANDING EXPRESSIONS OF OPPRESSION</vt:lpstr>
      <vt:lpstr>What did you struggle with?  What was clear to you?</vt:lpstr>
      <vt:lpstr>Key Ideas</vt:lpstr>
      <vt:lpstr>Grat</vt:lpstr>
      <vt:lpstr>8.1 Million</vt:lpstr>
      <vt:lpstr>TRUE OR FALSE  In my state, an employee can be fired for being transgender</vt:lpstr>
      <vt:lpstr>TRUE OR FALSE  In my state, an employee can be fired for being a lesbian. </vt:lpstr>
      <vt:lpstr>FALSE!</vt:lpstr>
      <vt:lpstr>Federal Law</vt:lpstr>
      <vt:lpstr>A NATION OF LAWS</vt:lpstr>
      <vt:lpstr>A HISTORY OF BARRIERS</vt:lpstr>
      <vt:lpstr>A LANDMARK RULING</vt:lpstr>
      <vt:lpstr>BOSTOCK V. CLAYTON COUNTY</vt:lpstr>
      <vt:lpstr>PowerPoint Presentation</vt:lpstr>
      <vt:lpstr>The following topics are currently being debated in state legislatures:</vt:lpstr>
      <vt:lpstr>PowerPoint Presentation</vt:lpstr>
      <vt:lpstr>Lunch</vt:lpstr>
      <vt:lpstr>TURN &amp; TALK</vt:lpstr>
      <vt:lpstr>STATE &amp; LOCAL LAWS ON THE RISE</vt:lpstr>
      <vt:lpstr>IMPACT ON EDUCATORS</vt:lpstr>
      <vt:lpstr>FIGHTING BACK</vt:lpstr>
      <vt:lpstr>ACTIVITY #2</vt:lpstr>
      <vt:lpstr>Move it Move it</vt:lpstr>
      <vt:lpstr> Review the Laws in Your State </vt:lpstr>
      <vt:lpstr> NEA Partners</vt:lpstr>
      <vt:lpstr>Key Ideas</vt:lpstr>
      <vt:lpstr>Jeny</vt:lpstr>
      <vt:lpstr> Pg. 33  Pronoun Practice Exercise </vt:lpstr>
      <vt:lpstr>Key Ideas</vt:lpstr>
      <vt:lpstr>Michelle</vt:lpstr>
      <vt:lpstr>What Does It Mean To Transition?</vt:lpstr>
      <vt:lpstr>Individuals May Go Through Various Transitions </vt:lpstr>
      <vt:lpstr>SOCIAL TRANSITION</vt:lpstr>
      <vt:lpstr>PowerPoint Presentation</vt:lpstr>
      <vt:lpstr>PowerPoint Presentation</vt:lpstr>
      <vt:lpstr>So, what about Drag?  </vt:lpstr>
      <vt:lpstr>TURN &amp; TALK</vt:lpstr>
      <vt:lpstr>BARRIERS TO TRANSITIONING</vt:lpstr>
      <vt:lpstr>SCENARIO: Supporting a Trans Educator</vt:lpstr>
      <vt:lpstr>DEBRIEF pg 37</vt:lpstr>
      <vt:lpstr>KEY IDEAS</vt:lpstr>
      <vt:lpstr>Linda</vt:lpstr>
      <vt:lpstr>Pg 48         Building an equitable workplace</vt:lpstr>
      <vt:lpstr>Content Warning</vt:lpstr>
      <vt:lpstr>Building an equitable workplace</vt:lpstr>
      <vt:lpstr>Building an equitable workplace</vt:lpstr>
      <vt:lpstr>Building an equitable workplace</vt:lpstr>
      <vt:lpstr>Turn and Talk</vt:lpstr>
      <vt:lpstr>Building an equitable workplace</vt:lpstr>
      <vt:lpstr>Building an equitable workplace</vt:lpstr>
      <vt:lpstr>Building an equitable workplace</vt:lpstr>
      <vt:lpstr>Building an equitable workplace</vt:lpstr>
      <vt:lpstr>Building an equitable workplace</vt:lpstr>
      <vt:lpstr>Allyship means</vt:lpstr>
      <vt:lpstr>From Savior to Ally to Accomplice</vt:lpstr>
      <vt:lpstr>Building an equitable workplace</vt:lpstr>
      <vt:lpstr>Building an equitable workplace</vt:lpstr>
      <vt:lpstr>Building an equitable workplace</vt:lpstr>
      <vt:lpstr>Building an equitable workplace</vt:lpstr>
      <vt:lpstr>Key Ideas</vt:lpstr>
      <vt:lpstr>15 Minute Break!</vt:lpstr>
      <vt:lpstr>Barb</vt:lpstr>
      <vt:lpstr>BUILDING AN ORGANIZING CAMPAIGN</vt:lpstr>
      <vt:lpstr>Selecting a Scenario</vt:lpstr>
      <vt:lpstr>BREAKOUT SESSION</vt:lpstr>
      <vt:lpstr>Why do you think that it is important that we address concerns around LGBTQ+ equity through an organizing model ? (as opposed to relying solely on lawsuits and grievances?) </vt:lpstr>
      <vt:lpstr>Why an Organizing Approach </vt:lpstr>
      <vt:lpstr>What is an Organizing Campaign?</vt:lpstr>
      <vt:lpstr>Pg. 108        Key Parts of an Organizing Campaign</vt:lpstr>
      <vt:lpstr>Grat  and Ellen with the Spirit of Anthony </vt:lpstr>
      <vt:lpstr>Time to Talk</vt:lpstr>
      <vt:lpstr>Ending It Right</vt:lpstr>
      <vt:lpstr>Choice Networking Time</vt:lpstr>
      <vt:lpstr>STEP 1:  Issue</vt:lpstr>
      <vt:lpstr>PROBLEM vs. ISSUE</vt:lpstr>
      <vt:lpstr>PROBLEM        vs.         ISSUE</vt:lpstr>
      <vt:lpstr>Issues are the small(er) actionable pieces that contribute to the larger problem (Pg. 111)</vt:lpstr>
      <vt:lpstr>EXAMPLE- Problem and Issue</vt:lpstr>
      <vt:lpstr>SCENARIO WORK!</vt:lpstr>
      <vt:lpstr>Assessing our Issues pg 110</vt:lpstr>
      <vt:lpstr>Assessing our Issues Pg 112</vt:lpstr>
      <vt:lpstr>SCENARIO WORK!</vt:lpstr>
      <vt:lpstr>Sara</vt:lpstr>
      <vt:lpstr>STEP 2:  Demand</vt:lpstr>
      <vt:lpstr>Demand:</vt:lpstr>
      <vt:lpstr>STEP 3:  Target</vt:lpstr>
      <vt:lpstr>Targets:</vt:lpstr>
      <vt:lpstr>SCENARIO WORK!</vt:lpstr>
      <vt:lpstr>Advancing LGBTQ+ Justice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you enter …</dc:title>
  <dc:creator>Julye Williams</dc:creator>
  <cp:lastModifiedBy>Holmes, Ellen [NEA]</cp:lastModifiedBy>
  <cp:revision>7</cp:revision>
  <dcterms:created xsi:type="dcterms:W3CDTF">2022-03-02T19:40:14Z</dcterms:created>
  <dcterms:modified xsi:type="dcterms:W3CDTF">2022-09-29T00:51:46Z</dcterms:modified>
</cp:coreProperties>
</file>