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45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6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25.xml" ContentType="application/vnd.openxmlformats-officedocument.presentationml.slide+xml"/>
  <Override PartName="/ppt/slides/slide47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6.xml" ContentType="application/vnd.openxmlformats-officedocument.presentationml.slide+xml"/>
  <Override PartName="/ppt/slides/slide38.xml" ContentType="application/vnd.openxmlformats-officedocument.presentationml.slide+xml"/>
  <Override PartName="/ppt/slides/slide48.xml" ContentType="application/vnd.openxmlformats-officedocument.presentationml.slide+xml"/>
  <Override PartName="/ppt/slides/slide3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7.xml" ContentType="application/vnd.openxmlformats-officedocument.presentationml.slide+xml"/>
  <Override PartName="/ppt/slides/slide32.xml" ContentType="application/vnd.openxmlformats-officedocument.presentationml.slide+xml"/>
  <Override PartName="/ppt/slides/slide35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7" r:id="rId2"/>
    <p:sldMasterId id="2147483666" r:id="rId3"/>
  </p:sldMasterIdLst>
  <p:notesMasterIdLst>
    <p:notesMasterId r:id="rId52"/>
  </p:notesMasterIdLst>
  <p:sldIdLst>
    <p:sldId id="287" r:id="rId4"/>
    <p:sldId id="288" r:id="rId5"/>
    <p:sldId id="260" r:id="rId6"/>
    <p:sldId id="259" r:id="rId7"/>
    <p:sldId id="290" r:id="rId8"/>
    <p:sldId id="261" r:id="rId9"/>
    <p:sldId id="262" r:id="rId10"/>
    <p:sldId id="263" r:id="rId11"/>
    <p:sldId id="264" r:id="rId12"/>
    <p:sldId id="311" r:id="rId13"/>
    <p:sldId id="312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292" r:id="rId30"/>
    <p:sldId id="265" r:id="rId31"/>
    <p:sldId id="266" r:id="rId32"/>
    <p:sldId id="267" r:id="rId33"/>
    <p:sldId id="268" r:id="rId34"/>
    <p:sldId id="269" r:id="rId35"/>
    <p:sldId id="270" r:id="rId36"/>
    <p:sldId id="272" r:id="rId37"/>
    <p:sldId id="273" r:id="rId38"/>
    <p:sldId id="274" r:id="rId39"/>
    <p:sldId id="275" r:id="rId40"/>
    <p:sldId id="276" r:id="rId41"/>
    <p:sldId id="278" r:id="rId42"/>
    <p:sldId id="281" r:id="rId43"/>
    <p:sldId id="279" r:id="rId44"/>
    <p:sldId id="280" r:id="rId45"/>
    <p:sldId id="293" r:id="rId46"/>
    <p:sldId id="282" r:id="rId47"/>
    <p:sldId id="294" r:id="rId48"/>
    <p:sldId id="284" r:id="rId49"/>
    <p:sldId id="295" r:id="rId50"/>
    <p:sldId id="285" r:id="rId5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gzVOnxz9RuliF8CN2f4YBs+QbQ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60" y="8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customXml" Target="../customXml/item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0520a335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8" name="Google Shape;48;g140520a335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endParaRPr sz="1100"/>
          </a:p>
        </p:txBody>
      </p:sp>
      <p:sp>
        <p:nvSpPr>
          <p:cNvPr id="49" name="Google Shape;49;g140520a335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50" name="Google Shape;50;g140520a335f_0_0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4/25/22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053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355c9aa46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355c9aa46a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g1355c9aa46a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5223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353501599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1353501599d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1353501599d_0_6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35435d5bc1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135435d5bc1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135435d5bc1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089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4fb7c849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4fb7c8496_0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Ben 10:00-10:15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Post the following identities around the room: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High risk (day 3) – religious, spiritual, agnostic, survivor, immigrant, LGBTQ+, middle class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Participants will get up and gather around an identity of their choosing (2 min instructions), then they will answer the following discussion questions (8 min):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Why did you select this piece of your identity?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are some challenges you face with this identity?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Share out/debrief (5 min) </a:t>
            </a:r>
            <a:endParaRPr sz="1100"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highlight>
                  <a:srgbClr val="FFFFFF"/>
                </a:highlight>
              </a:rPr>
              <a:t>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something you learned about someone else </a:t>
            </a:r>
            <a:endParaRPr sz="1100">
              <a:highlight>
                <a:srgbClr val="FFFFFF"/>
              </a:highlight>
            </a:endParaRPr>
          </a:p>
          <a:p>
            <a:pPr marL="6858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100">
                <a:highlight>
                  <a:srgbClr val="FFFFFF"/>
                </a:highlight>
              </a:rPr>
              <a:t>What was easy/hard about this activity? </a:t>
            </a:r>
            <a:endParaRPr/>
          </a:p>
        </p:txBody>
      </p:sp>
      <p:sp>
        <p:nvSpPr>
          <p:cNvPr id="127" name="Google Shape;127;g144fb7c8496_0_8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4a2f8b7dbf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4a2f8b7dbf_4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14a2f8b7dbf_4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44fb7c8496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144fb7c8496_0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Ben 10:00-10:15</a:t>
            </a:r>
            <a:endParaRPr/>
          </a:p>
        </p:txBody>
      </p:sp>
      <p:sp>
        <p:nvSpPr>
          <p:cNvPr id="142" name="Google Shape;142;g144fb7c8496_0_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4fb7c8496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44fb7c8496_0_1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144fb7c8496_0_1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0752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1468bb3220c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1468bb3220c_0_1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g1468bb3220c_0_15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441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1468bb3220c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1468bb3220c_0_1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g1468bb3220c_0_1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547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1468bb3220c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1468bb3220c_0_1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5" name="Google Shape;945;g1468bb3220c_0_1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65453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1468bb3220c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1468bb3220c_0_1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g1468bb3220c_0_1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07327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1468bb3220c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1468bb3220c_0_1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g1468bb3220c_0_1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510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1468bb3220c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1468bb3220c_0_2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g1468bb3220c_0_2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505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g1468bb3220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" name="Google Shape;972;g1468bb3220c_0_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g1468bb3220c_0_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3413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1468bb3220c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1468bb3220c_0_2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g1468bb3220c_0_2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496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1468bb3220c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1468bb3220c_0_2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g1468bb3220c_0_2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8106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1468bb3220c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1468bb3220c_0_2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g1468bb3220c_0_2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85281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56472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1468bb3220c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1468bb3220c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g1468bb3220c_0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50549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1468bb3220c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1468bb3220c_0_2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8" name="Google Shape;1008;g1468bb3220c_0_2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16662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1468bb3220c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1468bb3220c_0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g1468bb3220c_0_1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7196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1468bb3220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1468bb3220c_0_2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g1468bb3220c_0_2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795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1468bb3220c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1468bb3220c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8" name="Google Shape;1028;g1468bb3220c_0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7390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75931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a2f8b7db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a2f8b7dbf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14a2f8b7dbf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a2f8b7dbf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a2f8b7dbf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g14a2f8b7dbf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a2f8b7dbf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a2f8b7dbf_3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g14a2f8b7dbf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4a2f8b7dbf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4a2f8b7dbf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14a2f8b7dbf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a2f8b7dbf_3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4a2f8b7dbf_3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g14a2f8b7dbf_3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4a2f8b7dbf_3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4a2f8b7dbf_3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g14a2f8b7dbf_3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4a2f8b7dbf_3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4a2f8b7dbf_3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g14a2f8b7dbf_3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a2f8b7dbf_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14a2f8b7dbf_3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14a2f8b7dbf_3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4a2f8b7dbf_3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4a2f8b7dbf_3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g14a2f8b7dbf_3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14a2f8b7dbf_3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14a2f8b7dbf_3_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4a2f8b7dbf_3_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4a2f8b7dbf_3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14a2f8b7dbf_3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14a2f8b7dbf_3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4a2f8b7dbf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4a2f8b7dbf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14a2f8b7dbf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4a2f8b7dbf_3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4a2f8b7dbf_3_1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g14a2f8b7dbf_3_1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14a2f8b7dbf_3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14a2f8b7dbf_3_1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g14a2f8b7dbf_3_1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4a2f8b7dbf_3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14a2f8b7dbf_3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4a2f8b7dbf_3_1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622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4a2f8b7db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4a2f8b7dbf_4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g14a2f8b7dbf_4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8355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42022950fa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g142022950fa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10:30-11:00</a:t>
            </a:r>
            <a:endParaRPr/>
          </a:p>
        </p:txBody>
      </p:sp>
      <p:sp>
        <p:nvSpPr>
          <p:cNvPr id="294" name="Google Shape;294;g142022950fa_0_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3658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353501599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1" name="Google Shape;301;g1353501599d_0_1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11:00-11:30</a:t>
            </a:r>
            <a:endParaRPr/>
          </a:p>
        </p:txBody>
      </p:sp>
      <p:sp>
        <p:nvSpPr>
          <p:cNvPr id="302" name="Google Shape;302;g1353501599d_0_10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1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2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1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694" cy="815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1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14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4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28" name="Google Shape;28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1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16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341" cy="753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" name="Google Shape;36;p1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17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0" name="Google Shape;40;p1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18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8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500" cy="36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g144fb7c8496_0_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144fb7c8496_0_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28503" y="4704190"/>
            <a:ext cx="3838318" cy="307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and photo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g144fb7c8496_0_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144fb7c8496_0_5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144fb7c8496_0_58"/>
          <p:cNvSpPr txBox="1">
            <a:spLocks noGrp="1"/>
          </p:cNvSpPr>
          <p:nvPr>
            <p:ph type="body" idx="1"/>
          </p:nvPr>
        </p:nvSpPr>
        <p:spPr>
          <a:xfrm>
            <a:off x="457200" y="2351163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  <a:defRPr>
                <a:solidFill>
                  <a:schemeClr val="dk2"/>
                </a:solidFill>
              </a:defRPr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–"/>
              <a:defRPr>
                <a:solidFill>
                  <a:schemeClr val="dk2"/>
                </a:solidFill>
              </a:defRPr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»"/>
              <a:defRPr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7" name="Google Shape;57;g144fb7c8496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g144fb7c8496_0_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g144fb7c8496_0_63"/>
          <p:cNvSpPr txBox="1">
            <a:spLocks noGrp="1"/>
          </p:cNvSpPr>
          <p:nvPr>
            <p:ph type="title"/>
          </p:nvPr>
        </p:nvSpPr>
        <p:spPr>
          <a:xfrm>
            <a:off x="2626658" y="0"/>
            <a:ext cx="65172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g144fb7c8496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">
  <p:cSld name="Title and Content 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g144fb7c8496_0_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144fb7c8496_0_67"/>
          <p:cNvSpPr txBox="1">
            <a:spLocks noGrp="1"/>
          </p:cNvSpPr>
          <p:nvPr>
            <p:ph type="title"/>
          </p:nvPr>
        </p:nvSpPr>
        <p:spPr>
          <a:xfrm>
            <a:off x="457200" y="53331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144fb7c8496_0_67"/>
          <p:cNvSpPr txBox="1">
            <a:spLocks noGrp="1"/>
          </p:cNvSpPr>
          <p:nvPr>
            <p:ph type="body" idx="1"/>
          </p:nvPr>
        </p:nvSpPr>
        <p:spPr>
          <a:xfrm>
            <a:off x="457200" y="1676314"/>
            <a:ext cx="8229600" cy="44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2800"/>
              <a:buChar char="•"/>
              <a:defRPr sz="2800">
                <a:solidFill>
                  <a:schemeClr val="dk2"/>
                </a:solidFill>
              </a:defRPr>
            </a:lvl1pPr>
            <a:lvl2pPr marL="91440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Char char="–"/>
              <a:defRPr sz="2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Char char="•"/>
              <a:defRPr sz="2000">
                <a:solidFill>
                  <a:schemeClr val="dk2"/>
                </a:solidFill>
              </a:defRPr>
            </a:lvl3pPr>
            <a:lvl4pPr marL="182880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>
                <a:solidFill>
                  <a:schemeClr val="dk2"/>
                </a:solidFill>
              </a:defRPr>
            </a:lvl4pPr>
            <a:lvl5pPr marL="228600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Char char="»"/>
              <a:defRPr sz="1800">
                <a:solidFill>
                  <a:schemeClr val="dk2"/>
                </a:solidFill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pic>
        <p:nvPicPr>
          <p:cNvPr id="66" name="Google Shape;66;g144fb7c8496_0_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g144fb7c8496_0_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144fb7c8496_0_72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g144fb7c8496_0_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144fb7c8496_0_75"/>
          <p:cNvSpPr txBox="1">
            <a:spLocks noGrp="1"/>
          </p:cNvSpPr>
          <p:nvPr>
            <p:ph type="title"/>
          </p:nvPr>
        </p:nvSpPr>
        <p:spPr>
          <a:xfrm>
            <a:off x="457200" y="106353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g144fb7c8496_0_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g144fb7c8496_0_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144fb7c8496_0_79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7" name="Google Shape;77;g144fb7c8496_0_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g144fb7c8496_0_8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144fb7c8496_0_83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144fb7c8496_0_83"/>
          <p:cNvSpPr>
            <a:spLocks noGrp="1"/>
          </p:cNvSpPr>
          <p:nvPr>
            <p:ph type="dgm" idx="2"/>
          </p:nvPr>
        </p:nvSpPr>
        <p:spPr>
          <a:xfrm>
            <a:off x="457200" y="2235200"/>
            <a:ext cx="8318400" cy="36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82" name="Google Shape;82;g144fb7c8496_0_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5833639"/>
            <a:ext cx="1950920" cy="1560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2288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895733"/>
            <a:ext cx="4114800" cy="234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4203600"/>
            <a:ext cx="4114800" cy="64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1839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44fb7c8496_0_5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g144fb7c8496_0_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g144fb7c8496_0_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547200"/>
            <a:ext cx="8229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47767"/>
            <a:ext cx="8229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83567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140520a335f_0_0"/>
          <p:cNvSpPr txBox="1"/>
          <p:nvPr/>
        </p:nvSpPr>
        <p:spPr>
          <a:xfrm>
            <a:off x="685800" y="1467652"/>
            <a:ext cx="77724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g140520a335f_0_0"/>
          <p:cNvSpPr txBox="1"/>
          <p:nvPr/>
        </p:nvSpPr>
        <p:spPr>
          <a:xfrm>
            <a:off x="207963" y="5884863"/>
            <a:ext cx="484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140520a335f_0_0"/>
          <p:cNvSpPr txBox="1"/>
          <p:nvPr/>
        </p:nvSpPr>
        <p:spPr>
          <a:xfrm>
            <a:off x="1939332" y="879388"/>
            <a:ext cx="5265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g140520a335f_0_0"/>
          <p:cNvSpPr txBox="1">
            <a:spLocks noGrp="1"/>
          </p:cNvSpPr>
          <p:nvPr>
            <p:ph type="title" idx="4294967295"/>
          </p:nvPr>
        </p:nvSpPr>
        <p:spPr>
          <a:xfrm>
            <a:off x="457200" y="195114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Advancing LGBTQ+ Justice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8654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355c9aa46a_0_4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Feedback</a:t>
            </a:r>
            <a:endParaRPr/>
          </a:p>
        </p:txBody>
      </p:sp>
      <p:sp>
        <p:nvSpPr>
          <p:cNvPr id="62" name="Google Shape;62;g1355c9aa46a_0_44"/>
          <p:cNvSpPr txBox="1">
            <a:spLocks noGrp="1"/>
          </p:cNvSpPr>
          <p:nvPr>
            <p:ph type="body" idx="1"/>
          </p:nvPr>
        </p:nvSpPr>
        <p:spPr>
          <a:xfrm>
            <a:off x="246434" y="881974"/>
            <a:ext cx="8897566" cy="524408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Range of ratings 4.17-5.0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Conversation circle – positive addition and a suggestion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A LOT OF CONTENT – Break it up, more engagement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Tour was a value add 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Time to discuss how to use this back home</a:t>
            </a: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277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353501599d_0_6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>
                <a:solidFill>
                  <a:srgbClr val="404040"/>
                </a:solidFill>
              </a:rPr>
              <a:t>COMMUNITY AGREEMENTS</a:t>
            </a:r>
            <a:endParaRPr>
              <a:solidFill>
                <a:srgbClr val="404040"/>
              </a:solidFill>
            </a:endParaRPr>
          </a:p>
        </p:txBody>
      </p:sp>
      <p:sp>
        <p:nvSpPr>
          <p:cNvPr id="122" name="Google Shape;122;g1353501599d_0_66"/>
          <p:cNvSpPr txBox="1">
            <a:spLocks noGrp="1"/>
          </p:cNvSpPr>
          <p:nvPr>
            <p:ph type="body" idx="1"/>
          </p:nvPr>
        </p:nvSpPr>
        <p:spPr>
          <a:xfrm>
            <a:off x="457200" y="1541538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Awareness and Self-Knowledge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Listen for Understanding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23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 Gracious</a:t>
            </a: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Stay Engaged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Be Open and Suspend Judgment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Say “I”- tell your truth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Seek Discomfort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Reach for Empathy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Expect non- Resolution and non-Closure</a:t>
            </a:r>
            <a:endParaRPr sz="2400">
              <a:solidFill>
                <a:schemeClr val="dk1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3200"/>
              <a:buNone/>
            </a:pPr>
            <a:endParaRPr sz="4000"/>
          </a:p>
        </p:txBody>
      </p:sp>
      <p:pic>
        <p:nvPicPr>
          <p:cNvPr id="123" name="Google Shape;123;g1353501599d_0_6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060774" y="2333250"/>
            <a:ext cx="6163076" cy="38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35435d5bc1_0_2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TODAY’S AGENDA</a:t>
            </a:r>
            <a:endParaRPr/>
          </a:p>
        </p:txBody>
      </p:sp>
      <p:sp>
        <p:nvSpPr>
          <p:cNvPr id="114" name="Google Shape;114;g135435d5bc1_0_21"/>
          <p:cNvSpPr txBox="1">
            <a:spLocks noGrp="1"/>
          </p:cNvSpPr>
          <p:nvPr>
            <p:ph type="body" idx="1"/>
          </p:nvPr>
        </p:nvSpPr>
        <p:spPr>
          <a:xfrm>
            <a:off x="457200" y="1320528"/>
            <a:ext cx="8229600" cy="48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8:30 – 8:50 </a:t>
            </a:r>
            <a:r>
              <a:rPr lang="en-US" sz="2400">
                <a:solidFill>
                  <a:srgbClr val="404040"/>
                </a:solidFill>
              </a:rPr>
              <a:t>Morning Routine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8:50- 9:20 </a:t>
            </a:r>
            <a:r>
              <a:rPr lang="en-US" sz="2400">
                <a:solidFill>
                  <a:srgbClr val="404040"/>
                </a:solidFill>
              </a:rPr>
              <a:t>-- Shared Identity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9:20- 10:15- </a:t>
            </a:r>
            <a:r>
              <a:rPr lang="en-US" sz="2400">
                <a:solidFill>
                  <a:srgbClr val="404040"/>
                </a:solidFill>
              </a:rPr>
              <a:t>Scenarios work in team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10:15-10:30</a:t>
            </a:r>
            <a:r>
              <a:rPr lang="en-US" sz="2400">
                <a:solidFill>
                  <a:srgbClr val="404040"/>
                </a:solidFill>
              </a:rPr>
              <a:t> -- Break- self directed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10:30-11:00</a:t>
            </a:r>
            <a:r>
              <a:rPr lang="en-US" sz="2400">
                <a:solidFill>
                  <a:srgbClr val="404040"/>
                </a:solidFill>
              </a:rPr>
              <a:t> - Scenarios work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11:00-11:45</a:t>
            </a:r>
            <a:r>
              <a:rPr lang="en-US" sz="2400">
                <a:solidFill>
                  <a:srgbClr val="404040"/>
                </a:solidFill>
              </a:rPr>
              <a:t>- Presentation of scenarios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11:45-12:15pm</a:t>
            </a:r>
            <a:r>
              <a:rPr lang="en-US" sz="2400">
                <a:solidFill>
                  <a:srgbClr val="404040"/>
                </a:solidFill>
              </a:rPr>
              <a:t> – Lingering questions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12:15 -1:00 </a:t>
            </a:r>
            <a:r>
              <a:rPr lang="en-US" sz="2400">
                <a:solidFill>
                  <a:srgbClr val="404040"/>
                </a:solidFill>
              </a:rPr>
              <a:t>-- Closing circle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rgbClr val="404040"/>
                </a:solidFill>
              </a:rPr>
              <a:t>1:00 – </a:t>
            </a:r>
            <a:r>
              <a:rPr lang="en-US" sz="2400">
                <a:solidFill>
                  <a:srgbClr val="404040"/>
                </a:solidFill>
              </a:rPr>
              <a:t>Lunch</a:t>
            </a:r>
            <a:r>
              <a:rPr lang="en-US" sz="2400">
                <a:solidFill>
                  <a:srgbClr val="1CADE4"/>
                </a:solidFill>
              </a:rPr>
              <a:t> </a:t>
            </a:r>
            <a:r>
              <a:rPr lang="en-US" sz="2400">
                <a:solidFill>
                  <a:srgbClr val="404040"/>
                </a:solidFill>
              </a:rPr>
              <a:t>- grab and go</a:t>
            </a:r>
            <a:endParaRPr/>
          </a:p>
        </p:txBody>
      </p:sp>
      <p:pic>
        <p:nvPicPr>
          <p:cNvPr id="115" name="Google Shape;115;g135435d5bc1_0_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6475" y="3098150"/>
            <a:ext cx="2791575" cy="27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80215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 smtClean="0"/>
              <a:t>Ben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46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44fb7c8496_0_8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SHARED IDENTITY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0" name="Google Shape;130;g144fb7c8496_0_88"/>
          <p:cNvSpPr txBox="1">
            <a:spLocks noGrp="1"/>
          </p:cNvSpPr>
          <p:nvPr>
            <p:ph type="body" idx="1"/>
          </p:nvPr>
        </p:nvSpPr>
        <p:spPr>
          <a:xfrm>
            <a:off x="457200" y="1541550"/>
            <a:ext cx="48609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Gather around an identity of your choosing 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Answer the following discussion questions:</a:t>
            </a:r>
            <a:endParaRPr sz="260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6858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●"/>
            </a:pPr>
            <a:r>
              <a:rPr lang="en-US" sz="2600">
                <a:solidFill>
                  <a:schemeClr val="dk1"/>
                </a:solidFill>
                <a:highlight>
                  <a:schemeClr val="lt1"/>
                </a:highlight>
              </a:rPr>
              <a:t>Why did you select this piece of your identity? </a:t>
            </a:r>
            <a:endParaRPr sz="3400">
              <a:highlight>
                <a:srgbClr val="FFFF00"/>
              </a:highlight>
            </a:endParaRPr>
          </a:p>
        </p:txBody>
      </p:sp>
      <p:pic>
        <p:nvPicPr>
          <p:cNvPr id="131" name="Google Shape;131;g144fb7c8496_0_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8175" y="2135025"/>
            <a:ext cx="3661925" cy="36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4a2f8b7dbf_4_0"/>
          <p:cNvSpPr txBox="1">
            <a:spLocks noGrp="1"/>
          </p:cNvSpPr>
          <p:nvPr>
            <p:ph type="title"/>
          </p:nvPr>
        </p:nvSpPr>
        <p:spPr>
          <a:xfrm>
            <a:off x="538618" y="1979066"/>
            <a:ext cx="2167004" cy="2945099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More from our members!</a:t>
            </a:r>
            <a:endParaRPr dirty="0"/>
          </a:p>
        </p:txBody>
      </p:sp>
      <p:pic>
        <p:nvPicPr>
          <p:cNvPr id="2" name="Kenneth School Counselor - School should be a safe spa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06663" y="0"/>
            <a:ext cx="3883068" cy="6903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44fb7c8496_0_4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SHARED IDENTITY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5" name="Google Shape;145;g144fb7c8496_0_44"/>
          <p:cNvSpPr txBox="1">
            <a:spLocks noGrp="1"/>
          </p:cNvSpPr>
          <p:nvPr>
            <p:ph type="body" idx="1"/>
          </p:nvPr>
        </p:nvSpPr>
        <p:spPr>
          <a:xfrm>
            <a:off x="457200" y="1055688"/>
            <a:ext cx="8229600" cy="3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r>
              <a:rPr lang="en-US"/>
              <a:t>Debrief-</a:t>
            </a:r>
            <a:endParaRPr/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What was something you learned about someone else?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What was easy/hard about this activity?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How safe did you feel sharing in this activity?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Char char="●"/>
            </a:pPr>
            <a:r>
              <a:rPr lang="en-US" sz="3000">
                <a:solidFill>
                  <a:schemeClr val="dk1"/>
                </a:solidFill>
                <a:highlight>
                  <a:srgbClr val="FFFFFF"/>
                </a:highlight>
              </a:rPr>
              <a:t>Which of these identities are internal vs external? </a:t>
            </a:r>
            <a:endParaRPr sz="30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146" name="Google Shape;146;g144fb7c8496_0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9300" y="4537624"/>
            <a:ext cx="2656699" cy="1635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4fb7c8496_0_13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/>
              <a:t>CIRCLING BACK TO INTERSECTIONALITY </a:t>
            </a:r>
            <a:endParaRPr sz="3000"/>
          </a:p>
        </p:txBody>
      </p:sp>
      <p:sp>
        <p:nvSpPr>
          <p:cNvPr id="153" name="Google Shape;153;g144fb7c8496_0_133"/>
          <p:cNvSpPr txBox="1">
            <a:spLocks noGrp="1"/>
          </p:cNvSpPr>
          <p:nvPr>
            <p:ph type="body" idx="1"/>
          </p:nvPr>
        </p:nvSpPr>
        <p:spPr>
          <a:xfrm>
            <a:off x="382450" y="154153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dirty="0">
                <a:solidFill>
                  <a:schemeClr val="dk1"/>
                </a:solidFill>
                <a:highlight>
                  <a:srgbClr val="FFFFFF"/>
                </a:highlight>
              </a:rPr>
              <a:t>How might the experiences of transgender individuals differ across racial identities? </a:t>
            </a:r>
            <a:endParaRPr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6858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dirty="0">
                <a:solidFill>
                  <a:schemeClr val="dk1"/>
                </a:solidFill>
                <a:highlight>
                  <a:srgbClr val="FFFFFF"/>
                </a:highlight>
              </a:rPr>
              <a:t>How can I help my colleagues become aware of the challenges trans BIPOC educators face, and the actions we can take to advance equity? </a:t>
            </a:r>
            <a:endParaRPr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54" name="Google Shape;154;g144fb7c8496_0_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175" y="4359275"/>
            <a:ext cx="2429251" cy="183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 smtClean="0"/>
              <a:t>Ellen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89" y="749903"/>
            <a:ext cx="3340898" cy="52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468bb3220c_0_155"/>
          <p:cNvSpPr txBox="1">
            <a:spLocks noGrp="1"/>
          </p:cNvSpPr>
          <p:nvPr>
            <p:ph type="title"/>
          </p:nvPr>
        </p:nvSpPr>
        <p:spPr>
          <a:xfrm>
            <a:off x="0" y="36096"/>
            <a:ext cx="91440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/>
              <a:t>Pg. 108        Key Parts of an Organizing Campaign</a:t>
            </a:r>
            <a:endParaRPr sz="3300"/>
          </a:p>
        </p:txBody>
      </p:sp>
      <p:sp>
        <p:nvSpPr>
          <p:cNvPr id="935" name="Google Shape;935;g1468bb3220c_0_155"/>
          <p:cNvSpPr txBox="1">
            <a:spLocks noGrp="1"/>
          </p:cNvSpPr>
          <p:nvPr>
            <p:ph type="body" idx="1"/>
          </p:nvPr>
        </p:nvSpPr>
        <p:spPr>
          <a:xfrm>
            <a:off x="713350" y="140803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 smtClean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 lang="en-US" sz="4000" dirty="0">
              <a:solidFill>
                <a:srgbClr val="1CADE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 smtClean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 dirty="0" smtClean="0">
                <a:solidFill>
                  <a:srgbClr val="404040"/>
                </a:solidFill>
              </a:rPr>
              <a:t>Issue</a:t>
            </a:r>
            <a:endParaRPr sz="40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 dirty="0">
                <a:solidFill>
                  <a:srgbClr val="404040"/>
                </a:solidFill>
              </a:rPr>
              <a:t>Demand</a:t>
            </a:r>
            <a:endParaRPr sz="40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 dirty="0">
                <a:solidFill>
                  <a:srgbClr val="404040"/>
                </a:solidFill>
              </a:rPr>
              <a:t>Target</a:t>
            </a:r>
            <a:endParaRPr sz="40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 dirty="0">
                <a:solidFill>
                  <a:srgbClr val="404040"/>
                </a:solidFill>
              </a:rPr>
              <a:t>Tactics</a:t>
            </a:r>
            <a:endParaRPr sz="4000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dirty="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4000" dirty="0">
                <a:solidFill>
                  <a:srgbClr val="404040"/>
                </a:solidFill>
              </a:rPr>
              <a:t>Escalation</a:t>
            </a:r>
            <a:endParaRPr sz="4000" dirty="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037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1468bb3220c_0_162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STEP 1: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 dirty="0"/>
              <a:t>Issue</a:t>
            </a:r>
            <a:endParaRPr sz="5355" dirty="0"/>
          </a:p>
        </p:txBody>
      </p:sp>
    </p:spTree>
    <p:extLst>
      <p:ext uri="{BB962C8B-B14F-4D97-AF65-F5344CB8AC3E}">
        <p14:creationId xmlns:p14="http://schemas.microsoft.com/office/powerpoint/2010/main" val="264679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g1468bb3220c_0_112"/>
          <p:cNvSpPr txBox="1">
            <a:spLocks noGrp="1"/>
          </p:cNvSpPr>
          <p:nvPr>
            <p:ph type="title"/>
          </p:nvPr>
        </p:nvSpPr>
        <p:spPr>
          <a:xfrm>
            <a:off x="366408" y="0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PROBLEM vs. ISSUE</a:t>
            </a:r>
            <a:endParaRPr dirty="0"/>
          </a:p>
        </p:txBody>
      </p:sp>
      <p:sp>
        <p:nvSpPr>
          <p:cNvPr id="948" name="Google Shape;948;g1468bb3220c_0_112"/>
          <p:cNvSpPr>
            <a:spLocks noGrp="1"/>
          </p:cNvSpPr>
          <p:nvPr>
            <p:ph type="dgm" idx="2"/>
          </p:nvPr>
        </p:nvSpPr>
        <p:spPr>
          <a:xfrm>
            <a:off x="-51881" y="817123"/>
            <a:ext cx="9125931" cy="53502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b="1" dirty="0">
                <a:solidFill>
                  <a:srgbClr val="404040"/>
                </a:solidFill>
              </a:rPr>
              <a:t>Campaigns</a:t>
            </a:r>
            <a:r>
              <a:rPr lang="en-US" sz="3000" dirty="0">
                <a:solidFill>
                  <a:srgbClr val="404040"/>
                </a:solidFill>
              </a:rPr>
              <a:t> start with issues </a:t>
            </a:r>
            <a:r>
              <a:rPr lang="en-US" sz="3000" dirty="0" smtClean="0">
                <a:solidFill>
                  <a:srgbClr val="404040"/>
                </a:solidFill>
              </a:rPr>
              <a:t>that workers have value-based solidarity around.</a:t>
            </a:r>
            <a:endParaRPr sz="3000" dirty="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dirty="0">
                <a:solidFill>
                  <a:srgbClr val="404040"/>
                </a:solidFill>
              </a:rPr>
              <a:t>An </a:t>
            </a:r>
            <a:r>
              <a:rPr lang="en-US" sz="3000" b="1" i="1" dirty="0">
                <a:solidFill>
                  <a:srgbClr val="404040"/>
                </a:solidFill>
              </a:rPr>
              <a:t>issue</a:t>
            </a:r>
            <a:r>
              <a:rPr lang="en-US" sz="3000" dirty="0">
                <a:solidFill>
                  <a:srgbClr val="404040"/>
                </a:solidFill>
              </a:rPr>
              <a:t> is a slice of a workplace </a:t>
            </a:r>
            <a:r>
              <a:rPr lang="en-US" sz="3000" i="1" dirty="0">
                <a:solidFill>
                  <a:srgbClr val="404040"/>
                </a:solidFill>
              </a:rPr>
              <a:t>problem</a:t>
            </a:r>
            <a:r>
              <a:rPr lang="en-US" sz="3000" dirty="0">
                <a:solidFill>
                  <a:srgbClr val="404040"/>
                </a:solidFill>
              </a:rPr>
              <a:t>.</a:t>
            </a:r>
            <a:endParaRPr sz="3000" dirty="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dirty="0">
                <a:solidFill>
                  <a:srgbClr val="404040"/>
                </a:solidFill>
              </a:rPr>
              <a:t>Often a </a:t>
            </a:r>
            <a:r>
              <a:rPr lang="en-US" sz="3000" b="1" i="1" dirty="0">
                <a:solidFill>
                  <a:srgbClr val="404040"/>
                </a:solidFill>
              </a:rPr>
              <a:t>problem</a:t>
            </a:r>
            <a:r>
              <a:rPr lang="en-US" sz="3000" b="1" dirty="0">
                <a:solidFill>
                  <a:srgbClr val="404040"/>
                </a:solidFill>
              </a:rPr>
              <a:t> can have different </a:t>
            </a:r>
            <a:r>
              <a:rPr lang="en-US" sz="3000" b="1" i="1" dirty="0">
                <a:solidFill>
                  <a:srgbClr val="404040"/>
                </a:solidFill>
              </a:rPr>
              <a:t>issues</a:t>
            </a:r>
            <a:r>
              <a:rPr lang="en-US" sz="3000" dirty="0">
                <a:solidFill>
                  <a:srgbClr val="404040"/>
                </a:solidFill>
              </a:rPr>
              <a:t> depending on the perspective of the people we are working with.</a:t>
            </a:r>
            <a:endParaRPr sz="3000" dirty="0">
              <a:solidFill>
                <a:srgbClr val="404040"/>
              </a:solidFill>
            </a:endParaRPr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000"/>
              <a:buChar char="-"/>
            </a:pPr>
            <a:r>
              <a:rPr lang="en-US" sz="3000" dirty="0">
                <a:solidFill>
                  <a:srgbClr val="404040"/>
                </a:solidFill>
              </a:rPr>
              <a:t>It is</a:t>
            </a:r>
            <a:r>
              <a:rPr lang="en-US" sz="3000" b="1" dirty="0">
                <a:solidFill>
                  <a:srgbClr val="404040"/>
                </a:solidFill>
              </a:rPr>
              <a:t> KEY</a:t>
            </a:r>
            <a:r>
              <a:rPr lang="en-US" sz="3000" dirty="0">
                <a:solidFill>
                  <a:srgbClr val="404040"/>
                </a:solidFill>
              </a:rPr>
              <a:t> to get enough input on what the</a:t>
            </a:r>
            <a:r>
              <a:rPr lang="en-US" sz="3000" i="1" dirty="0">
                <a:solidFill>
                  <a:srgbClr val="404040"/>
                </a:solidFill>
              </a:rPr>
              <a:t> issues</a:t>
            </a:r>
            <a:r>
              <a:rPr lang="en-US" sz="3000" dirty="0">
                <a:solidFill>
                  <a:srgbClr val="404040"/>
                </a:solidFill>
              </a:rPr>
              <a:t> are that make up the </a:t>
            </a:r>
            <a:r>
              <a:rPr lang="en-US" sz="3000" i="1" dirty="0">
                <a:solidFill>
                  <a:srgbClr val="404040"/>
                </a:solidFill>
              </a:rPr>
              <a:t>problem</a:t>
            </a:r>
            <a:r>
              <a:rPr lang="en-US" sz="3000" dirty="0">
                <a:solidFill>
                  <a:srgbClr val="404040"/>
                </a:solidFill>
              </a:rPr>
              <a:t> so that YOU do not drive the solution</a:t>
            </a:r>
            <a:r>
              <a:rPr lang="en-US" sz="3000" dirty="0" smtClean="0">
                <a:solidFill>
                  <a:srgbClr val="404040"/>
                </a:solidFill>
              </a:rPr>
              <a:t>.</a:t>
            </a:r>
          </a:p>
          <a:p>
            <a:pPr lvl="0" indent="-419100">
              <a:lnSpc>
                <a:spcPct val="90000"/>
              </a:lnSpc>
              <a:spcBef>
                <a:spcPts val="0"/>
              </a:spcBef>
              <a:buClr>
                <a:srgbClr val="404040"/>
              </a:buClr>
              <a:buSzPts val="3000"/>
              <a:buChar char="-"/>
            </a:pPr>
            <a:r>
              <a:rPr lang="en-US" sz="3000" dirty="0" smtClean="0">
                <a:solidFill>
                  <a:srgbClr val="404040"/>
                </a:solidFill>
              </a:rPr>
              <a:t>Investigating the issue is necessary but not sufficient – we also need to identify workers’ </a:t>
            </a:r>
            <a:r>
              <a:rPr lang="en-US" sz="3000" b="1" dirty="0" smtClean="0">
                <a:solidFill>
                  <a:srgbClr val="404040"/>
                </a:solidFill>
              </a:rPr>
              <a:t>SHARED</a:t>
            </a:r>
            <a:r>
              <a:rPr lang="en-US" sz="3000" dirty="0" smtClean="0">
                <a:solidFill>
                  <a:srgbClr val="404040"/>
                </a:solidFill>
              </a:rPr>
              <a:t> values – </a:t>
            </a:r>
            <a:r>
              <a:rPr lang="en-US" sz="3000" b="1" dirty="0" smtClean="0">
                <a:solidFill>
                  <a:srgbClr val="404040"/>
                </a:solidFill>
              </a:rPr>
              <a:t>WHY</a:t>
            </a:r>
            <a:r>
              <a:rPr lang="en-US" sz="3000" dirty="0" smtClean="0">
                <a:solidFill>
                  <a:srgbClr val="404040"/>
                </a:solidFill>
              </a:rPr>
              <a:t> is this an issue? </a:t>
            </a:r>
            <a:r>
              <a:rPr lang="en-US" sz="3000" b="1" dirty="0">
                <a:solidFill>
                  <a:srgbClr val="404040"/>
                </a:solidFill>
              </a:rPr>
              <a:t>WHY</a:t>
            </a:r>
            <a:r>
              <a:rPr lang="en-US" sz="3000" dirty="0">
                <a:solidFill>
                  <a:srgbClr val="404040"/>
                </a:solidFill>
              </a:rPr>
              <a:t> </a:t>
            </a:r>
            <a:r>
              <a:rPr lang="en-US" sz="3000" dirty="0" smtClean="0">
                <a:solidFill>
                  <a:srgbClr val="404040"/>
                </a:solidFill>
              </a:rPr>
              <a:t>do you want to fix this? </a:t>
            </a:r>
            <a:endParaRPr sz="3000" dirty="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0172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1468bb3220c_0_193"/>
          <p:cNvSpPr txBox="1">
            <a:spLocks noGrp="1"/>
          </p:cNvSpPr>
          <p:nvPr>
            <p:ph type="title"/>
          </p:nvPr>
        </p:nvSpPr>
        <p:spPr>
          <a:xfrm>
            <a:off x="204281" y="230279"/>
            <a:ext cx="8229600" cy="690606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PROBLEM        vs.         ISSUE</a:t>
            </a:r>
            <a:endParaRPr dirty="0"/>
          </a:p>
        </p:txBody>
      </p:sp>
      <p:pic>
        <p:nvPicPr>
          <p:cNvPr id="955" name="Google Shape;955;g1468bb3220c_0_193"/>
          <p:cNvPicPr preferRelativeResize="0"/>
          <p:nvPr/>
        </p:nvPicPr>
        <p:blipFill rotWithShape="1">
          <a:blip r:embed="rId3">
            <a:alphaModFix/>
          </a:blip>
          <a:srcRect l="1516" b="-5196"/>
          <a:stretch/>
        </p:blipFill>
        <p:spPr>
          <a:xfrm>
            <a:off x="811230" y="1234757"/>
            <a:ext cx="7844698" cy="3152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0388" y="4386837"/>
            <a:ext cx="86139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Values that build a relatable “why” </a:t>
            </a:r>
          </a:p>
          <a:p>
            <a:r>
              <a:rPr lang="en-US" sz="3200" dirty="0" smtClean="0"/>
              <a:t>	Deserve safe and reliable transportation</a:t>
            </a:r>
          </a:p>
          <a:p>
            <a:r>
              <a:rPr lang="en-US" sz="3200" dirty="0" smtClean="0"/>
              <a:t>	Access to quality parts</a:t>
            </a:r>
          </a:p>
        </p:txBody>
      </p:sp>
    </p:spTree>
    <p:extLst>
      <p:ext uri="{BB962C8B-B14F-4D97-AF65-F5344CB8AC3E}">
        <p14:creationId xmlns:p14="http://schemas.microsoft.com/office/powerpoint/2010/main" val="5662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1468bb3220c_0_199"/>
          <p:cNvSpPr txBox="1">
            <a:spLocks noGrp="1"/>
          </p:cNvSpPr>
          <p:nvPr>
            <p:ph type="title"/>
          </p:nvPr>
        </p:nvSpPr>
        <p:spPr>
          <a:xfrm>
            <a:off x="0" y="1643150"/>
            <a:ext cx="4910400" cy="3138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/>
              <a:t>Issues are the small(er) actionable pieces that contribute to the larger problem</a:t>
            </a:r>
            <a:br>
              <a:rPr lang="en-US"/>
            </a:br>
            <a:r>
              <a:rPr lang="en-US"/>
              <a:t>(Pg. 111)</a:t>
            </a:r>
            <a:endParaRPr/>
          </a:p>
        </p:txBody>
      </p:sp>
      <p:pic>
        <p:nvPicPr>
          <p:cNvPr id="962" name="Google Shape;962;g1468bb3220c_0_1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150" y="1212338"/>
            <a:ext cx="4089252" cy="4221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419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1468bb3220c_0_2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EXAMPLE- Problem and Issue</a:t>
            </a:r>
            <a:endParaRPr/>
          </a:p>
        </p:txBody>
      </p:sp>
      <p:sp>
        <p:nvSpPr>
          <p:cNvPr id="969" name="Google Shape;969;g1468bb3220c_0_206"/>
          <p:cNvSpPr txBox="1">
            <a:spLocks noGrp="1"/>
          </p:cNvSpPr>
          <p:nvPr>
            <p:ph type="body" idx="1"/>
          </p:nvPr>
        </p:nvSpPr>
        <p:spPr>
          <a:xfrm>
            <a:off x="262647" y="683136"/>
            <a:ext cx="8699770" cy="495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en-US" sz="2400" dirty="0">
                <a:solidFill>
                  <a:srgbClr val="1CADE4"/>
                </a:solidFill>
              </a:rPr>
              <a:t> </a:t>
            </a:r>
            <a:r>
              <a:rPr lang="en-US" sz="2400" b="1" dirty="0">
                <a:solidFill>
                  <a:srgbClr val="404040"/>
                </a:solidFill>
              </a:rPr>
              <a:t>PROBLEM</a:t>
            </a:r>
            <a:r>
              <a:rPr lang="en-US" sz="2400" dirty="0">
                <a:solidFill>
                  <a:srgbClr val="404040"/>
                </a:solidFill>
              </a:rPr>
              <a:t> -Our school is hostile to LGBTQ+ staff and students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1CADE4"/>
                </a:solidFill>
              </a:rPr>
              <a:t>◦ </a:t>
            </a:r>
            <a:r>
              <a:rPr lang="en-US" sz="2400" b="1" dirty="0">
                <a:solidFill>
                  <a:srgbClr val="404040"/>
                </a:solidFill>
              </a:rPr>
              <a:t>Issue</a:t>
            </a:r>
            <a:r>
              <a:rPr lang="en-US" sz="2400" dirty="0">
                <a:solidFill>
                  <a:srgbClr val="404040"/>
                </a:solidFill>
              </a:rPr>
              <a:t> – There are no gender inclusive bathrooms and/or transgender students are forced to use the wrong </a:t>
            </a:r>
            <a:r>
              <a:rPr lang="en-US" sz="2400" dirty="0" smtClean="0">
                <a:solidFill>
                  <a:srgbClr val="404040"/>
                </a:solidFill>
              </a:rPr>
              <a:t>restroom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404040"/>
                </a:solidFill>
              </a:rPr>
              <a:t>	</a:t>
            </a:r>
            <a:r>
              <a:rPr lang="en-US" sz="2400" b="1" dirty="0" smtClean="0">
                <a:solidFill>
                  <a:srgbClr val="404040"/>
                </a:solidFill>
              </a:rPr>
              <a:t>Values</a:t>
            </a:r>
            <a:r>
              <a:rPr lang="en-US" sz="2400" dirty="0" smtClean="0">
                <a:solidFill>
                  <a:srgbClr val="404040"/>
                </a:solidFill>
              </a:rPr>
              <a:t> – Equity, Safety, Personal Choice, Student Choice</a:t>
            </a:r>
            <a:endParaRPr sz="2400" dirty="0">
              <a:solidFill>
                <a:srgbClr val="40404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dirty="0">
                <a:solidFill>
                  <a:srgbClr val="1CADE4"/>
                </a:solidFill>
              </a:rPr>
              <a:t>◦ </a:t>
            </a:r>
            <a:r>
              <a:rPr lang="en-US" sz="2400" b="1" dirty="0">
                <a:solidFill>
                  <a:srgbClr val="404040"/>
                </a:solidFill>
              </a:rPr>
              <a:t>Issue</a:t>
            </a:r>
            <a:r>
              <a:rPr lang="en-US" sz="2400" dirty="0">
                <a:solidFill>
                  <a:srgbClr val="404040"/>
                </a:solidFill>
              </a:rPr>
              <a:t> – Our healthcare and leave benefits do not cover non-“traditional” family structures or are not fully accessible to people with same-gender partners</a:t>
            </a:r>
            <a:r>
              <a:rPr lang="en-US" sz="2400" dirty="0" smtClean="0">
                <a:solidFill>
                  <a:srgbClr val="404040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b="1" dirty="0">
                <a:solidFill>
                  <a:srgbClr val="404040"/>
                </a:solidFill>
              </a:rPr>
              <a:t>	</a:t>
            </a:r>
            <a:r>
              <a:rPr lang="en-US" sz="2400" b="1" dirty="0" smtClean="0">
                <a:solidFill>
                  <a:srgbClr val="404040"/>
                </a:solidFill>
              </a:rPr>
              <a:t>Values – </a:t>
            </a:r>
            <a:r>
              <a:rPr lang="en-US" sz="2400" dirty="0" smtClean="0">
                <a:solidFill>
                  <a:srgbClr val="404040"/>
                </a:solidFill>
              </a:rPr>
              <a:t>Equitable Access, Fair Pay, Family </a:t>
            </a:r>
            <a:endParaRPr sz="2400" b="1" dirty="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dirty="0">
                <a:solidFill>
                  <a:srgbClr val="1CADE4"/>
                </a:solidFill>
              </a:rPr>
              <a:t>◦ </a:t>
            </a:r>
            <a:r>
              <a:rPr lang="en-US" sz="2400" b="1" dirty="0">
                <a:solidFill>
                  <a:srgbClr val="404040"/>
                </a:solidFill>
              </a:rPr>
              <a:t>Issue</a:t>
            </a:r>
            <a:r>
              <a:rPr lang="en-US" sz="2400" dirty="0">
                <a:solidFill>
                  <a:srgbClr val="404040"/>
                </a:solidFill>
              </a:rPr>
              <a:t> – Our administration forces us to “out” trans and queer students to their families</a:t>
            </a:r>
            <a:r>
              <a:rPr lang="en-US" sz="2400" dirty="0" smtClean="0">
                <a:solidFill>
                  <a:srgbClr val="404040"/>
                </a:solidFill>
              </a:rPr>
              <a:t>.</a:t>
            </a:r>
          </a:p>
          <a:p>
            <a:pPr marL="0" lvl="0" indent="0" algn="l" rtl="0">
              <a:lnSpc>
                <a:spcPct val="12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400" dirty="0">
                <a:solidFill>
                  <a:srgbClr val="404040"/>
                </a:solidFill>
              </a:rPr>
              <a:t>	</a:t>
            </a:r>
            <a:r>
              <a:rPr lang="en-US" sz="2400" b="1" dirty="0" smtClean="0">
                <a:solidFill>
                  <a:srgbClr val="404040"/>
                </a:solidFill>
              </a:rPr>
              <a:t>Values-</a:t>
            </a:r>
            <a:r>
              <a:rPr lang="en-US" sz="2400" dirty="0" smtClean="0">
                <a:solidFill>
                  <a:srgbClr val="404040"/>
                </a:solidFill>
              </a:rPr>
              <a:t> Professional Judgement, Safety, Student Choice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14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1468bb3220c_0_213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976" name="Google Shape;976;g1468bb3220c_0_213"/>
          <p:cNvSpPr txBox="1"/>
          <p:nvPr/>
        </p:nvSpPr>
        <p:spPr>
          <a:xfrm>
            <a:off x="1199275" y="894600"/>
            <a:ext cx="6741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10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 spend 10 minutes identifying the potential “Issues” in your scenario.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B8A809C-20B5-F8DB-4F8D-15ACDB97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800" y="2657383"/>
            <a:ext cx="7004050" cy="365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1468bb3220c_0_224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/>
              <a:t>Assessing our Issues </a:t>
            </a:r>
            <a:r>
              <a:rPr lang="en-US" err="1"/>
              <a:t>pg</a:t>
            </a:r>
            <a:r>
              <a:rPr lang="en-US"/>
              <a:t> 110</a:t>
            </a:r>
            <a:endParaRPr/>
          </a:p>
        </p:txBody>
      </p:sp>
      <p:sp>
        <p:nvSpPr>
          <p:cNvPr id="983" name="Google Shape;983;g1468bb3220c_0_224"/>
          <p:cNvSpPr txBox="1">
            <a:spLocks noGrp="1"/>
          </p:cNvSpPr>
          <p:nvPr>
            <p:ph type="body" idx="1"/>
          </p:nvPr>
        </p:nvSpPr>
        <p:spPr>
          <a:xfrm>
            <a:off x="388362" y="822996"/>
            <a:ext cx="8133067" cy="226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dirty="0">
                <a:solidFill>
                  <a:srgbClr val="404040"/>
                </a:solidFill>
              </a:rPr>
              <a:t>What makes a good issue:</a:t>
            </a:r>
            <a:endParaRPr sz="3100" dirty="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 dirty="0">
                <a:solidFill>
                  <a:srgbClr val="404040"/>
                </a:solidFill>
              </a:rPr>
              <a:t>It is widely felt and/or deeply felt</a:t>
            </a:r>
            <a:r>
              <a:rPr lang="en-US" sz="3400" dirty="0" smtClean="0">
                <a:solidFill>
                  <a:srgbClr val="404040"/>
                </a:solidFill>
              </a:rPr>
              <a:t>.</a:t>
            </a:r>
          </a:p>
          <a:p>
            <a:pPr lvl="1" indent="-444500">
              <a:lnSpc>
                <a:spcPct val="90000"/>
              </a:lnSpc>
              <a:spcBef>
                <a:spcPts val="1200"/>
              </a:spcBef>
              <a:buClr>
                <a:srgbClr val="404040"/>
              </a:buClr>
              <a:buSzPts val="3400"/>
              <a:buChar char="•"/>
            </a:pPr>
            <a:r>
              <a:rPr lang="en-US" sz="3000" dirty="0" smtClean="0">
                <a:solidFill>
                  <a:srgbClr val="404040"/>
                </a:solidFill>
              </a:rPr>
              <a:t>The pain can be felt by just one, but the injustice of that pain is shared by many.</a:t>
            </a:r>
          </a:p>
          <a:p>
            <a:pPr lvl="1" indent="-444500">
              <a:lnSpc>
                <a:spcPct val="90000"/>
              </a:lnSpc>
              <a:spcBef>
                <a:spcPts val="1200"/>
              </a:spcBef>
              <a:buClr>
                <a:srgbClr val="404040"/>
              </a:buClr>
              <a:buSzPts val="3400"/>
              <a:buChar char="•"/>
            </a:pPr>
            <a:r>
              <a:rPr lang="en-US" sz="3000" dirty="0" smtClean="0">
                <a:solidFill>
                  <a:srgbClr val="404040"/>
                </a:solidFill>
              </a:rPr>
              <a:t>The pain AND the injustice of that pain is felt by many. </a:t>
            </a:r>
            <a:endParaRPr sz="3000" dirty="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 dirty="0">
                <a:solidFill>
                  <a:srgbClr val="404040"/>
                </a:solidFill>
              </a:rPr>
              <a:t>It is winnable.</a:t>
            </a:r>
            <a:endParaRPr sz="3400" dirty="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 dirty="0">
                <a:solidFill>
                  <a:srgbClr val="404040"/>
                </a:solidFill>
              </a:rPr>
              <a:t>It builds the union and builds leaders.</a:t>
            </a:r>
            <a:endParaRPr sz="3400" dirty="0">
              <a:solidFill>
                <a:srgbClr val="404040"/>
              </a:solidFill>
            </a:endParaRPr>
          </a:p>
          <a:p>
            <a:pPr marL="457200" lvl="0" indent="-444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3400"/>
              <a:buChar char="•"/>
            </a:pPr>
            <a:r>
              <a:rPr lang="en-US" sz="3400" dirty="0">
                <a:solidFill>
                  <a:srgbClr val="404040"/>
                </a:solidFill>
              </a:rPr>
              <a:t>It has </a:t>
            </a:r>
            <a:r>
              <a:rPr lang="en-US" sz="3400" dirty="0" smtClean="0">
                <a:solidFill>
                  <a:srgbClr val="404040"/>
                </a:solidFill>
              </a:rPr>
              <a:t>a values-based </a:t>
            </a:r>
            <a:r>
              <a:rPr lang="en-US" sz="3400" dirty="0">
                <a:solidFill>
                  <a:srgbClr val="404040"/>
                </a:solidFill>
              </a:rPr>
              <a:t>connection </a:t>
            </a:r>
            <a:r>
              <a:rPr lang="en-US" sz="3400" dirty="0" smtClean="0">
                <a:solidFill>
                  <a:srgbClr val="404040"/>
                </a:solidFill>
              </a:rPr>
              <a:t>to our workers, students, </a:t>
            </a:r>
            <a:r>
              <a:rPr lang="en-US" sz="3400" dirty="0">
                <a:solidFill>
                  <a:srgbClr val="404040"/>
                </a:solidFill>
              </a:rPr>
              <a:t>and the public.</a:t>
            </a:r>
            <a:endParaRPr sz="3400" dirty="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61934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1468bb3220c_0_23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/>
              <a:t>Assessing our Issues Pg 112</a:t>
            </a:r>
            <a:endParaRPr/>
          </a:p>
        </p:txBody>
      </p:sp>
      <p:sp>
        <p:nvSpPr>
          <p:cNvPr id="990" name="Google Shape;990;g1468bb3220c_0_231"/>
          <p:cNvSpPr txBox="1">
            <a:spLocks noGrp="1"/>
          </p:cNvSpPr>
          <p:nvPr>
            <p:ph type="body" idx="1"/>
          </p:nvPr>
        </p:nvSpPr>
        <p:spPr>
          <a:xfrm>
            <a:off x="212700" y="1541550"/>
            <a:ext cx="3035700" cy="2265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Sample chart that can be used to assess our issues</a:t>
            </a:r>
            <a:endParaRPr/>
          </a:p>
        </p:txBody>
      </p:sp>
      <p:pic>
        <p:nvPicPr>
          <p:cNvPr id="991" name="Google Shape;991;g1468bb3220c_0_2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4401" y="823000"/>
            <a:ext cx="5189300" cy="56320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49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468bb3220c_0_239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998" name="Google Shape;998;g1468bb3220c_0_239"/>
          <p:cNvSpPr txBox="1"/>
          <p:nvPr/>
        </p:nvSpPr>
        <p:spPr>
          <a:xfrm>
            <a:off x="1129424" y="1967750"/>
            <a:ext cx="7359579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</a:t>
            </a:r>
            <a:r>
              <a:rPr lang="en-US" sz="25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Minutes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 spend 15 minutes evaluating your issue using the chart in the handouts</a:t>
            </a:r>
            <a:r>
              <a:rPr lang="en-US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 sure to identify which of the issues you listed that would have the most opportunities to connect shared values?  </a:t>
            </a:r>
            <a:endParaRPr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888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/>
              <a:t>Sara</a:t>
            </a: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7725"/>
            <a:ext cx="3340898" cy="52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8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g1468bb3220c_0_167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2: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Demand</a:t>
            </a:r>
            <a:endParaRPr sz="5355"/>
          </a:p>
        </p:txBody>
      </p:sp>
    </p:spTree>
    <p:extLst>
      <p:ext uri="{BB962C8B-B14F-4D97-AF65-F5344CB8AC3E}">
        <p14:creationId xmlns:p14="http://schemas.microsoft.com/office/powerpoint/2010/main" val="103673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1468bb3220c_0_245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/>
              <a:t>Demand:</a:t>
            </a:r>
            <a:endParaRPr sz="4300"/>
          </a:p>
        </p:txBody>
      </p:sp>
      <p:sp>
        <p:nvSpPr>
          <p:cNvPr id="1011" name="Google Shape;1011;g1468bb3220c_0_245"/>
          <p:cNvSpPr>
            <a:spLocks noGrp="1"/>
          </p:cNvSpPr>
          <p:nvPr>
            <p:ph type="dgm" idx="2"/>
          </p:nvPr>
        </p:nvSpPr>
        <p:spPr>
          <a:xfrm>
            <a:off x="457200" y="1846093"/>
            <a:ext cx="8318400" cy="36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800" b="1" dirty="0">
                <a:solidFill>
                  <a:srgbClr val="404040"/>
                </a:solidFill>
              </a:rPr>
              <a:t>A demand is the </a:t>
            </a:r>
            <a:r>
              <a:rPr lang="en-US" sz="2800" b="1" i="1" dirty="0">
                <a:solidFill>
                  <a:srgbClr val="FF0000"/>
                </a:solidFill>
              </a:rPr>
              <a:t>outcome </a:t>
            </a:r>
            <a:r>
              <a:rPr lang="en-US" sz="2800" b="1" dirty="0" smtClean="0">
                <a:solidFill>
                  <a:srgbClr val="404040"/>
                </a:solidFill>
              </a:rPr>
              <a:t>that </a:t>
            </a:r>
            <a:r>
              <a:rPr lang="en-US" sz="2800" b="1" i="1" dirty="0">
                <a:solidFill>
                  <a:srgbClr val="FF0000"/>
                </a:solidFill>
              </a:rPr>
              <a:t>addresses the issue</a:t>
            </a:r>
            <a:r>
              <a:rPr lang="en-US" sz="2800" b="1" dirty="0">
                <a:solidFill>
                  <a:srgbClr val="404040"/>
                </a:solidFill>
              </a:rPr>
              <a:t> that you are </a:t>
            </a:r>
            <a:r>
              <a:rPr lang="en-US" sz="2800" b="1" i="1" dirty="0">
                <a:solidFill>
                  <a:srgbClr val="FF0000"/>
                </a:solidFill>
              </a:rPr>
              <a:t>making of a target.</a:t>
            </a:r>
            <a:endParaRPr sz="2800" b="1" i="1" dirty="0">
              <a:solidFill>
                <a:srgbClr val="FF000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 dirty="0">
                <a:solidFill>
                  <a:srgbClr val="404040"/>
                </a:solidFill>
              </a:rPr>
              <a:t>Measurable</a:t>
            </a:r>
            <a:endParaRPr sz="2800" b="1" dirty="0">
              <a:solidFill>
                <a:srgbClr val="404040"/>
              </a:solidFill>
            </a:endParaRPr>
          </a:p>
          <a:p>
            <a:pPr marL="18288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800"/>
              <a:buChar char="•"/>
            </a:pPr>
            <a:r>
              <a:rPr lang="en-US" sz="2800" b="1" dirty="0">
                <a:solidFill>
                  <a:srgbClr val="404040"/>
                </a:solidFill>
              </a:rPr>
              <a:t>Achievable</a:t>
            </a:r>
            <a:endParaRPr sz="2800" b="1" dirty="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 smtClean="0"/>
              <a:t>“We </a:t>
            </a:r>
            <a:r>
              <a:rPr lang="en-US" dirty="0"/>
              <a:t>demand gender affirming bathrooms in every </a:t>
            </a:r>
            <a:r>
              <a:rPr lang="en-US" dirty="0" smtClean="0"/>
              <a:t>school</a:t>
            </a:r>
            <a:r>
              <a:rPr lang="en-US" dirty="0"/>
              <a:t> </a:t>
            </a:r>
            <a:r>
              <a:rPr lang="en-US" dirty="0" smtClean="0"/>
              <a:t>because all students need to feel safe and included in our schools. ”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340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1468bb3220c_0_172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3: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Target</a:t>
            </a:r>
            <a:endParaRPr sz="5355"/>
          </a:p>
        </p:txBody>
      </p:sp>
    </p:spTree>
    <p:extLst>
      <p:ext uri="{BB962C8B-B14F-4D97-AF65-F5344CB8AC3E}">
        <p14:creationId xmlns:p14="http://schemas.microsoft.com/office/powerpoint/2010/main" val="184850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1468bb3220c_0_252"/>
          <p:cNvSpPr txBox="1">
            <a:spLocks noGrp="1"/>
          </p:cNvSpPr>
          <p:nvPr>
            <p:ph type="title"/>
          </p:nvPr>
        </p:nvSpPr>
        <p:spPr>
          <a:xfrm>
            <a:off x="457200" y="657698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00" dirty="0"/>
              <a:t>Targets:</a:t>
            </a:r>
            <a:endParaRPr sz="4300" dirty="0"/>
          </a:p>
        </p:txBody>
      </p:sp>
      <p:sp>
        <p:nvSpPr>
          <p:cNvPr id="1024" name="Google Shape;1024;g1468bb3220c_0_252"/>
          <p:cNvSpPr>
            <a:spLocks noGrp="1"/>
          </p:cNvSpPr>
          <p:nvPr>
            <p:ph type="dgm" idx="2"/>
          </p:nvPr>
        </p:nvSpPr>
        <p:spPr>
          <a:xfrm>
            <a:off x="457200" y="1800698"/>
            <a:ext cx="8318400" cy="255080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800" dirty="0">
                <a:solidFill>
                  <a:srgbClr val="404040"/>
                </a:solidFill>
              </a:rPr>
              <a:t>Is the person with the power to give you what you are demanding.</a:t>
            </a:r>
            <a:endParaRPr sz="3800" dirty="0">
              <a:solidFill>
                <a:srgbClr val="404040"/>
              </a:solidFill>
            </a:endParaRPr>
          </a:p>
          <a:p>
            <a:pPr marL="0" lvl="0" indent="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 dirty="0">
                <a:solidFill>
                  <a:srgbClr val="404040"/>
                </a:solidFill>
              </a:rPr>
              <a:t>A single person:</a:t>
            </a:r>
            <a:endParaRPr sz="4000" b="1" dirty="0">
              <a:solidFill>
                <a:srgbClr val="404040"/>
              </a:solidFill>
            </a:endParaRPr>
          </a:p>
          <a:p>
            <a:pPr marL="1231900" indent="-571500">
              <a:lnSpc>
                <a:spcPct val="90000"/>
              </a:lnSpc>
              <a:spcBef>
                <a:spcPts val="200"/>
              </a:spcBef>
              <a:buSzPts val="1100"/>
              <a:buFontTx/>
              <a:buChar char="-"/>
            </a:pPr>
            <a:r>
              <a:rPr lang="en-US" sz="3800" dirty="0" smtClean="0">
                <a:solidFill>
                  <a:srgbClr val="404040"/>
                </a:solidFill>
              </a:rPr>
              <a:t>a </a:t>
            </a:r>
            <a:r>
              <a:rPr lang="en-US" sz="3800" dirty="0">
                <a:solidFill>
                  <a:srgbClr val="404040"/>
                </a:solidFill>
              </a:rPr>
              <a:t>name, face, &amp; </a:t>
            </a:r>
            <a:r>
              <a:rPr lang="en-US" sz="3800" dirty="0" smtClean="0">
                <a:solidFill>
                  <a:srgbClr val="404040"/>
                </a:solidFill>
              </a:rPr>
              <a:t>address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None/>
            </a:pPr>
            <a:r>
              <a:rPr lang="en-US" sz="2800" dirty="0" smtClean="0"/>
              <a:t>“ Hey Superintendent Sam - We </a:t>
            </a:r>
            <a:r>
              <a:rPr lang="en-US" sz="2800" dirty="0"/>
              <a:t>demand gender affirming bathrooms in every school because </a:t>
            </a:r>
            <a:r>
              <a:rPr lang="en-US" sz="2800" dirty="0" smtClean="0"/>
              <a:t>all our </a:t>
            </a:r>
            <a:r>
              <a:rPr lang="en-US" sz="2800" dirty="0"/>
              <a:t>students need to feel safe and included in our schools ”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3800" dirty="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800" b="1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3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1468bb3220c_0_259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1031" name="Google Shape;1031;g1468bb3220c_0_259"/>
          <p:cNvSpPr txBox="1"/>
          <p:nvPr/>
        </p:nvSpPr>
        <p:spPr>
          <a:xfrm>
            <a:off x="1046925" y="1122100"/>
            <a:ext cx="6741600" cy="515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20 Minutes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your group, spend 20 minutes deciding the following:</a:t>
            </a:r>
            <a:endParaRPr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2900" dirty="0">
                <a:solidFill>
                  <a:schemeClr val="lt1"/>
                </a:solidFill>
              </a:rPr>
              <a:t>•</a:t>
            </a:r>
            <a:r>
              <a:rPr lang="en-US" sz="2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Issue </a:t>
            </a:r>
            <a:endParaRPr sz="29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900" b="1" i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Revisit </a:t>
            </a:r>
            <a:r>
              <a:rPr lang="en-US" sz="19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make sure its the one you want!</a:t>
            </a:r>
            <a:endParaRPr sz="19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chemeClr val="lt1"/>
                </a:solidFill>
              </a:rPr>
              <a:t>• </a:t>
            </a:r>
            <a:r>
              <a:rPr lang="en-US" sz="2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 sz="29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do you want to </a:t>
            </a:r>
            <a:r>
              <a:rPr lang="en-US" sz="1900" b="1" i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win (and why) </a:t>
            </a:r>
            <a:r>
              <a:rPr lang="en-US" sz="19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solve your issue?</a:t>
            </a:r>
            <a:endParaRPr sz="19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900" b="1" dirty="0">
                <a:solidFill>
                  <a:schemeClr val="lt1"/>
                </a:solidFill>
              </a:rPr>
              <a:t>• </a:t>
            </a:r>
            <a:r>
              <a:rPr lang="en-US" sz="2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Target</a:t>
            </a:r>
            <a:endParaRPr sz="29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900" b="1" i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has the power to give you your demand? </a:t>
            </a:r>
            <a:endParaRPr sz="1900" b="1" i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699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(feel free to make up names and titles if your scenario doesn’t have one!)</a:t>
            </a:r>
            <a:endParaRPr sz="19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948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80215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dirty="0" smtClean="0"/>
              <a:t>Sara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117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4a2f8b7dbf_0_53"/>
          <p:cNvSpPr txBox="1">
            <a:spLocks noGrp="1"/>
          </p:cNvSpPr>
          <p:nvPr>
            <p:ph type="title"/>
          </p:nvPr>
        </p:nvSpPr>
        <p:spPr>
          <a:xfrm>
            <a:off x="457200" y="11890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CONTINUING TO BUILD OUR ORGANIZING CAMPAIGNS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a2f8b7dbf_0_95"/>
          <p:cNvSpPr txBox="1">
            <a:spLocks noGrp="1"/>
          </p:cNvSpPr>
          <p:nvPr>
            <p:ph type="title"/>
          </p:nvPr>
        </p:nvSpPr>
        <p:spPr>
          <a:xfrm>
            <a:off x="457200" y="949232"/>
            <a:ext cx="83184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REVIEW</a:t>
            </a:r>
            <a:endParaRPr/>
          </a:p>
        </p:txBody>
      </p:sp>
      <p:sp>
        <p:nvSpPr>
          <p:cNvPr id="167" name="Google Shape;167;g14a2f8b7dbf_0_95"/>
          <p:cNvSpPr>
            <a:spLocks noGrp="1"/>
          </p:cNvSpPr>
          <p:nvPr>
            <p:ph type="dgm" idx="2"/>
          </p:nvPr>
        </p:nvSpPr>
        <p:spPr>
          <a:xfrm>
            <a:off x="457200" y="1922375"/>
            <a:ext cx="8318400" cy="3670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US" sz="3000" b="1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b="1">
                <a:solidFill>
                  <a:srgbClr val="404040"/>
                </a:solidFill>
              </a:rPr>
              <a:t>Issue: </a:t>
            </a:r>
            <a:r>
              <a:rPr lang="en-US" sz="3000">
                <a:solidFill>
                  <a:srgbClr val="404040"/>
                </a:solidFill>
              </a:rPr>
              <a:t>a slice of a workplace </a:t>
            </a:r>
            <a:r>
              <a:rPr lang="en-US" sz="3000" i="1">
                <a:solidFill>
                  <a:srgbClr val="404040"/>
                </a:solidFill>
              </a:rPr>
              <a:t>problem</a:t>
            </a:r>
            <a:r>
              <a:rPr lang="en-US" sz="3000">
                <a:solidFill>
                  <a:srgbClr val="404040"/>
                </a:solidFill>
              </a:rPr>
              <a:t> that is deeply/widely felt, winnable, and will build our power.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3000" b="1">
                <a:solidFill>
                  <a:srgbClr val="404040"/>
                </a:solidFill>
              </a:rPr>
              <a:t>Demand:</a:t>
            </a:r>
            <a:r>
              <a:rPr lang="en-US" sz="3000"/>
              <a:t>the outcome that addresses the issue that you are making directed at a target.</a:t>
            </a:r>
            <a:endParaRPr sz="300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en-US" sz="3000" b="1">
                <a:solidFill>
                  <a:srgbClr val="404040"/>
                </a:solidFill>
              </a:rPr>
              <a:t>Target:</a:t>
            </a:r>
            <a:r>
              <a:rPr lang="en-US" sz="3000">
                <a:solidFill>
                  <a:srgbClr val="404040"/>
                </a:solidFill>
              </a:rPr>
              <a:t> Is the person with the power to give you what you are demanding.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4a2f8b7dbf_3_0"/>
          <p:cNvSpPr txBox="1">
            <a:spLocks noGrp="1"/>
          </p:cNvSpPr>
          <p:nvPr>
            <p:ph type="title"/>
          </p:nvPr>
        </p:nvSpPr>
        <p:spPr>
          <a:xfrm>
            <a:off x="457200" y="875632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Structure of a Campaign</a:t>
            </a:r>
            <a:endParaRPr/>
          </a:p>
        </p:txBody>
      </p:sp>
      <p:pic>
        <p:nvPicPr>
          <p:cNvPr id="174" name="Google Shape;174;g14a2f8b7dbf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5300" y="1830500"/>
            <a:ext cx="7116627" cy="463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4a2f8b7dbf_0_6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STEP 4: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/>
              <a:t>Tactics</a:t>
            </a:r>
            <a:endParaRPr sz="535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4a2f8b7dbf_3_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Tactics</a:t>
            </a:r>
            <a:endParaRPr dirty="0"/>
          </a:p>
        </p:txBody>
      </p:sp>
      <p:sp>
        <p:nvSpPr>
          <p:cNvPr id="187" name="Google Shape;187;g14a2f8b7dbf_3_6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 b="1">
                <a:solidFill>
                  <a:schemeClr val="dk1"/>
                </a:solidFill>
              </a:rPr>
              <a:t>Tactic</a:t>
            </a:r>
            <a:r>
              <a:rPr lang="en-US" sz="4000">
                <a:solidFill>
                  <a:schemeClr val="dk1"/>
                </a:solidFill>
              </a:rPr>
              <a:t>: Actions you to take as a part of an escalation plan that increases pressure on your target to try to win your demand. 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4a2f8b7dbf_3_1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Tactic Should</a:t>
            </a:r>
            <a:endParaRPr/>
          </a:p>
        </p:txBody>
      </p:sp>
      <p:sp>
        <p:nvSpPr>
          <p:cNvPr id="194" name="Google Shape;194;g14a2f8b7dbf_3_13"/>
          <p:cNvSpPr txBox="1">
            <a:spLocks noGrp="1"/>
          </p:cNvSpPr>
          <p:nvPr>
            <p:ph type="body" idx="1"/>
          </p:nvPr>
        </p:nvSpPr>
        <p:spPr>
          <a:xfrm>
            <a:off x="457200" y="1623088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 dirty="0">
                <a:solidFill>
                  <a:schemeClr val="dk1"/>
                </a:solidFill>
              </a:rPr>
              <a:t>Puts pressure on your Target</a:t>
            </a:r>
            <a:endParaRPr sz="36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</a:rPr>
              <a:t>(puts them out of their comfort zone)</a:t>
            </a:r>
            <a:endParaRPr sz="2400" dirty="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sz="3600" dirty="0">
                <a:solidFill>
                  <a:schemeClr val="dk1"/>
                </a:solidFill>
              </a:rPr>
              <a:t>Builds your Power</a:t>
            </a:r>
            <a:endParaRPr sz="36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</a:rPr>
              <a:t>(develops leaders, brings more people in, etc.)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431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 dirty="0">
                <a:solidFill>
                  <a:schemeClr val="dk1"/>
                </a:solidFill>
              </a:rPr>
              <a:t>Is Strategic</a:t>
            </a: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6743959" y="1529397"/>
            <a:ext cx="2400041" cy="4304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4a2f8b7dbf_3_103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08" name="Google Shape;208;g14a2f8b7dbf_3_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900" y="1209550"/>
            <a:ext cx="5261175" cy="4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g14a2f8b7dbf_3_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209813">
            <a:off x="5186560" y="1854107"/>
            <a:ext cx="3457006" cy="4261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4a2f8b7dbf_3_111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sp>
        <p:nvSpPr>
          <p:cNvPr id="216" name="Google Shape;216;g14a2f8b7dbf_3_111"/>
          <p:cNvSpPr txBox="1">
            <a:spLocks noGrp="1"/>
          </p:cNvSpPr>
          <p:nvPr>
            <p:ph type="body" idx="1"/>
          </p:nvPr>
        </p:nvSpPr>
        <p:spPr>
          <a:xfrm>
            <a:off x="421975" y="1129865"/>
            <a:ext cx="1797600" cy="573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b="1"/>
              <a:t>ACT UP!</a:t>
            </a:r>
            <a:endParaRPr b="1"/>
          </a:p>
        </p:txBody>
      </p:sp>
      <p:pic>
        <p:nvPicPr>
          <p:cNvPr id="217" name="Google Shape;217;g14a2f8b7dbf_3_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450" y="1702876"/>
            <a:ext cx="6348000" cy="422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14a2f8b7dbf_3_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04007">
            <a:off x="6716800" y="1796540"/>
            <a:ext cx="1752600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4a2f8b7dbf_3_95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Historic LGBTQ+ Tactics</a:t>
            </a:r>
            <a:endParaRPr/>
          </a:p>
        </p:txBody>
      </p:sp>
      <p:pic>
        <p:nvPicPr>
          <p:cNvPr id="225" name="Google Shape;225;g14a2f8b7dbf_3_95"/>
          <p:cNvPicPr preferRelativeResize="0"/>
          <p:nvPr/>
        </p:nvPicPr>
        <p:blipFill rotWithShape="1">
          <a:blip r:embed="rId3">
            <a:alphaModFix/>
          </a:blip>
          <a:srcRect r="8558" b="50067"/>
          <a:stretch/>
        </p:blipFill>
        <p:spPr>
          <a:xfrm rot="-237347">
            <a:off x="-297476" y="1066600"/>
            <a:ext cx="7108526" cy="133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g14a2f8b7dbf_3_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2350" y="3176626"/>
            <a:ext cx="5178999" cy="2913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14a2f8b7dbf_3_95"/>
          <p:cNvPicPr preferRelativeResize="0"/>
          <p:nvPr/>
        </p:nvPicPr>
        <p:blipFill rotWithShape="1">
          <a:blip r:embed="rId5">
            <a:alphaModFix/>
          </a:blip>
          <a:srcRect l="5634" t="22898" r="7807"/>
          <a:stretch/>
        </p:blipFill>
        <p:spPr>
          <a:xfrm rot="203803">
            <a:off x="1850075" y="2354458"/>
            <a:ext cx="6981949" cy="114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a2f8b7dbf_3_28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SCENARIO WORK!</a:t>
            </a:r>
            <a:endParaRPr/>
          </a:p>
        </p:txBody>
      </p:sp>
      <p:sp>
        <p:nvSpPr>
          <p:cNvPr id="234" name="Google Shape;234;g14a2f8b7dbf_3_28"/>
          <p:cNvSpPr txBox="1"/>
          <p:nvPr/>
        </p:nvSpPr>
        <p:spPr>
          <a:xfrm>
            <a:off x="1046925" y="1122100"/>
            <a:ext cx="6741600" cy="58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5 Minutes</a:t>
            </a: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BRAINSTORM!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5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+++YOU HAVE 5 MINUTES!+++</a:t>
            </a: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Brainstorm AS MANY tactics as you can on 1 chart.</a:t>
            </a:r>
            <a:endParaRPr sz="3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creative!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•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NOT evaluating right now! Everything goes on the board!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4a2f8b7dbf_3_78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Evaluating Tactics</a:t>
            </a:r>
            <a:endParaRPr/>
          </a:p>
        </p:txBody>
      </p:sp>
      <p:sp>
        <p:nvSpPr>
          <p:cNvPr id="241" name="Google Shape;241;g14a2f8b7dbf_3_78"/>
          <p:cNvSpPr txBox="1">
            <a:spLocks noGrp="1"/>
          </p:cNvSpPr>
          <p:nvPr>
            <p:ph type="body" idx="1"/>
          </p:nvPr>
        </p:nvSpPr>
        <p:spPr>
          <a:xfrm>
            <a:off x="316275" y="1628950"/>
            <a:ext cx="41109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Does the action relate to your issue?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Will it increase the pressure on the decision-maker?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visible?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timed for effect?</a:t>
            </a:r>
            <a:endParaRPr sz="2400">
              <a:solidFill>
                <a:srgbClr val="404040"/>
              </a:solidFill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</a:rPr>
              <a:t>Is it new and different—or tried and true?</a:t>
            </a:r>
            <a:endParaRPr sz="2400"/>
          </a:p>
        </p:txBody>
      </p:sp>
      <p:sp>
        <p:nvSpPr>
          <p:cNvPr id="242" name="Google Shape;242;g14a2f8b7dbf_3_78"/>
          <p:cNvSpPr txBox="1"/>
          <p:nvPr/>
        </p:nvSpPr>
        <p:spPr>
          <a:xfrm>
            <a:off x="4579850" y="1623100"/>
            <a:ext cx="44742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Are enough people ready to do it?​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unify people?​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will management react?​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Does it violate the law? (If so, are we prepared for the consequences?)​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lang="en-US" sz="24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Will it be fun?</a:t>
            </a:r>
            <a:endParaRPr sz="24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4a2f8b7dbf_0_11"/>
          <p:cNvSpPr txBox="1">
            <a:spLocks noGrp="1"/>
          </p:cNvSpPr>
          <p:nvPr>
            <p:ph type="title"/>
          </p:nvPr>
        </p:nvSpPr>
        <p:spPr>
          <a:xfrm>
            <a:off x="1578758" y="2806075"/>
            <a:ext cx="6517200" cy="75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STEP 5: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355" dirty="0" smtClean="0"/>
              <a:t>Compression Points and </a:t>
            </a:r>
            <a:br>
              <a:rPr lang="en-US" sz="5355" dirty="0" smtClean="0"/>
            </a:br>
            <a:r>
              <a:rPr lang="en-US" sz="5355" dirty="0" smtClean="0"/>
              <a:t>Escalation</a:t>
            </a:r>
            <a:endParaRPr sz="535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4a2f8b7dbf_3_132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Compression Points</a:t>
            </a:r>
            <a:endParaRPr/>
          </a:p>
        </p:txBody>
      </p:sp>
      <p:sp>
        <p:nvSpPr>
          <p:cNvPr id="276" name="Google Shape;276;g14a2f8b7dbf_3_132"/>
          <p:cNvSpPr txBox="1">
            <a:spLocks noGrp="1"/>
          </p:cNvSpPr>
          <p:nvPr>
            <p:ph type="body" idx="1"/>
          </p:nvPr>
        </p:nvSpPr>
        <p:spPr>
          <a:xfrm>
            <a:off x="457200" y="1940163"/>
            <a:ext cx="82296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 </a:t>
            </a:r>
            <a:r>
              <a:rPr lang="en-US" sz="3000">
                <a:solidFill>
                  <a:srgbClr val="404040"/>
                </a:solidFill>
              </a:rPr>
              <a:t>Points on the calendar where you celebrate short term wins or escalate your tactics.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1CADE4"/>
                </a:solidFill>
              </a:rPr>
              <a:t> </a:t>
            </a:r>
            <a:endParaRPr sz="2000">
              <a:solidFill>
                <a:srgbClr val="1CADE4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Naturally occurring deadlines- </a:t>
            </a:r>
            <a:r>
              <a:rPr lang="en-US" sz="2400" i="1">
                <a:solidFill>
                  <a:srgbClr val="404040"/>
                </a:solidFill>
              </a:rPr>
              <a:t>Breaks, Board Meetings</a:t>
            </a:r>
            <a:endParaRPr sz="2400" i="1">
              <a:solidFill>
                <a:srgbClr val="40404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Artificial deadlines-</a:t>
            </a:r>
            <a:r>
              <a:rPr lang="en-US" sz="2400" i="1">
                <a:solidFill>
                  <a:srgbClr val="404040"/>
                </a:solidFill>
              </a:rPr>
              <a:t>target has till day X to act</a:t>
            </a:r>
            <a:endParaRPr sz="2400" i="1">
              <a:solidFill>
                <a:srgbClr val="404040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CADE4"/>
                </a:solidFill>
              </a:rPr>
              <a:t>◦</a:t>
            </a:r>
            <a:r>
              <a:rPr lang="en-US" sz="3000">
                <a:solidFill>
                  <a:srgbClr val="404040"/>
                </a:solidFill>
              </a:rPr>
              <a:t>Help us build urgency and crisis</a:t>
            </a:r>
            <a:endParaRPr sz="30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g14a2f8b7dbf_3_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08" y="1244775"/>
            <a:ext cx="849968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14a2f8b7dbf_3_139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Why do you think tactics escalate gradually?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14a2f8b7dbf_3_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108" y="1244775"/>
            <a:ext cx="849968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14a2f8b7dbf_3_147"/>
          <p:cNvSpPr txBox="1">
            <a:spLocks noGrp="1"/>
          </p:cNvSpPr>
          <p:nvPr>
            <p:ph type="body" idx="1"/>
          </p:nvPr>
        </p:nvSpPr>
        <p:spPr>
          <a:xfrm>
            <a:off x="339775" y="1048350"/>
            <a:ext cx="4017000" cy="377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escalated actions prepare our people for more escalated actions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the target to do the right thing before things escalate</a:t>
            </a:r>
            <a:endParaRPr sz="26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Char char="-"/>
            </a:pPr>
            <a:r>
              <a:rPr lang="en-US" sz="26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threat of escalation</a:t>
            </a:r>
            <a:endParaRPr sz="5800" dirty="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80215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/>
              <a:t>Ben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24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4a2f8b7dbf_4_7"/>
          <p:cNvSpPr txBox="1">
            <a:spLocks noGrp="1"/>
          </p:cNvSpPr>
          <p:nvPr>
            <p:ph type="title"/>
          </p:nvPr>
        </p:nvSpPr>
        <p:spPr>
          <a:xfrm>
            <a:off x="2151529" y="1"/>
            <a:ext cx="7189800" cy="81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Group Work</a:t>
            </a:r>
            <a:endParaRPr/>
          </a:p>
        </p:txBody>
      </p:sp>
      <p:sp>
        <p:nvSpPr>
          <p:cNvPr id="283" name="Google Shape;283;g14a2f8b7dbf_4_7"/>
          <p:cNvSpPr txBox="1"/>
          <p:nvPr/>
        </p:nvSpPr>
        <p:spPr>
          <a:xfrm>
            <a:off x="1022875" y="815700"/>
            <a:ext cx="6741600" cy="561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TIME: </a:t>
            </a:r>
            <a:r>
              <a:rPr lang="en-US" sz="2500" b="1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 </a:t>
            </a:r>
            <a:r>
              <a:rPr lang="en-US" sz="25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minutes</a:t>
            </a:r>
            <a:endParaRPr sz="25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 your campaign! </a:t>
            </a:r>
            <a:endParaRPr sz="30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You have </a:t>
            </a:r>
            <a:r>
              <a:rPr lang="en-US" sz="27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30 minutes </a:t>
            </a: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build your campaign and be ready to present out! Make sure that you include at least…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Issue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Target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alibri"/>
              <a:buChar char="●"/>
            </a:pPr>
            <a:r>
              <a:rPr lang="en-US" sz="2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Tactics + Compression points in a campaign mountain!</a:t>
            </a:r>
            <a:endParaRPr sz="27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Extra points if you include some messaging, graphics, hashtags, etc.</a:t>
            </a: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80215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/>
              <a:t>Ben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013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42022950fa_0_23"/>
          <p:cNvSpPr txBox="1">
            <a:spLocks noGrp="1"/>
          </p:cNvSpPr>
          <p:nvPr>
            <p:ph type="title"/>
          </p:nvPr>
        </p:nvSpPr>
        <p:spPr>
          <a:xfrm>
            <a:off x="-300800" y="36100"/>
            <a:ext cx="94449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5029200" lvl="0" indent="0" algn="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88888"/>
              <a:buFont typeface="Arial"/>
              <a:buNone/>
            </a:pPr>
            <a:r>
              <a:rPr lang="en-US"/>
              <a:t>Campaign Presentations!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97" name="Google Shape;297;g142022950fa_0_23"/>
          <p:cNvSpPr txBox="1">
            <a:spLocks noGrp="1"/>
          </p:cNvSpPr>
          <p:nvPr>
            <p:ph type="body" idx="1"/>
          </p:nvPr>
        </p:nvSpPr>
        <p:spPr>
          <a:xfrm>
            <a:off x="457200" y="1328353"/>
            <a:ext cx="8229600" cy="47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Each group will have ____ to present their solution to their scenario.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pic>
        <p:nvPicPr>
          <p:cNvPr id="298" name="Google Shape;298;g142022950fa_0_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3825" y="3614375"/>
            <a:ext cx="2193326" cy="2193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80215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227905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 smtClean="0"/>
              <a:t>Ellen and Ben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745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53501599d_0_106"/>
          <p:cNvSpPr txBox="1">
            <a:spLocks noGrp="1"/>
          </p:cNvSpPr>
          <p:nvPr>
            <p:ph type="title"/>
          </p:nvPr>
        </p:nvSpPr>
        <p:spPr>
          <a:xfrm>
            <a:off x="914400" y="36096"/>
            <a:ext cx="8229600" cy="7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dk1"/>
                </a:solidFill>
              </a:rPr>
              <a:t>LINGERING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05" name="Google Shape;305;g1353501599d_0_106"/>
          <p:cNvSpPr txBox="1">
            <a:spLocks noGrp="1"/>
          </p:cNvSpPr>
          <p:nvPr>
            <p:ph type="body" idx="1"/>
          </p:nvPr>
        </p:nvSpPr>
        <p:spPr>
          <a:xfrm>
            <a:off x="457200" y="1173904"/>
            <a:ext cx="8229600" cy="49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dirty="0"/>
              <a:t>Anything you NEED to ask before leaving?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 dirty="0"/>
              <a:t>What feels VERY unsettled or confusing?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06" name="Google Shape;306;g1353501599d_0_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0800" y="3568025"/>
            <a:ext cx="2286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15 Leadership Summit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20659E-14CB-487E-BF3A-88E6D8947A6E}"/>
</file>

<file path=customXml/itemProps2.xml><?xml version="1.0" encoding="utf-8"?>
<ds:datastoreItem xmlns:ds="http://schemas.openxmlformats.org/officeDocument/2006/customXml" ds:itemID="{9D98B313-127B-4CA2-88F1-1FCDEF60B506}"/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1339</Words>
  <Application>Microsoft Office PowerPoint</Application>
  <PresentationFormat>On-screen Show (4:3)</PresentationFormat>
  <Paragraphs>248</Paragraphs>
  <Slides>48</Slides>
  <Notes>48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Fira Sans Extra Condensed</vt:lpstr>
      <vt:lpstr>Roboto</vt:lpstr>
      <vt:lpstr>Verdana</vt:lpstr>
      <vt:lpstr>2015 Leadership Summit</vt:lpstr>
      <vt:lpstr>2015 Leadership Summit</vt:lpstr>
      <vt:lpstr>LGBT+ Infographics by Slidesgo</vt:lpstr>
      <vt:lpstr>Advancing LGBTQ+ Justice</vt:lpstr>
      <vt:lpstr>Feedback</vt:lpstr>
      <vt:lpstr>COMMUNITY AGREEMENTS</vt:lpstr>
      <vt:lpstr>TODAY’S AGENDA</vt:lpstr>
      <vt:lpstr>Ben</vt:lpstr>
      <vt:lpstr>SHARED IDENTITY</vt:lpstr>
      <vt:lpstr>More from our members!</vt:lpstr>
      <vt:lpstr>SHARED IDENTITY </vt:lpstr>
      <vt:lpstr>CIRCLING BACK TO INTERSECTIONALITY </vt:lpstr>
      <vt:lpstr>Ellen</vt:lpstr>
      <vt:lpstr>Pg. 108        Key Parts of an Organizing Campaign</vt:lpstr>
      <vt:lpstr>STEP 1:  Issue</vt:lpstr>
      <vt:lpstr>PROBLEM vs. ISSUE</vt:lpstr>
      <vt:lpstr>PROBLEM        vs.         ISSUE</vt:lpstr>
      <vt:lpstr>Issues are the small(er) actionable pieces that contribute to the larger problem (Pg. 111)</vt:lpstr>
      <vt:lpstr>EXAMPLE- Problem and Issue</vt:lpstr>
      <vt:lpstr>SCENARIO WORK!</vt:lpstr>
      <vt:lpstr>Assessing our Issues pg 110</vt:lpstr>
      <vt:lpstr>Assessing our Issues Pg 112</vt:lpstr>
      <vt:lpstr>SCENARIO WORK!</vt:lpstr>
      <vt:lpstr>Sara</vt:lpstr>
      <vt:lpstr>STEP 2:  Demand</vt:lpstr>
      <vt:lpstr>Demand:</vt:lpstr>
      <vt:lpstr>STEP 3:  Target</vt:lpstr>
      <vt:lpstr>Targets:</vt:lpstr>
      <vt:lpstr>SCENARIO WORK!</vt:lpstr>
      <vt:lpstr>Sara</vt:lpstr>
      <vt:lpstr>CONTINUING TO BUILD OUR ORGANIZING CAMPAIGNS</vt:lpstr>
      <vt:lpstr>REVIEW</vt:lpstr>
      <vt:lpstr>Structure of a Campaign</vt:lpstr>
      <vt:lpstr>STEP 4:  Tactics</vt:lpstr>
      <vt:lpstr>Tactics</vt:lpstr>
      <vt:lpstr>A Tactic Should</vt:lpstr>
      <vt:lpstr>Historic LGBTQ+ Tactics</vt:lpstr>
      <vt:lpstr>Historic LGBTQ+ Tactics</vt:lpstr>
      <vt:lpstr>Historic LGBTQ+ Tactics</vt:lpstr>
      <vt:lpstr>SCENARIO WORK!</vt:lpstr>
      <vt:lpstr>Evaluating Tactics</vt:lpstr>
      <vt:lpstr>STEP 5:  Compression Points and  Escalation</vt:lpstr>
      <vt:lpstr>Compression Points</vt:lpstr>
      <vt:lpstr>PowerPoint Presentation</vt:lpstr>
      <vt:lpstr>PowerPoint Presentation</vt:lpstr>
      <vt:lpstr>Ben</vt:lpstr>
      <vt:lpstr>Group Work</vt:lpstr>
      <vt:lpstr>Ben</vt:lpstr>
      <vt:lpstr>Campaign Presentations!</vt:lpstr>
      <vt:lpstr>Ellen and Ben</vt:lpstr>
      <vt:lpstr>LINGERING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LGBTQ+ Justice</dc:title>
  <dc:creator>Julye Williams</dc:creator>
  <cp:lastModifiedBy>Holmes, Ellen [NEA]</cp:lastModifiedBy>
  <cp:revision>16</cp:revision>
  <dcterms:created xsi:type="dcterms:W3CDTF">2022-03-02T19:40:14Z</dcterms:created>
  <dcterms:modified xsi:type="dcterms:W3CDTF">2022-10-03T14:52:56Z</dcterms:modified>
</cp:coreProperties>
</file>