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3.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4.xml" ContentType="application/vnd.openxmlformats-officedocument.presentationml.notes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72" r:id="rId10"/>
    <p:sldId id="27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4" autoAdjust="0"/>
    <p:restoredTop sz="94660"/>
  </p:normalViewPr>
  <p:slideViewPr>
    <p:cSldViewPr snapToGrid="0">
      <p:cViewPr varScale="1">
        <p:scale>
          <a:sx n="42" d="100"/>
          <a:sy n="42" d="100"/>
        </p:scale>
        <p:origin x="44" y="1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89659-3545-49F4-A10C-975B34646A6A}"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FBAE2706-C13A-45AB-AED9-D12110534848}">
      <dgm:prSet phldrT="[Text]"/>
      <dgm:spPr/>
      <dgm:t>
        <a:bodyPr/>
        <a:lstStyle/>
        <a:p>
          <a:r>
            <a:rPr lang="en-US" b="1" dirty="0">
              <a:latin typeface="Arial" panose="020B0604020202020204" pitchFamily="34" charset="0"/>
              <a:cs typeface="Arial" panose="020B0604020202020204" pitchFamily="34" charset="0"/>
            </a:rPr>
            <a:t>Individual</a:t>
          </a:r>
        </a:p>
      </dgm:t>
    </dgm:pt>
    <dgm:pt modelId="{741403A3-03F2-41DB-9B8F-549B7B90D39F}" type="parTrans" cxnId="{ABF3F246-822C-412A-AFCB-2E76EFA7A848}">
      <dgm:prSet/>
      <dgm:spPr/>
      <dgm:t>
        <a:bodyPr/>
        <a:lstStyle/>
        <a:p>
          <a:endParaRPr lang="en-US"/>
        </a:p>
      </dgm:t>
    </dgm:pt>
    <dgm:pt modelId="{24CBE597-C23B-41B5-9996-2BE7E4B7BFA2}" type="sibTrans" cxnId="{ABF3F246-822C-412A-AFCB-2E76EFA7A848}">
      <dgm:prSet/>
      <dgm:spPr/>
      <dgm:t>
        <a:bodyPr/>
        <a:lstStyle/>
        <a:p>
          <a:endParaRPr lang="en-US"/>
        </a:p>
      </dgm:t>
    </dgm:pt>
    <dgm:pt modelId="{9076C7DB-B6AA-49AC-A5BA-7A906DBE610E}">
      <dgm:prSet phldrT="[Text]" custT="1"/>
      <dgm:spPr/>
      <dgm:t>
        <a:bodyPr/>
        <a:lstStyle/>
        <a:p>
          <a:pPr algn="ctr"/>
          <a:r>
            <a:rPr lang="en-US" sz="3200" b="1" dirty="0">
              <a:latin typeface="Arial" panose="020B0604020202020204" pitchFamily="34" charset="0"/>
              <a:cs typeface="Arial" panose="020B0604020202020204" pitchFamily="34" charset="0"/>
            </a:rPr>
            <a:t>Internalized</a:t>
          </a:r>
        </a:p>
      </dgm:t>
    </dgm:pt>
    <dgm:pt modelId="{EC2052DC-1E50-4F54-97DE-8269FC2EE1DF}" type="parTrans" cxnId="{4E00A574-0750-41B3-AF49-C4B7B152E51F}">
      <dgm:prSet/>
      <dgm:spPr/>
      <dgm:t>
        <a:bodyPr/>
        <a:lstStyle/>
        <a:p>
          <a:endParaRPr lang="en-US"/>
        </a:p>
      </dgm:t>
    </dgm:pt>
    <dgm:pt modelId="{B0808C45-780C-4450-A87A-09A9BE6735BD}" type="sibTrans" cxnId="{4E00A574-0750-41B3-AF49-C4B7B152E51F}">
      <dgm:prSet/>
      <dgm:spPr/>
      <dgm:t>
        <a:bodyPr/>
        <a:lstStyle/>
        <a:p>
          <a:endParaRPr lang="en-US"/>
        </a:p>
      </dgm:t>
    </dgm:pt>
    <dgm:pt modelId="{69B9700D-3ABF-4628-A61A-D4BC2DDE7219}">
      <dgm:prSet phldrT="[Text]" custT="1"/>
      <dgm:spPr/>
      <dgm:t>
        <a:bodyPr/>
        <a:lstStyle/>
        <a:p>
          <a:pPr algn="ctr"/>
          <a:r>
            <a:rPr lang="en-US" sz="3100" b="1" dirty="0">
              <a:latin typeface="Arial" panose="020B0604020202020204" pitchFamily="34" charset="0"/>
              <a:cs typeface="Arial" panose="020B0604020202020204" pitchFamily="34" charset="0"/>
            </a:rPr>
            <a:t>Interpersonal</a:t>
          </a:r>
        </a:p>
      </dgm:t>
    </dgm:pt>
    <dgm:pt modelId="{F25D31AE-A4F3-4998-AE40-E54A92C33BD9}" type="parTrans" cxnId="{8B0E2D1F-0A48-41B6-9B46-297BD736D71D}">
      <dgm:prSet/>
      <dgm:spPr/>
      <dgm:t>
        <a:bodyPr/>
        <a:lstStyle/>
        <a:p>
          <a:endParaRPr lang="en-US"/>
        </a:p>
      </dgm:t>
    </dgm:pt>
    <dgm:pt modelId="{C65CB759-F627-4F18-A9BB-C72ADBE56749}" type="sibTrans" cxnId="{8B0E2D1F-0A48-41B6-9B46-297BD736D71D}">
      <dgm:prSet/>
      <dgm:spPr/>
      <dgm:t>
        <a:bodyPr/>
        <a:lstStyle/>
        <a:p>
          <a:endParaRPr lang="en-US"/>
        </a:p>
      </dgm:t>
    </dgm:pt>
    <dgm:pt modelId="{A0574181-486D-4F73-8E05-3AE92C56013E}">
      <dgm:prSet phldrT="[Text]"/>
      <dgm:spPr/>
      <dgm:t>
        <a:bodyPr/>
        <a:lstStyle/>
        <a:p>
          <a:r>
            <a:rPr lang="en-US" b="1" dirty="0">
              <a:latin typeface="Arial" panose="020B0604020202020204" pitchFamily="34" charset="0"/>
              <a:cs typeface="Arial" panose="020B0604020202020204" pitchFamily="34" charset="0"/>
            </a:rPr>
            <a:t>Systemic</a:t>
          </a:r>
        </a:p>
      </dgm:t>
    </dgm:pt>
    <dgm:pt modelId="{17D88CCB-0F60-4428-972F-6A6D2EF4C27C}" type="parTrans" cxnId="{DDD5DB69-36E0-4A22-8B2B-0756A79BD378}">
      <dgm:prSet/>
      <dgm:spPr/>
      <dgm:t>
        <a:bodyPr/>
        <a:lstStyle/>
        <a:p>
          <a:endParaRPr lang="en-US"/>
        </a:p>
      </dgm:t>
    </dgm:pt>
    <dgm:pt modelId="{8944A29E-85CA-4305-ADA5-A091F710D195}" type="sibTrans" cxnId="{DDD5DB69-36E0-4A22-8B2B-0756A79BD378}">
      <dgm:prSet/>
      <dgm:spPr/>
      <dgm:t>
        <a:bodyPr/>
        <a:lstStyle/>
        <a:p>
          <a:endParaRPr lang="en-US"/>
        </a:p>
      </dgm:t>
    </dgm:pt>
    <dgm:pt modelId="{5217EF89-0A12-4FA6-BFD1-1EF4B450DEF5}">
      <dgm:prSet phldrT="[Text]" custT="1"/>
      <dgm:spPr>
        <a:solidFill>
          <a:srgbClr val="6600CC">
            <a:alpha val="90000"/>
          </a:srgbClr>
        </a:solidFill>
      </dgm:spPr>
      <dgm:t>
        <a:bodyPr/>
        <a:lstStyle/>
        <a:p>
          <a:pPr algn="ctr"/>
          <a:r>
            <a:rPr lang="en-US" sz="3200" b="1" dirty="0">
              <a:solidFill>
                <a:schemeClr val="bg1"/>
              </a:solidFill>
              <a:latin typeface="Arial" panose="020B0604020202020204" pitchFamily="34" charset="0"/>
              <a:cs typeface="Arial" panose="020B0604020202020204" pitchFamily="34" charset="0"/>
            </a:rPr>
            <a:t>Institutional</a:t>
          </a:r>
        </a:p>
      </dgm:t>
    </dgm:pt>
    <dgm:pt modelId="{8970AC69-A8CE-44D8-ACD7-E71C2F270B0F}" type="parTrans" cxnId="{84A65475-ADDF-4715-AD17-DAB4A2692F90}">
      <dgm:prSet/>
      <dgm:spPr/>
      <dgm:t>
        <a:bodyPr/>
        <a:lstStyle/>
        <a:p>
          <a:endParaRPr lang="en-US"/>
        </a:p>
      </dgm:t>
    </dgm:pt>
    <dgm:pt modelId="{60D60DB6-E7F1-457B-A4F0-8E59E13A1BDB}" type="sibTrans" cxnId="{84A65475-ADDF-4715-AD17-DAB4A2692F90}">
      <dgm:prSet/>
      <dgm:spPr/>
      <dgm:t>
        <a:bodyPr/>
        <a:lstStyle/>
        <a:p>
          <a:endParaRPr lang="en-US"/>
        </a:p>
      </dgm:t>
    </dgm:pt>
    <dgm:pt modelId="{AB76D5D4-C8F0-4276-BEE0-F9B02DE53398}">
      <dgm:prSet phldrT="[Text]" custT="1"/>
      <dgm:spPr>
        <a:solidFill>
          <a:srgbClr val="6600CC">
            <a:alpha val="90000"/>
          </a:srgbClr>
        </a:solidFill>
      </dgm:spPr>
      <dgm:t>
        <a:bodyPr/>
        <a:lstStyle/>
        <a:p>
          <a:pPr algn="ctr"/>
          <a:r>
            <a:rPr lang="en-US" sz="3200" b="1" dirty="0">
              <a:solidFill>
                <a:schemeClr val="bg1"/>
              </a:solidFill>
              <a:latin typeface="Arial" panose="020B0604020202020204" pitchFamily="34" charset="0"/>
              <a:cs typeface="Arial" panose="020B0604020202020204" pitchFamily="34" charset="0"/>
            </a:rPr>
            <a:t>Structural</a:t>
          </a:r>
        </a:p>
      </dgm:t>
    </dgm:pt>
    <dgm:pt modelId="{D55A7248-B298-4FFE-AC28-C2C0BAF0C6C4}" type="parTrans" cxnId="{BAD2E341-C7FC-4BEF-828D-E7BA95A9BDA4}">
      <dgm:prSet/>
      <dgm:spPr/>
      <dgm:t>
        <a:bodyPr/>
        <a:lstStyle/>
        <a:p>
          <a:endParaRPr lang="en-US"/>
        </a:p>
      </dgm:t>
    </dgm:pt>
    <dgm:pt modelId="{C6AA97B8-ACE9-4B1F-AF03-5850585495C7}" type="sibTrans" cxnId="{BAD2E341-C7FC-4BEF-828D-E7BA95A9BDA4}">
      <dgm:prSet/>
      <dgm:spPr/>
      <dgm:t>
        <a:bodyPr/>
        <a:lstStyle/>
        <a:p>
          <a:endParaRPr lang="en-US"/>
        </a:p>
      </dgm:t>
    </dgm:pt>
    <dgm:pt modelId="{2EDECC86-1171-4D43-8421-10C61F06D3E2}" type="pres">
      <dgm:prSet presAssocID="{17889659-3545-49F4-A10C-975B34646A6A}" presName="list" presStyleCnt="0">
        <dgm:presLayoutVars>
          <dgm:dir/>
          <dgm:animLvl val="lvl"/>
        </dgm:presLayoutVars>
      </dgm:prSet>
      <dgm:spPr/>
      <dgm:t>
        <a:bodyPr/>
        <a:lstStyle/>
        <a:p>
          <a:endParaRPr lang="en-US"/>
        </a:p>
      </dgm:t>
    </dgm:pt>
    <dgm:pt modelId="{7740AF71-92F7-43F9-8D35-B8E192E7B315}" type="pres">
      <dgm:prSet presAssocID="{FBAE2706-C13A-45AB-AED9-D12110534848}" presName="posSpace" presStyleCnt="0"/>
      <dgm:spPr/>
    </dgm:pt>
    <dgm:pt modelId="{9B1C7B90-2699-4A52-A789-7E05ADB9162D}" type="pres">
      <dgm:prSet presAssocID="{FBAE2706-C13A-45AB-AED9-D12110534848}" presName="vertFlow" presStyleCnt="0"/>
      <dgm:spPr/>
    </dgm:pt>
    <dgm:pt modelId="{2D0D8C5A-1B4C-44B2-9CEF-478F99C304C6}" type="pres">
      <dgm:prSet presAssocID="{FBAE2706-C13A-45AB-AED9-D12110534848}" presName="topSpace" presStyleCnt="0"/>
      <dgm:spPr/>
    </dgm:pt>
    <dgm:pt modelId="{A6458334-B249-4046-81AA-5FE7D5918065}" type="pres">
      <dgm:prSet presAssocID="{FBAE2706-C13A-45AB-AED9-D12110534848}" presName="firstComp" presStyleCnt="0"/>
      <dgm:spPr/>
    </dgm:pt>
    <dgm:pt modelId="{A626B80B-AE2E-45C0-98EF-4229048FD418}" type="pres">
      <dgm:prSet presAssocID="{FBAE2706-C13A-45AB-AED9-D12110534848}" presName="firstChild" presStyleLbl="bgAccFollowNode1" presStyleIdx="0" presStyleCnt="4" custScaleX="102339"/>
      <dgm:spPr/>
      <dgm:t>
        <a:bodyPr/>
        <a:lstStyle/>
        <a:p>
          <a:endParaRPr lang="en-US"/>
        </a:p>
      </dgm:t>
    </dgm:pt>
    <dgm:pt modelId="{C95700B5-2CA8-44C6-B248-A1696A6655E0}" type="pres">
      <dgm:prSet presAssocID="{FBAE2706-C13A-45AB-AED9-D12110534848}" presName="firstChildTx" presStyleLbl="bgAccFollowNode1" presStyleIdx="0" presStyleCnt="4">
        <dgm:presLayoutVars>
          <dgm:bulletEnabled val="1"/>
        </dgm:presLayoutVars>
      </dgm:prSet>
      <dgm:spPr/>
      <dgm:t>
        <a:bodyPr/>
        <a:lstStyle/>
        <a:p>
          <a:endParaRPr lang="en-US"/>
        </a:p>
      </dgm:t>
    </dgm:pt>
    <dgm:pt modelId="{C22E090B-390B-4ED6-B889-7CD6295186F0}" type="pres">
      <dgm:prSet presAssocID="{69B9700D-3ABF-4628-A61A-D4BC2DDE7219}" presName="comp" presStyleCnt="0"/>
      <dgm:spPr/>
    </dgm:pt>
    <dgm:pt modelId="{86A005B6-4656-4169-864A-09D5DB994CD9}" type="pres">
      <dgm:prSet presAssocID="{69B9700D-3ABF-4628-A61A-D4BC2DDE7219}" presName="child" presStyleLbl="bgAccFollowNode1" presStyleIdx="1" presStyleCnt="4" custScaleX="102183"/>
      <dgm:spPr/>
      <dgm:t>
        <a:bodyPr/>
        <a:lstStyle/>
        <a:p>
          <a:endParaRPr lang="en-US"/>
        </a:p>
      </dgm:t>
    </dgm:pt>
    <dgm:pt modelId="{1DAC27E2-8FF8-46EC-BEF2-3F554C042184}" type="pres">
      <dgm:prSet presAssocID="{69B9700D-3ABF-4628-A61A-D4BC2DDE7219}" presName="childTx" presStyleLbl="bgAccFollowNode1" presStyleIdx="1" presStyleCnt="4">
        <dgm:presLayoutVars>
          <dgm:bulletEnabled val="1"/>
        </dgm:presLayoutVars>
      </dgm:prSet>
      <dgm:spPr/>
      <dgm:t>
        <a:bodyPr/>
        <a:lstStyle/>
        <a:p>
          <a:endParaRPr lang="en-US"/>
        </a:p>
      </dgm:t>
    </dgm:pt>
    <dgm:pt modelId="{BFACCA8A-E5FD-4E12-BE80-5AFA63B00C45}" type="pres">
      <dgm:prSet presAssocID="{FBAE2706-C13A-45AB-AED9-D12110534848}" presName="negSpace" presStyleCnt="0"/>
      <dgm:spPr/>
    </dgm:pt>
    <dgm:pt modelId="{1DFFB38E-054E-4052-84F2-CC9171A41B17}" type="pres">
      <dgm:prSet presAssocID="{FBAE2706-C13A-45AB-AED9-D12110534848}" presName="circle" presStyleLbl="node1" presStyleIdx="0" presStyleCnt="2"/>
      <dgm:spPr/>
      <dgm:t>
        <a:bodyPr/>
        <a:lstStyle/>
        <a:p>
          <a:endParaRPr lang="en-US"/>
        </a:p>
      </dgm:t>
    </dgm:pt>
    <dgm:pt modelId="{AB0289D8-C089-4015-8244-38D7B828A651}" type="pres">
      <dgm:prSet presAssocID="{24CBE597-C23B-41B5-9996-2BE7E4B7BFA2}" presName="transSpace" presStyleCnt="0"/>
      <dgm:spPr/>
    </dgm:pt>
    <dgm:pt modelId="{6360B64E-EB91-4792-8263-B2F0E60D92E5}" type="pres">
      <dgm:prSet presAssocID="{A0574181-486D-4F73-8E05-3AE92C56013E}" presName="posSpace" presStyleCnt="0"/>
      <dgm:spPr/>
    </dgm:pt>
    <dgm:pt modelId="{4FE90574-D2A0-4BFE-915B-841079BA583B}" type="pres">
      <dgm:prSet presAssocID="{A0574181-486D-4F73-8E05-3AE92C56013E}" presName="vertFlow" presStyleCnt="0"/>
      <dgm:spPr/>
    </dgm:pt>
    <dgm:pt modelId="{080A012B-EAB4-4726-8F22-7C5CE40E3616}" type="pres">
      <dgm:prSet presAssocID="{A0574181-486D-4F73-8E05-3AE92C56013E}" presName="topSpace" presStyleCnt="0"/>
      <dgm:spPr/>
    </dgm:pt>
    <dgm:pt modelId="{ABAAF633-C866-4ADB-ABB3-CE3B71E0DA15}" type="pres">
      <dgm:prSet presAssocID="{A0574181-486D-4F73-8E05-3AE92C56013E}" presName="firstComp" presStyleCnt="0"/>
      <dgm:spPr/>
    </dgm:pt>
    <dgm:pt modelId="{FC9CE17E-CCBA-4E81-A9AA-320B17B84076}" type="pres">
      <dgm:prSet presAssocID="{A0574181-486D-4F73-8E05-3AE92C56013E}" presName="firstChild" presStyleLbl="bgAccFollowNode1" presStyleIdx="2" presStyleCnt="4"/>
      <dgm:spPr/>
      <dgm:t>
        <a:bodyPr/>
        <a:lstStyle/>
        <a:p>
          <a:endParaRPr lang="en-US"/>
        </a:p>
      </dgm:t>
    </dgm:pt>
    <dgm:pt modelId="{A2CC6626-8EDF-4D91-BBC7-C99F39FAB1A8}" type="pres">
      <dgm:prSet presAssocID="{A0574181-486D-4F73-8E05-3AE92C56013E}" presName="firstChildTx" presStyleLbl="bgAccFollowNode1" presStyleIdx="2" presStyleCnt="4">
        <dgm:presLayoutVars>
          <dgm:bulletEnabled val="1"/>
        </dgm:presLayoutVars>
      </dgm:prSet>
      <dgm:spPr/>
      <dgm:t>
        <a:bodyPr/>
        <a:lstStyle/>
        <a:p>
          <a:endParaRPr lang="en-US"/>
        </a:p>
      </dgm:t>
    </dgm:pt>
    <dgm:pt modelId="{659195C7-3A38-4824-8BD0-5953AD2FC476}" type="pres">
      <dgm:prSet presAssocID="{AB76D5D4-C8F0-4276-BEE0-F9B02DE53398}" presName="comp" presStyleCnt="0"/>
      <dgm:spPr/>
    </dgm:pt>
    <dgm:pt modelId="{2041C6CF-9A80-4EB9-951D-2E068EAFFE4E}" type="pres">
      <dgm:prSet presAssocID="{AB76D5D4-C8F0-4276-BEE0-F9B02DE53398}" presName="child" presStyleLbl="bgAccFollowNode1" presStyleIdx="3" presStyleCnt="4"/>
      <dgm:spPr/>
      <dgm:t>
        <a:bodyPr/>
        <a:lstStyle/>
        <a:p>
          <a:endParaRPr lang="en-US"/>
        </a:p>
      </dgm:t>
    </dgm:pt>
    <dgm:pt modelId="{27C98EF5-F0E0-4D08-8B67-09DC04E398EB}" type="pres">
      <dgm:prSet presAssocID="{AB76D5D4-C8F0-4276-BEE0-F9B02DE53398}" presName="childTx" presStyleLbl="bgAccFollowNode1" presStyleIdx="3" presStyleCnt="4">
        <dgm:presLayoutVars>
          <dgm:bulletEnabled val="1"/>
        </dgm:presLayoutVars>
      </dgm:prSet>
      <dgm:spPr/>
      <dgm:t>
        <a:bodyPr/>
        <a:lstStyle/>
        <a:p>
          <a:endParaRPr lang="en-US"/>
        </a:p>
      </dgm:t>
    </dgm:pt>
    <dgm:pt modelId="{DCAA4062-E915-4115-A7E2-B329F018F97E}" type="pres">
      <dgm:prSet presAssocID="{A0574181-486D-4F73-8E05-3AE92C56013E}" presName="negSpace" presStyleCnt="0"/>
      <dgm:spPr/>
    </dgm:pt>
    <dgm:pt modelId="{62B9F204-76F2-4555-AA04-39046E45B33C}" type="pres">
      <dgm:prSet presAssocID="{A0574181-486D-4F73-8E05-3AE92C56013E}" presName="circle" presStyleLbl="node1" presStyleIdx="1" presStyleCnt="2"/>
      <dgm:spPr/>
      <dgm:t>
        <a:bodyPr/>
        <a:lstStyle/>
        <a:p>
          <a:endParaRPr lang="en-US"/>
        </a:p>
      </dgm:t>
    </dgm:pt>
  </dgm:ptLst>
  <dgm:cxnLst>
    <dgm:cxn modelId="{8B0E2D1F-0A48-41B6-9B46-297BD736D71D}" srcId="{FBAE2706-C13A-45AB-AED9-D12110534848}" destId="{69B9700D-3ABF-4628-A61A-D4BC2DDE7219}" srcOrd="1" destOrd="0" parTransId="{F25D31AE-A4F3-4998-AE40-E54A92C33BD9}" sibTransId="{C65CB759-F627-4F18-A9BB-C72ADBE56749}"/>
    <dgm:cxn modelId="{A93CAE59-0C03-234A-A8F5-B8E03078C75A}" type="presOf" srcId="{AB76D5D4-C8F0-4276-BEE0-F9B02DE53398}" destId="{27C98EF5-F0E0-4D08-8B67-09DC04E398EB}" srcOrd="1" destOrd="0" presId="urn:microsoft.com/office/officeart/2005/8/layout/hList9"/>
    <dgm:cxn modelId="{ABF3F246-822C-412A-AFCB-2E76EFA7A848}" srcId="{17889659-3545-49F4-A10C-975B34646A6A}" destId="{FBAE2706-C13A-45AB-AED9-D12110534848}" srcOrd="0" destOrd="0" parTransId="{741403A3-03F2-41DB-9B8F-549B7B90D39F}" sibTransId="{24CBE597-C23B-41B5-9996-2BE7E4B7BFA2}"/>
    <dgm:cxn modelId="{E6EE671A-B68C-B844-A309-30DF96597553}" type="presOf" srcId="{9076C7DB-B6AA-49AC-A5BA-7A906DBE610E}" destId="{C95700B5-2CA8-44C6-B248-A1696A6655E0}" srcOrd="1" destOrd="0" presId="urn:microsoft.com/office/officeart/2005/8/layout/hList9"/>
    <dgm:cxn modelId="{2D033723-60F2-1341-8459-C070A96FE031}" type="presOf" srcId="{17889659-3545-49F4-A10C-975B34646A6A}" destId="{2EDECC86-1171-4D43-8421-10C61F06D3E2}" srcOrd="0" destOrd="0" presId="urn:microsoft.com/office/officeart/2005/8/layout/hList9"/>
    <dgm:cxn modelId="{0AD001CC-FE67-5C41-85F3-9C4F4B5577D6}" type="presOf" srcId="{69B9700D-3ABF-4628-A61A-D4BC2DDE7219}" destId="{1DAC27E2-8FF8-46EC-BEF2-3F554C042184}" srcOrd="1" destOrd="0" presId="urn:microsoft.com/office/officeart/2005/8/layout/hList9"/>
    <dgm:cxn modelId="{0796F27A-A9E9-E943-A23B-91C5E5733F33}" type="presOf" srcId="{5217EF89-0A12-4FA6-BFD1-1EF4B450DEF5}" destId="{FC9CE17E-CCBA-4E81-A9AA-320B17B84076}" srcOrd="0" destOrd="0" presId="urn:microsoft.com/office/officeart/2005/8/layout/hList9"/>
    <dgm:cxn modelId="{D6E33313-9C0C-954C-987F-4A6504AE3D67}" type="presOf" srcId="{AB76D5D4-C8F0-4276-BEE0-F9B02DE53398}" destId="{2041C6CF-9A80-4EB9-951D-2E068EAFFE4E}" srcOrd="0" destOrd="0" presId="urn:microsoft.com/office/officeart/2005/8/layout/hList9"/>
    <dgm:cxn modelId="{4E00A574-0750-41B3-AF49-C4B7B152E51F}" srcId="{FBAE2706-C13A-45AB-AED9-D12110534848}" destId="{9076C7DB-B6AA-49AC-A5BA-7A906DBE610E}" srcOrd="0" destOrd="0" parTransId="{EC2052DC-1E50-4F54-97DE-8269FC2EE1DF}" sibTransId="{B0808C45-780C-4450-A87A-09A9BE6735BD}"/>
    <dgm:cxn modelId="{84A65475-ADDF-4715-AD17-DAB4A2692F90}" srcId="{A0574181-486D-4F73-8E05-3AE92C56013E}" destId="{5217EF89-0A12-4FA6-BFD1-1EF4B450DEF5}" srcOrd="0" destOrd="0" parTransId="{8970AC69-A8CE-44D8-ACD7-E71C2F270B0F}" sibTransId="{60D60DB6-E7F1-457B-A4F0-8E59E13A1BDB}"/>
    <dgm:cxn modelId="{65A80937-042A-3346-8E42-814CFF3D44F5}" type="presOf" srcId="{FBAE2706-C13A-45AB-AED9-D12110534848}" destId="{1DFFB38E-054E-4052-84F2-CC9171A41B17}" srcOrd="0" destOrd="0" presId="urn:microsoft.com/office/officeart/2005/8/layout/hList9"/>
    <dgm:cxn modelId="{26539C66-0B8F-1F47-8284-03811E7407F1}" type="presOf" srcId="{A0574181-486D-4F73-8E05-3AE92C56013E}" destId="{62B9F204-76F2-4555-AA04-39046E45B33C}" srcOrd="0" destOrd="0" presId="urn:microsoft.com/office/officeart/2005/8/layout/hList9"/>
    <dgm:cxn modelId="{D65D40FF-A595-C144-88B8-72120FE301A7}" type="presOf" srcId="{5217EF89-0A12-4FA6-BFD1-1EF4B450DEF5}" destId="{A2CC6626-8EDF-4D91-BBC7-C99F39FAB1A8}" srcOrd="1" destOrd="0" presId="urn:microsoft.com/office/officeart/2005/8/layout/hList9"/>
    <dgm:cxn modelId="{4294F39B-DAB4-0F4A-9C20-5EF02EDAD9F2}" type="presOf" srcId="{9076C7DB-B6AA-49AC-A5BA-7A906DBE610E}" destId="{A626B80B-AE2E-45C0-98EF-4229048FD418}" srcOrd="0" destOrd="0" presId="urn:microsoft.com/office/officeart/2005/8/layout/hList9"/>
    <dgm:cxn modelId="{BAD2E341-C7FC-4BEF-828D-E7BA95A9BDA4}" srcId="{A0574181-486D-4F73-8E05-3AE92C56013E}" destId="{AB76D5D4-C8F0-4276-BEE0-F9B02DE53398}" srcOrd="1" destOrd="0" parTransId="{D55A7248-B298-4FFE-AC28-C2C0BAF0C6C4}" sibTransId="{C6AA97B8-ACE9-4B1F-AF03-5850585495C7}"/>
    <dgm:cxn modelId="{DDD5DB69-36E0-4A22-8B2B-0756A79BD378}" srcId="{17889659-3545-49F4-A10C-975B34646A6A}" destId="{A0574181-486D-4F73-8E05-3AE92C56013E}" srcOrd="1" destOrd="0" parTransId="{17D88CCB-0F60-4428-972F-6A6D2EF4C27C}" sibTransId="{8944A29E-85CA-4305-ADA5-A091F710D195}"/>
    <dgm:cxn modelId="{EC79EC45-2703-694E-889B-4190A4F2BE36}" type="presOf" srcId="{69B9700D-3ABF-4628-A61A-D4BC2DDE7219}" destId="{86A005B6-4656-4169-864A-09D5DB994CD9}" srcOrd="0" destOrd="0" presId="urn:microsoft.com/office/officeart/2005/8/layout/hList9"/>
    <dgm:cxn modelId="{8E4A164E-4602-DC48-90F8-7F98E6CBDAFC}" type="presParOf" srcId="{2EDECC86-1171-4D43-8421-10C61F06D3E2}" destId="{7740AF71-92F7-43F9-8D35-B8E192E7B315}" srcOrd="0" destOrd="0" presId="urn:microsoft.com/office/officeart/2005/8/layout/hList9"/>
    <dgm:cxn modelId="{8F77888E-9CD9-DC46-93F8-B45484731BD0}" type="presParOf" srcId="{2EDECC86-1171-4D43-8421-10C61F06D3E2}" destId="{9B1C7B90-2699-4A52-A789-7E05ADB9162D}" srcOrd="1" destOrd="0" presId="urn:microsoft.com/office/officeart/2005/8/layout/hList9"/>
    <dgm:cxn modelId="{8BA3313D-110F-A64B-A009-5ED2910DF845}" type="presParOf" srcId="{9B1C7B90-2699-4A52-A789-7E05ADB9162D}" destId="{2D0D8C5A-1B4C-44B2-9CEF-478F99C304C6}" srcOrd="0" destOrd="0" presId="urn:microsoft.com/office/officeart/2005/8/layout/hList9"/>
    <dgm:cxn modelId="{BB241917-FCE2-5340-9DFE-6BDD88E50A93}" type="presParOf" srcId="{9B1C7B90-2699-4A52-A789-7E05ADB9162D}" destId="{A6458334-B249-4046-81AA-5FE7D5918065}" srcOrd="1" destOrd="0" presId="urn:microsoft.com/office/officeart/2005/8/layout/hList9"/>
    <dgm:cxn modelId="{A62CC04B-9415-8D41-92EC-AA7B7F219445}" type="presParOf" srcId="{A6458334-B249-4046-81AA-5FE7D5918065}" destId="{A626B80B-AE2E-45C0-98EF-4229048FD418}" srcOrd="0" destOrd="0" presId="urn:microsoft.com/office/officeart/2005/8/layout/hList9"/>
    <dgm:cxn modelId="{5643D8E2-1DBD-AF41-902C-8176BCD478BA}" type="presParOf" srcId="{A6458334-B249-4046-81AA-5FE7D5918065}" destId="{C95700B5-2CA8-44C6-B248-A1696A6655E0}" srcOrd="1" destOrd="0" presId="urn:microsoft.com/office/officeart/2005/8/layout/hList9"/>
    <dgm:cxn modelId="{A486048F-D80D-1E45-8B0D-B78D41D93AA7}" type="presParOf" srcId="{9B1C7B90-2699-4A52-A789-7E05ADB9162D}" destId="{C22E090B-390B-4ED6-B889-7CD6295186F0}" srcOrd="2" destOrd="0" presId="urn:microsoft.com/office/officeart/2005/8/layout/hList9"/>
    <dgm:cxn modelId="{A4727B4C-5F48-DD4A-947E-815828CCEF06}" type="presParOf" srcId="{C22E090B-390B-4ED6-B889-7CD6295186F0}" destId="{86A005B6-4656-4169-864A-09D5DB994CD9}" srcOrd="0" destOrd="0" presId="urn:microsoft.com/office/officeart/2005/8/layout/hList9"/>
    <dgm:cxn modelId="{36E81963-2994-E84B-B081-170817AFC873}" type="presParOf" srcId="{C22E090B-390B-4ED6-B889-7CD6295186F0}" destId="{1DAC27E2-8FF8-46EC-BEF2-3F554C042184}" srcOrd="1" destOrd="0" presId="urn:microsoft.com/office/officeart/2005/8/layout/hList9"/>
    <dgm:cxn modelId="{9E33D652-5E5B-0044-AEED-ECF4A7CA1781}" type="presParOf" srcId="{2EDECC86-1171-4D43-8421-10C61F06D3E2}" destId="{BFACCA8A-E5FD-4E12-BE80-5AFA63B00C45}" srcOrd="2" destOrd="0" presId="urn:microsoft.com/office/officeart/2005/8/layout/hList9"/>
    <dgm:cxn modelId="{8969B2DE-41EF-894C-8AE7-9DB7B3C6598F}" type="presParOf" srcId="{2EDECC86-1171-4D43-8421-10C61F06D3E2}" destId="{1DFFB38E-054E-4052-84F2-CC9171A41B17}" srcOrd="3" destOrd="0" presId="urn:microsoft.com/office/officeart/2005/8/layout/hList9"/>
    <dgm:cxn modelId="{9CAC761D-EE84-4D44-9A50-ED0ABABDC965}" type="presParOf" srcId="{2EDECC86-1171-4D43-8421-10C61F06D3E2}" destId="{AB0289D8-C089-4015-8244-38D7B828A651}" srcOrd="4" destOrd="0" presId="urn:microsoft.com/office/officeart/2005/8/layout/hList9"/>
    <dgm:cxn modelId="{6122B016-B391-1E40-931C-10268776EC53}" type="presParOf" srcId="{2EDECC86-1171-4D43-8421-10C61F06D3E2}" destId="{6360B64E-EB91-4792-8263-B2F0E60D92E5}" srcOrd="5" destOrd="0" presId="urn:microsoft.com/office/officeart/2005/8/layout/hList9"/>
    <dgm:cxn modelId="{55DFF057-707C-9842-BB99-5457740A6FC5}" type="presParOf" srcId="{2EDECC86-1171-4D43-8421-10C61F06D3E2}" destId="{4FE90574-D2A0-4BFE-915B-841079BA583B}" srcOrd="6" destOrd="0" presId="urn:microsoft.com/office/officeart/2005/8/layout/hList9"/>
    <dgm:cxn modelId="{39C9FA8E-2ED3-3548-A7E0-2FE04908D395}" type="presParOf" srcId="{4FE90574-D2A0-4BFE-915B-841079BA583B}" destId="{080A012B-EAB4-4726-8F22-7C5CE40E3616}" srcOrd="0" destOrd="0" presId="urn:microsoft.com/office/officeart/2005/8/layout/hList9"/>
    <dgm:cxn modelId="{589111DA-0780-1449-A0D9-1898174AEF08}" type="presParOf" srcId="{4FE90574-D2A0-4BFE-915B-841079BA583B}" destId="{ABAAF633-C866-4ADB-ABB3-CE3B71E0DA15}" srcOrd="1" destOrd="0" presId="urn:microsoft.com/office/officeart/2005/8/layout/hList9"/>
    <dgm:cxn modelId="{2F4CD342-C079-224E-96C5-0F5D30546D52}" type="presParOf" srcId="{ABAAF633-C866-4ADB-ABB3-CE3B71E0DA15}" destId="{FC9CE17E-CCBA-4E81-A9AA-320B17B84076}" srcOrd="0" destOrd="0" presId="urn:microsoft.com/office/officeart/2005/8/layout/hList9"/>
    <dgm:cxn modelId="{1FCFD7B8-42E8-6748-AFC2-5A6218694EB0}" type="presParOf" srcId="{ABAAF633-C866-4ADB-ABB3-CE3B71E0DA15}" destId="{A2CC6626-8EDF-4D91-BBC7-C99F39FAB1A8}" srcOrd="1" destOrd="0" presId="urn:microsoft.com/office/officeart/2005/8/layout/hList9"/>
    <dgm:cxn modelId="{DCD33E7D-4ED3-7B41-8E04-6F7B2B29064F}" type="presParOf" srcId="{4FE90574-D2A0-4BFE-915B-841079BA583B}" destId="{659195C7-3A38-4824-8BD0-5953AD2FC476}" srcOrd="2" destOrd="0" presId="urn:microsoft.com/office/officeart/2005/8/layout/hList9"/>
    <dgm:cxn modelId="{F732F695-59B7-8A45-9DAA-0CA2938F6251}" type="presParOf" srcId="{659195C7-3A38-4824-8BD0-5953AD2FC476}" destId="{2041C6CF-9A80-4EB9-951D-2E068EAFFE4E}" srcOrd="0" destOrd="0" presId="urn:microsoft.com/office/officeart/2005/8/layout/hList9"/>
    <dgm:cxn modelId="{D0139B55-7769-434F-B847-118F96CCFC71}" type="presParOf" srcId="{659195C7-3A38-4824-8BD0-5953AD2FC476}" destId="{27C98EF5-F0E0-4D08-8B67-09DC04E398EB}" srcOrd="1" destOrd="0" presId="urn:microsoft.com/office/officeart/2005/8/layout/hList9"/>
    <dgm:cxn modelId="{4DF1DC1D-9E77-6746-BFD4-146CB0B9A337}" type="presParOf" srcId="{2EDECC86-1171-4D43-8421-10C61F06D3E2}" destId="{DCAA4062-E915-4115-A7E2-B329F018F97E}" srcOrd="7" destOrd="0" presId="urn:microsoft.com/office/officeart/2005/8/layout/hList9"/>
    <dgm:cxn modelId="{97117B72-596C-E647-94BE-46D1A05E22F1}" type="presParOf" srcId="{2EDECC86-1171-4D43-8421-10C61F06D3E2}" destId="{62B9F204-76F2-4555-AA04-39046E45B33C}" srcOrd="8" destOrd="0" presId="urn:microsoft.com/office/officeart/2005/8/layout/hList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6B80B-AE2E-45C0-98EF-4229048FD418}">
      <dsp:nvSpPr>
        <dsp:cNvPr id="0" name=""/>
        <dsp:cNvSpPr/>
      </dsp:nvSpPr>
      <dsp:spPr>
        <a:xfrm>
          <a:off x="2869006" y="834284"/>
          <a:ext cx="3264406" cy="20789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latin typeface="Arial" panose="020B0604020202020204" pitchFamily="34" charset="0"/>
              <a:cs typeface="Arial" panose="020B0604020202020204" pitchFamily="34" charset="0"/>
            </a:rPr>
            <a:t>Internalized</a:t>
          </a:r>
        </a:p>
      </dsp:txBody>
      <dsp:txXfrm>
        <a:off x="3391311" y="834284"/>
        <a:ext cx="2742101" cy="2078967"/>
      </dsp:txXfrm>
    </dsp:sp>
    <dsp:sp modelId="{86A005B6-4656-4169-864A-09D5DB994CD9}">
      <dsp:nvSpPr>
        <dsp:cNvPr id="0" name=""/>
        <dsp:cNvSpPr/>
      </dsp:nvSpPr>
      <dsp:spPr>
        <a:xfrm>
          <a:off x="2871494" y="2913252"/>
          <a:ext cx="3259430" cy="20789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0472" rIns="220472" bIns="220472" numCol="1" spcCol="1270" anchor="ctr" anchorCtr="0">
          <a:noAutofit/>
        </a:bodyPr>
        <a:lstStyle/>
        <a:p>
          <a:pPr lvl="0" algn="ctr" defTabSz="1377950">
            <a:lnSpc>
              <a:spcPct val="90000"/>
            </a:lnSpc>
            <a:spcBef>
              <a:spcPct val="0"/>
            </a:spcBef>
            <a:spcAft>
              <a:spcPct val="35000"/>
            </a:spcAft>
          </a:pPr>
          <a:r>
            <a:rPr lang="en-US" sz="3100" b="1" kern="1200" dirty="0">
              <a:latin typeface="Arial" panose="020B0604020202020204" pitchFamily="34" charset="0"/>
              <a:cs typeface="Arial" panose="020B0604020202020204" pitchFamily="34" charset="0"/>
            </a:rPr>
            <a:t>Interpersonal</a:t>
          </a:r>
        </a:p>
      </dsp:txBody>
      <dsp:txXfrm>
        <a:off x="3393003" y="2913252"/>
        <a:ext cx="2737921" cy="2078967"/>
      </dsp:txXfrm>
    </dsp:sp>
    <dsp:sp modelId="{1DFFB38E-054E-4052-84F2-CC9171A41B17}">
      <dsp:nvSpPr>
        <dsp:cNvPr id="0" name=""/>
        <dsp:cNvSpPr/>
      </dsp:nvSpPr>
      <dsp:spPr>
        <a:xfrm>
          <a:off x="1354177" y="3113"/>
          <a:ext cx="2077928" cy="2077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Individual</a:t>
          </a:r>
        </a:p>
      </dsp:txBody>
      <dsp:txXfrm>
        <a:off x="1658483" y="307419"/>
        <a:ext cx="1469316" cy="1469316"/>
      </dsp:txXfrm>
    </dsp:sp>
    <dsp:sp modelId="{FC9CE17E-CCBA-4E81-A9AA-320B17B84076}">
      <dsp:nvSpPr>
        <dsp:cNvPr id="0" name=""/>
        <dsp:cNvSpPr/>
      </dsp:nvSpPr>
      <dsp:spPr>
        <a:xfrm>
          <a:off x="8211342" y="834284"/>
          <a:ext cx="3116893" cy="2078967"/>
        </a:xfrm>
        <a:prstGeom prst="rect">
          <a:avLst/>
        </a:prstGeom>
        <a:solidFill>
          <a:srgbClr val="6600C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solidFill>
                <a:schemeClr val="bg1"/>
              </a:solidFill>
              <a:latin typeface="Arial" panose="020B0604020202020204" pitchFamily="34" charset="0"/>
              <a:cs typeface="Arial" panose="020B0604020202020204" pitchFamily="34" charset="0"/>
            </a:rPr>
            <a:t>Institutional</a:t>
          </a:r>
        </a:p>
      </dsp:txBody>
      <dsp:txXfrm>
        <a:off x="8710045" y="834284"/>
        <a:ext cx="2618190" cy="2078967"/>
      </dsp:txXfrm>
    </dsp:sp>
    <dsp:sp modelId="{2041C6CF-9A80-4EB9-951D-2E068EAFFE4E}">
      <dsp:nvSpPr>
        <dsp:cNvPr id="0" name=""/>
        <dsp:cNvSpPr/>
      </dsp:nvSpPr>
      <dsp:spPr>
        <a:xfrm>
          <a:off x="8211342" y="2913252"/>
          <a:ext cx="3116893" cy="2078967"/>
        </a:xfrm>
        <a:prstGeom prst="rect">
          <a:avLst/>
        </a:prstGeom>
        <a:solidFill>
          <a:srgbClr val="6600C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solidFill>
                <a:schemeClr val="bg1"/>
              </a:solidFill>
              <a:latin typeface="Arial" panose="020B0604020202020204" pitchFamily="34" charset="0"/>
              <a:cs typeface="Arial" panose="020B0604020202020204" pitchFamily="34" charset="0"/>
            </a:rPr>
            <a:t>Structural</a:t>
          </a:r>
        </a:p>
      </dsp:txBody>
      <dsp:txXfrm>
        <a:off x="8710045" y="2913252"/>
        <a:ext cx="2618190" cy="2078967"/>
      </dsp:txXfrm>
    </dsp:sp>
    <dsp:sp modelId="{62B9F204-76F2-4555-AA04-39046E45B33C}">
      <dsp:nvSpPr>
        <dsp:cNvPr id="0" name=""/>
        <dsp:cNvSpPr/>
      </dsp:nvSpPr>
      <dsp:spPr>
        <a:xfrm>
          <a:off x="6548999" y="3113"/>
          <a:ext cx="2077928" cy="2077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Systemic</a:t>
          </a:r>
        </a:p>
      </dsp:txBody>
      <dsp:txXfrm>
        <a:off x="6853305" y="307419"/>
        <a:ext cx="1469316" cy="1469316"/>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782817-915F-424E-8BD5-6359FC0B54E8}" type="datetimeFigureOut">
              <a:rPr lang="en-US" smtClean="0"/>
              <a:t>8/8/2022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48815A-078C-4E35-87C2-D4257A9DB7E1}" type="slidenum">
              <a:rPr lang="en-US" smtClean="0"/>
              <a:t>‹#›</a:t>
            </a:fld>
            <a:endParaRPr lang="en-US"/>
          </a:p>
        </p:txBody>
      </p:sp>
    </p:spTree>
    <p:extLst>
      <p:ext uri="{BB962C8B-B14F-4D97-AF65-F5344CB8AC3E}">
        <p14:creationId xmlns:p14="http://schemas.microsoft.com/office/powerpoint/2010/main" val="17348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INDIVIDUAL-LEVEL RACISM</a:t>
            </a:r>
            <a:endParaRPr lang="en-US" dirty="0"/>
          </a:p>
          <a:p>
            <a:r>
              <a:rPr lang="en-US" b="1" dirty="0"/>
              <a:t>INTERNALIZED RACISM</a:t>
            </a:r>
            <a:r>
              <a:rPr lang="en-US" dirty="0"/>
              <a:t> lies within individuals. These are our private beliefs and biases about race and racism, influenced by our culture. Forms: </a:t>
            </a:r>
            <a:r>
              <a:rPr lang="en-US" b="1" dirty="0"/>
              <a:t>racial prejudice</a:t>
            </a:r>
            <a:r>
              <a:rPr lang="en-US" dirty="0"/>
              <a:t> toward other people of a different race; </a:t>
            </a:r>
            <a:r>
              <a:rPr lang="en-US" b="1" dirty="0"/>
              <a:t>internalized oppression</a:t>
            </a:r>
            <a:r>
              <a:rPr lang="en-US" dirty="0"/>
              <a:t>, the negative beliefs about oneself by people of color; or </a:t>
            </a:r>
            <a:r>
              <a:rPr lang="en-US" b="1" dirty="0"/>
              <a:t>internalized privilege</a:t>
            </a:r>
            <a:r>
              <a:rPr lang="en-US" dirty="0"/>
              <a:t>, beliefs about superiority or entitlement by white people. </a:t>
            </a:r>
          </a:p>
          <a:p>
            <a:r>
              <a:rPr lang="en-US" b="1" dirty="0"/>
              <a:t>INTERPERSONAL RACISM</a:t>
            </a:r>
            <a:r>
              <a:rPr lang="en-US" dirty="0"/>
              <a:t> occurs between individuals. These are biases that occur when individuals interact with others and their private racial beliefs affect their public interactions. </a:t>
            </a:r>
          </a:p>
          <a:p>
            <a:r>
              <a:rPr lang="en-US" b="1" u="sng" dirty="0"/>
              <a:t>SYSTEMIC-LEVEL RACISM</a:t>
            </a:r>
            <a:endParaRPr lang="en-US" u="sng" dirty="0"/>
          </a:p>
          <a:p>
            <a:r>
              <a:rPr lang="en-US" b="1" dirty="0"/>
              <a:t>INSTITUTIONAL RACISM</a:t>
            </a:r>
            <a:r>
              <a:rPr lang="en-US" dirty="0"/>
              <a:t> occurs within institutions and systems of power. It is the unfair policies and discriminatory practices of particular institutions (schools, workplaces, etc.) that routinely produce racially inequitable outcomes for people of color and advantages for white people. Individuals within institutions take on the power of the institution when they reinforce racial inequities. </a:t>
            </a:r>
          </a:p>
          <a:p>
            <a:r>
              <a:rPr lang="en-US" b="1" dirty="0"/>
              <a:t>STRUCTURAL RACISM</a:t>
            </a:r>
            <a:r>
              <a:rPr lang="en-US" dirty="0"/>
              <a:t> is racial bias among institutions and across society. It involves the cumulative and compounding effects of the interactions of institutions and policies that systematically privilege white people and disadvantage people of color.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2</a:t>
            </a:fld>
            <a:endParaRPr lang="en-US"/>
          </a:p>
        </p:txBody>
      </p:sp>
    </p:spTree>
    <p:extLst>
      <p:ext uri="{BB962C8B-B14F-4D97-AF65-F5344CB8AC3E}">
        <p14:creationId xmlns:p14="http://schemas.microsoft.com/office/powerpoint/2010/main" val="437081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3</a:t>
            </a:fld>
            <a:endParaRPr lang="en-US"/>
          </a:p>
        </p:txBody>
      </p:sp>
    </p:spTree>
    <p:extLst>
      <p:ext uri="{BB962C8B-B14F-4D97-AF65-F5344CB8AC3E}">
        <p14:creationId xmlns:p14="http://schemas.microsoft.com/office/powerpoint/2010/main" val="2369916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4</a:t>
            </a:fld>
            <a:endParaRPr lang="en-US"/>
          </a:p>
        </p:txBody>
      </p:sp>
    </p:spTree>
    <p:extLst>
      <p:ext uri="{BB962C8B-B14F-4D97-AF65-F5344CB8AC3E}">
        <p14:creationId xmlns:p14="http://schemas.microsoft.com/office/powerpoint/2010/main" val="2001534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5</a:t>
            </a:fld>
            <a:endParaRPr lang="en-US"/>
          </a:p>
        </p:txBody>
      </p:sp>
    </p:spTree>
    <p:extLst>
      <p:ext uri="{BB962C8B-B14F-4D97-AF65-F5344CB8AC3E}">
        <p14:creationId xmlns:p14="http://schemas.microsoft.com/office/powerpoint/2010/main" val="2300134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6</a:t>
            </a:fld>
            <a:endParaRPr lang="en-US"/>
          </a:p>
        </p:txBody>
      </p:sp>
    </p:spTree>
    <p:extLst>
      <p:ext uri="{BB962C8B-B14F-4D97-AF65-F5344CB8AC3E}">
        <p14:creationId xmlns:p14="http://schemas.microsoft.com/office/powerpoint/2010/main" val="1058455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76">
              <a:defRPr/>
            </a:pPr>
            <a:endParaRPr lang="en-US" dirty="0"/>
          </a:p>
        </p:txBody>
      </p:sp>
      <p:sp>
        <p:nvSpPr>
          <p:cNvPr id="4" name="Slide Number Placeholder 3"/>
          <p:cNvSpPr>
            <a:spLocks noGrp="1"/>
          </p:cNvSpPr>
          <p:nvPr>
            <p:ph type="sldNum" sz="quarter" idx="10"/>
          </p:nvPr>
        </p:nvSpPr>
        <p:spPr/>
        <p:txBody>
          <a:bodyPr/>
          <a:lstStyle/>
          <a:p>
            <a:fld id="{4D75AEAD-D6E4-426C-9B99-EBE8B6CF2CFE}" type="slidenum">
              <a:rPr lang="en-US" smtClean="0"/>
              <a:pPr/>
              <a:t>8</a:t>
            </a:fld>
            <a:endParaRPr lang="en-US"/>
          </a:p>
        </p:txBody>
      </p:sp>
    </p:spTree>
    <p:extLst>
      <p:ext uri="{BB962C8B-B14F-4D97-AF65-F5344CB8AC3E}">
        <p14:creationId xmlns:p14="http://schemas.microsoft.com/office/powerpoint/2010/main" val="692443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22480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181214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764227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31849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6E1BD4-0271-431A-95E0-2663FB42ECED}" type="datetimeFigureOut">
              <a:rPr lang="en-US" smtClean="0"/>
              <a:t>8/8/2022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46885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6E1BD4-0271-431A-95E0-2663FB42ECED}" type="datetimeFigureOut">
              <a:rPr lang="en-US" smtClean="0"/>
              <a:t>8/8/2022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204314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6E1BD4-0271-431A-95E0-2663FB42ECED}" type="datetimeFigureOut">
              <a:rPr lang="en-US" smtClean="0"/>
              <a:t>8/8/2022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060217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804080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53190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2742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69021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6E1BD4-0271-431A-95E0-2663FB42ECED}" type="datetimeFigureOut">
              <a:rPr lang="en-US" smtClean="0"/>
              <a:t>8/8/2022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5B71F-BC1D-4D80-994E-B71EE8CB0D64}" type="slidenum">
              <a:rPr lang="en-US" smtClean="0"/>
              <a:t>‹#›</a:t>
            </a:fld>
            <a:endParaRPr lang="en-US"/>
          </a:p>
        </p:txBody>
      </p:sp>
    </p:spTree>
    <p:extLst>
      <p:ext uri="{BB962C8B-B14F-4D97-AF65-F5344CB8AC3E}">
        <p14:creationId xmlns:p14="http://schemas.microsoft.com/office/powerpoint/2010/main" val="3701839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87654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800" y="3124200"/>
            <a:ext cx="11391900"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nvPr>
        </p:nvGraphicFramePr>
        <p:xfrm>
          <a:off x="-342900" y="1361017"/>
          <a:ext cx="12534900" cy="4995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090082" y="1111826"/>
            <a:ext cx="5894772" cy="5561331"/>
          </a:xfrm>
          <a:prstGeom prst="rect">
            <a:avLst/>
          </a:prstGeom>
          <a:noFill/>
          <a:ln w="57150">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Expressions of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Tree>
    <p:extLst>
      <p:ext uri="{BB962C8B-B14F-4D97-AF65-F5344CB8AC3E}">
        <p14:creationId xmlns:p14="http://schemas.microsoft.com/office/powerpoint/2010/main" val="295803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565245" y="1788142"/>
            <a:ext cx="6584492" cy="3407095"/>
          </a:xfrm>
        </p:spPr>
        <p:txBody>
          <a:bodyPr>
            <a:noAutofit/>
          </a:bodyPr>
          <a:lstStyle/>
          <a:p>
            <a:pPr marL="0" indent="0">
              <a:buNone/>
            </a:pPr>
            <a:r>
              <a:rPr lang="en-US" sz="2800" b="1" dirty="0">
                <a:solidFill>
                  <a:srgbClr val="514843"/>
                </a:solidFill>
                <a:latin typeface="Arial" panose="020B0604020202020204" pitchFamily="34" charset="0"/>
                <a:cs typeface="Arial" panose="020B0604020202020204" pitchFamily="34" charset="0"/>
              </a:rPr>
              <a:t>Internalized </a:t>
            </a:r>
            <a:r>
              <a:rPr lang="en-US" sz="2800" b="1" dirty="0" smtClean="0">
                <a:solidFill>
                  <a:srgbClr val="514843"/>
                </a:solidFill>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lies within individuals. These are private beliefs about </a:t>
            </a:r>
            <a:r>
              <a:rPr lang="en-US" sz="2800" b="1" dirty="0" smtClean="0">
                <a:latin typeface="Arial" panose="020B0604020202020204" pitchFamily="34" charset="0"/>
                <a:cs typeface="Arial" panose="020B0604020202020204" pitchFamily="34" charset="0"/>
              </a:rPr>
              <a:t>others </a:t>
            </a:r>
            <a:r>
              <a:rPr lang="en-US" sz="2800" b="1" dirty="0">
                <a:latin typeface="Arial" panose="020B0604020202020204" pitchFamily="34" charset="0"/>
                <a:cs typeface="Arial" panose="020B0604020202020204" pitchFamily="34" charset="0"/>
              </a:rPr>
              <a:t>that reside </a:t>
            </a:r>
            <a:r>
              <a:rPr lang="en-US" sz="2800" b="1" i="1" dirty="0">
                <a:solidFill>
                  <a:srgbClr val="6600CC"/>
                </a:solidFill>
                <a:latin typeface="Arial" panose="020B0604020202020204" pitchFamily="34" charset="0"/>
                <a:cs typeface="Arial" panose="020B0604020202020204" pitchFamily="34" charset="0"/>
              </a:rPr>
              <a:t>inside our minds</a:t>
            </a:r>
            <a:r>
              <a:rPr lang="en-US" sz="2800" b="1" dirty="0">
                <a:solidFill>
                  <a:srgbClr val="514843"/>
                </a:solidFill>
                <a:latin typeface="Arial" panose="020B0604020202020204" pitchFamily="34" charset="0"/>
                <a:cs typeface="Arial" panose="020B0604020202020204" pitchFamily="34" charset="0"/>
              </a:rPr>
              <a:t>. </a:t>
            </a: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Internalized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9" name="Rectangle 8"/>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2510196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18272" y="1790126"/>
            <a:ext cx="6583680" cy="3553067"/>
          </a:xfrm>
        </p:spPr>
        <p:txBody>
          <a:bodyPr>
            <a:noAutofit/>
          </a:bodyPr>
          <a:lstStyle/>
          <a:p>
            <a:pPr marL="0" indent="0">
              <a:buNone/>
            </a:pPr>
            <a:r>
              <a:rPr lang="en-US" sz="2800" b="1" dirty="0">
                <a:latin typeface="Arial" panose="020B0604020202020204" pitchFamily="34" charset="0"/>
                <a:cs typeface="Arial" panose="020B0604020202020204" pitchFamily="34" charset="0"/>
              </a:rPr>
              <a:t>Interpersonal </a:t>
            </a:r>
            <a:r>
              <a:rPr lang="en-US" sz="2800" b="1" dirty="0" smtClean="0">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occurs </a:t>
            </a:r>
            <a:r>
              <a:rPr lang="en-US" sz="2800" b="1" i="1" dirty="0">
                <a:solidFill>
                  <a:srgbClr val="6600CC"/>
                </a:solidFill>
                <a:latin typeface="Arial" panose="020B0604020202020204" pitchFamily="34" charset="0"/>
                <a:cs typeface="Arial" panose="020B0604020202020204" pitchFamily="34" charset="0"/>
              </a:rPr>
              <a:t>between individuals</a:t>
            </a:r>
            <a:r>
              <a:rPr lang="en-US" sz="2800" b="1" dirty="0">
                <a:latin typeface="Arial" panose="020B0604020202020204" pitchFamily="34" charset="0"/>
                <a:cs typeface="Arial" panose="020B0604020202020204" pitchFamily="34" charset="0"/>
              </a:rPr>
              <a:t>. Once we bring our private beliefs about </a:t>
            </a:r>
            <a:r>
              <a:rPr lang="en-US" sz="2800" b="1" dirty="0" smtClean="0">
                <a:latin typeface="Arial" panose="020B0604020202020204" pitchFamily="34" charset="0"/>
                <a:cs typeface="Arial" panose="020B0604020202020204" pitchFamily="34" charset="0"/>
              </a:rPr>
              <a:t>differences </a:t>
            </a:r>
            <a:r>
              <a:rPr lang="en-US" sz="2800" b="1" dirty="0">
                <a:latin typeface="Arial" panose="020B0604020202020204" pitchFamily="34" charset="0"/>
                <a:cs typeface="Arial" panose="020B0604020202020204" pitchFamily="34" charset="0"/>
              </a:rPr>
              <a:t>into our interactions with others, we are now in the interpersonal realm. </a:t>
            </a:r>
          </a:p>
        </p:txBody>
      </p:sp>
      <p:sp>
        <p:nvSpPr>
          <p:cNvPr id="10" name="Shape 178"/>
          <p:cNvSpPr txBox="1">
            <a:spLocks/>
          </p:cNvSpPr>
          <p:nvPr/>
        </p:nvSpPr>
        <p:spPr>
          <a:xfrm>
            <a:off x="156949" y="200135"/>
            <a:ext cx="11449484"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Interpersonal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9" name="Rectangle 8"/>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032809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07447" y="1601368"/>
            <a:ext cx="6122504" cy="4121414"/>
          </a:xfrm>
        </p:spPr>
        <p:txBody>
          <a:bodyPr>
            <a:noAutofit/>
          </a:bodyPr>
          <a:lstStyle/>
          <a:p>
            <a:pPr marL="0" indent="0">
              <a:buNone/>
            </a:pPr>
            <a:r>
              <a:rPr lang="en-US" sz="2800" b="1" dirty="0" smtClean="0">
                <a:latin typeface="Arial" panose="020B0604020202020204" pitchFamily="34" charset="0"/>
                <a:cs typeface="Arial" panose="020B0604020202020204" pitchFamily="34" charset="0"/>
              </a:rPr>
              <a:t>Institutional oppression occurs </a:t>
            </a:r>
            <a:r>
              <a:rPr lang="en-US" sz="2800" b="1" i="1" dirty="0">
                <a:solidFill>
                  <a:srgbClr val="6600CC"/>
                </a:solidFill>
                <a:latin typeface="Arial" panose="020B0604020202020204" pitchFamily="34" charset="0"/>
                <a:cs typeface="Arial" panose="020B0604020202020204" pitchFamily="34" charset="0"/>
              </a:rPr>
              <a:t>within institutions</a:t>
            </a:r>
            <a:r>
              <a:rPr lang="en-US" sz="2800" b="1" dirty="0">
                <a:latin typeface="Arial" panose="020B0604020202020204" pitchFamily="34" charset="0"/>
                <a:cs typeface="Arial" panose="020B0604020202020204" pitchFamily="34" charset="0"/>
              </a:rPr>
              <a:t>. It involves discriminatory treatment, unfair policies and practices, and inequitable opportunities and impacts, based on </a:t>
            </a:r>
            <a:r>
              <a:rPr lang="en-US" sz="2800" b="1" dirty="0" smtClean="0">
                <a:latin typeface="Arial" panose="020B0604020202020204" pitchFamily="34" charset="0"/>
                <a:cs typeface="Arial" panose="020B0604020202020204" pitchFamily="34" charset="0"/>
              </a:rPr>
              <a:t>differences.</a:t>
            </a:r>
            <a:endParaRPr lang="en-US" sz="28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Institutional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8" name="Rectangle 7"/>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26320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07447" y="1601368"/>
            <a:ext cx="6431528" cy="4121414"/>
          </a:xfrm>
        </p:spPr>
        <p:txBody>
          <a:bodyPr>
            <a:noAutofit/>
          </a:bodyPr>
          <a:lstStyle/>
          <a:p>
            <a:pPr marL="0" indent="0">
              <a:buNone/>
            </a:pPr>
            <a:r>
              <a:rPr lang="en-US" sz="2800" b="1" dirty="0">
                <a:latin typeface="Arial" panose="020B0604020202020204" pitchFamily="34" charset="0"/>
                <a:cs typeface="Arial" panose="020B0604020202020204" pitchFamily="34" charset="0"/>
              </a:rPr>
              <a:t>Structural </a:t>
            </a:r>
            <a:r>
              <a:rPr lang="en-US" sz="2800" b="1" dirty="0" smtClean="0">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is </a:t>
            </a:r>
            <a:r>
              <a:rPr lang="en-US" sz="2800" b="1" dirty="0" smtClean="0">
                <a:latin typeface="Arial" panose="020B0604020202020204" pitchFamily="34" charset="0"/>
                <a:cs typeface="Arial" panose="020B0604020202020204" pitchFamily="34" charset="0"/>
              </a:rPr>
              <a:t>bias </a:t>
            </a:r>
            <a:r>
              <a:rPr lang="en-US" sz="2800" b="1" i="1" dirty="0">
                <a:solidFill>
                  <a:srgbClr val="6600CC"/>
                </a:solidFill>
                <a:latin typeface="Arial" panose="020B0604020202020204" pitchFamily="34" charset="0"/>
                <a:cs typeface="Arial" panose="020B0604020202020204" pitchFamily="34" charset="0"/>
              </a:rPr>
              <a:t>across institutions and society</a:t>
            </a:r>
            <a:r>
              <a:rPr lang="en-US" sz="2800" b="1" dirty="0">
                <a:latin typeface="Arial" panose="020B0604020202020204" pitchFamily="34" charset="0"/>
                <a:cs typeface="Arial" panose="020B0604020202020204" pitchFamily="34" charset="0"/>
              </a:rPr>
              <a:t>. It’s the cumulative and compounded effects of an array of factors that systematically privilege </a:t>
            </a:r>
            <a:r>
              <a:rPr lang="en-US" sz="2800" b="1" dirty="0" smtClean="0">
                <a:latin typeface="Arial" panose="020B0604020202020204" pitchFamily="34" charset="0"/>
                <a:cs typeface="Arial" panose="020B0604020202020204" pitchFamily="34" charset="0"/>
              </a:rPr>
              <a:t>some </a:t>
            </a:r>
            <a:r>
              <a:rPr lang="en-US" sz="2800" b="1" dirty="0">
                <a:latin typeface="Arial" panose="020B0604020202020204" pitchFamily="34" charset="0"/>
                <a:cs typeface="Arial" panose="020B0604020202020204" pitchFamily="34" charset="0"/>
              </a:rPr>
              <a:t>people and disadvantage </a:t>
            </a:r>
            <a:r>
              <a:rPr lang="en-US" sz="2800" b="1" dirty="0" smtClean="0">
                <a:latin typeface="Arial" panose="020B0604020202020204" pitchFamily="34" charset="0"/>
                <a:cs typeface="Arial" panose="020B0604020202020204" pitchFamily="34" charset="0"/>
              </a:rPr>
              <a:t>others. </a:t>
            </a:r>
            <a:endParaRPr lang="en-US" sz="28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Structural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7" name="Rectangle 6"/>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99284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dirty="0">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1103382" y="1463351"/>
            <a:ext cx="9982200" cy="4572000"/>
          </a:xfrm>
        </p:spPr>
        <p:txBody>
          <a:bodyPr>
            <a:normAutofit fontScale="92500" lnSpcReduction="10000"/>
          </a:bodyPr>
          <a:lstStyle/>
          <a:p>
            <a:pPr marL="0" indent="0">
              <a:buNone/>
            </a:pPr>
            <a:r>
              <a:rPr lang="en-US" sz="3600" b="1" dirty="0">
                <a:latin typeface="Arial" panose="020B0604020202020204" pitchFamily="34" charset="0"/>
                <a:cs typeface="Arial" panose="020B0604020202020204" pitchFamily="34" charset="0"/>
              </a:rPr>
              <a:t>1. There are no hard and fast lines between the levels – and changing one can affect another. </a:t>
            </a:r>
          </a:p>
          <a:p>
            <a:pPr marL="0" indent="0">
              <a:buNone/>
            </a:pPr>
            <a:endParaRPr lang="en-US" sz="3600" dirty="0">
              <a:latin typeface="Arial" panose="020B0604020202020204" pitchFamily="34" charset="0"/>
              <a:cs typeface="Arial" panose="020B0604020202020204" pitchFamily="34" charset="0"/>
            </a:endParaRPr>
          </a:p>
          <a:p>
            <a:pPr marL="0" indent="0" algn="ctr">
              <a:buNone/>
            </a:pPr>
            <a:r>
              <a:rPr lang="en-US" sz="3600" dirty="0">
                <a:solidFill>
                  <a:srgbClr val="7030A0"/>
                </a:solidFill>
                <a:latin typeface="Arial" panose="020B0604020202020204" pitchFamily="34" charset="0"/>
                <a:cs typeface="Arial" panose="020B0604020202020204" pitchFamily="34" charset="0"/>
              </a:rPr>
              <a:t>While we believe that the individual is </a:t>
            </a:r>
          </a:p>
          <a:p>
            <a:pPr marL="0" indent="0" algn="ctr">
              <a:buNone/>
            </a:pPr>
            <a:r>
              <a:rPr lang="en-US" sz="3600" dirty="0">
                <a:solidFill>
                  <a:srgbClr val="7030A0"/>
                </a:solidFill>
                <a:latin typeface="Arial" panose="020B0604020202020204" pitchFamily="34" charset="0"/>
                <a:cs typeface="Arial" panose="020B0604020202020204" pitchFamily="34" charset="0"/>
              </a:rPr>
              <a:t>responsible for exploring personal bias …</a:t>
            </a:r>
          </a:p>
          <a:p>
            <a:pPr marL="0" indent="0">
              <a:buNone/>
            </a:pPr>
            <a:endParaRPr lang="en-US" sz="3600" dirty="0">
              <a:latin typeface="Arial" panose="020B0604020202020204" pitchFamily="34" charset="0"/>
              <a:cs typeface="Arial" panose="020B0604020202020204" pitchFamily="34" charset="0"/>
            </a:endParaRPr>
          </a:p>
          <a:p>
            <a:pPr marL="0" indent="0">
              <a:buNone/>
            </a:pPr>
            <a:r>
              <a:rPr lang="en-US" sz="3600" b="1" dirty="0">
                <a:latin typeface="Arial" panose="020B0604020202020204" pitchFamily="34" charset="0"/>
                <a:cs typeface="Arial" panose="020B0604020202020204" pitchFamily="34" charset="0"/>
              </a:rPr>
              <a:t>2. The way to effect change is by addressing institutionalized and structural </a:t>
            </a:r>
            <a:r>
              <a:rPr lang="en-US" sz="3600" b="1" dirty="0" smtClean="0">
                <a:latin typeface="Arial" panose="020B0604020202020204" pitchFamily="34" charset="0"/>
                <a:cs typeface="Arial" panose="020B0604020202020204" pitchFamily="34" charset="0"/>
              </a:rPr>
              <a:t>oppression </a:t>
            </a:r>
            <a:r>
              <a:rPr lang="en-US" sz="3600" b="1" dirty="0">
                <a:latin typeface="Arial" panose="020B0604020202020204" pitchFamily="34" charset="0"/>
                <a:cs typeface="Arial" panose="020B0604020202020204" pitchFamily="34" charset="0"/>
              </a:rPr>
              <a:t>– this is where injustice lives.  </a:t>
            </a:r>
          </a:p>
          <a:p>
            <a:endParaRPr lang="en-US" dirty="0"/>
          </a:p>
        </p:txBody>
      </p:sp>
    </p:spTree>
    <p:extLst>
      <p:ext uri="{BB962C8B-B14F-4D97-AF65-F5344CB8AC3E}">
        <p14:creationId xmlns:p14="http://schemas.microsoft.com/office/powerpoint/2010/main" val="52906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95582" y="231308"/>
            <a:ext cx="11756995"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4400" b="1" dirty="0">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a:t>
            </a:r>
            <a:r>
              <a:rPr lang="en-US" sz="4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4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6" name="Rectangle 5"/>
          <p:cNvSpPr/>
          <p:nvPr/>
        </p:nvSpPr>
        <p:spPr>
          <a:xfrm>
            <a:off x="566057" y="1511844"/>
            <a:ext cx="10816046" cy="4524315"/>
          </a:xfrm>
          <a:prstGeom prst="rect">
            <a:avLst/>
          </a:prstGeom>
        </p:spPr>
        <p:txBody>
          <a:bodyPr wrap="square">
            <a:spAutoFit/>
          </a:bodyPr>
          <a:lstStyle/>
          <a:p>
            <a:r>
              <a:rPr lang="en-US" sz="3200" b="1" i="1" dirty="0">
                <a:solidFill>
                  <a:srgbClr val="002060"/>
                </a:solidFill>
                <a:latin typeface="Arial" panose="020B0604020202020204" pitchFamily="34" charset="0"/>
                <a:cs typeface="Arial" panose="020B0604020202020204" pitchFamily="34" charset="0"/>
              </a:rPr>
              <a:t>Drawing on your knowledge base and experiences: </a:t>
            </a:r>
          </a:p>
          <a:p>
            <a:pPr marL="571500" indent="-571500">
              <a:buFont typeface="Wingdings" panose="05000000000000000000" pitchFamily="2" charset="2"/>
              <a:buChar char="§"/>
            </a:pPr>
            <a:r>
              <a:rPr lang="en-US" sz="3200" b="1" dirty="0">
                <a:latin typeface="Arial" panose="020B0604020202020204" pitchFamily="34" charset="0"/>
                <a:cs typeface="Arial" panose="020B0604020202020204" pitchFamily="34" charset="0"/>
              </a:rPr>
              <a:t>Independently analyze the scenarios and determine the expression of </a:t>
            </a:r>
            <a:r>
              <a:rPr lang="en-US" sz="3200" b="1" dirty="0" smtClean="0">
                <a:latin typeface="Arial" panose="020B0604020202020204" pitchFamily="34" charset="0"/>
                <a:cs typeface="Arial" panose="020B0604020202020204" pitchFamily="34" charset="0"/>
              </a:rPr>
              <a:t>oppression. </a:t>
            </a:r>
            <a:endParaRPr lang="en-US" sz="3200" b="1" dirty="0">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200" b="1" dirty="0">
                <a:solidFill>
                  <a:srgbClr val="6600CC"/>
                </a:solidFill>
                <a:latin typeface="Arial" panose="020B0604020202020204" pitchFamily="34" charset="0"/>
                <a:cs typeface="Arial" panose="020B0604020202020204" pitchFamily="34" charset="0"/>
              </a:rPr>
              <a:t>Discuss at your tables and reach consensus about the expression of </a:t>
            </a:r>
            <a:r>
              <a:rPr lang="en-US" sz="3200" b="1" dirty="0" smtClean="0">
                <a:solidFill>
                  <a:srgbClr val="6600CC"/>
                </a:solidFill>
                <a:latin typeface="Arial" panose="020B0604020202020204" pitchFamily="34" charset="0"/>
                <a:cs typeface="Arial" panose="020B0604020202020204" pitchFamily="34" charset="0"/>
              </a:rPr>
              <a:t>oppression </a:t>
            </a:r>
            <a:r>
              <a:rPr lang="en-US" sz="3200" b="1" dirty="0">
                <a:solidFill>
                  <a:srgbClr val="6600CC"/>
                </a:solidFill>
                <a:latin typeface="Arial" panose="020B0604020202020204" pitchFamily="34" charset="0"/>
                <a:cs typeface="Arial" panose="020B0604020202020204" pitchFamily="34" charset="0"/>
              </a:rPr>
              <a:t>in each scenario.</a:t>
            </a:r>
          </a:p>
          <a:p>
            <a:pPr marL="571500" indent="-571500">
              <a:buFont typeface="Wingdings" panose="05000000000000000000" pitchFamily="2" charset="2"/>
              <a:buChar char="§"/>
            </a:pPr>
            <a:r>
              <a:rPr lang="en-US" sz="3200" b="1" dirty="0">
                <a:latin typeface="Arial" panose="020B0604020202020204" pitchFamily="34" charset="0"/>
                <a:cs typeface="Arial" panose="020B0604020202020204" pitchFamily="34" charset="0"/>
              </a:rPr>
              <a:t>TOTAL Report Out – </a:t>
            </a:r>
            <a:r>
              <a:rPr lang="en-US" sz="3200" b="1" dirty="0" smtClean="0">
                <a:latin typeface="Arial" panose="020B0604020202020204" pitchFamily="34" charset="0"/>
                <a:cs typeface="Arial" panose="020B0604020202020204" pitchFamily="34" charset="0"/>
              </a:rPr>
              <a:t>3 </a:t>
            </a:r>
            <a:r>
              <a:rPr lang="en-US" sz="3200" b="1" dirty="0">
                <a:latin typeface="Arial" panose="020B0604020202020204" pitchFamily="34" charset="0"/>
                <a:cs typeface="Arial" panose="020B0604020202020204" pitchFamily="34" charset="0"/>
              </a:rPr>
              <a:t>Minutes be prepared to report a 2 Sentence Summary of your scenario and the Consensus Decision about what level of racism this is </a:t>
            </a:r>
            <a:r>
              <a:rPr lang="en-US" sz="3200" b="1" dirty="0" smtClean="0">
                <a:latin typeface="Arial" panose="020B0604020202020204" pitchFamily="34" charset="0"/>
                <a:cs typeface="Arial" panose="020B0604020202020204" pitchFamily="34" charset="0"/>
              </a:rPr>
              <a:t>at</a:t>
            </a:r>
            <a:r>
              <a:rPr lang="en-US" sz="3200" b="1" dirty="0">
                <a:latin typeface="Arial" panose="020B0604020202020204" pitchFamily="34" charset="0"/>
                <a:cs typeface="Arial" panose="020B0604020202020204" pitchFamily="34" charset="0"/>
              </a:rPr>
              <a:t> </a:t>
            </a:r>
            <a:r>
              <a:rPr lang="en-US" sz="3200" b="1" dirty="0" smtClean="0">
                <a:latin typeface="Arial" panose="020B0604020202020204" pitchFamily="34" charset="0"/>
                <a:cs typeface="Arial" panose="020B0604020202020204" pitchFamily="34" charset="0"/>
              </a:rPr>
              <a:t>and why. </a:t>
            </a:r>
            <a:endParaRPr lang="en-US" sz="3200" dirty="0"/>
          </a:p>
        </p:txBody>
      </p:sp>
    </p:spTree>
    <p:extLst>
      <p:ext uri="{BB962C8B-B14F-4D97-AF65-F5344CB8AC3E}">
        <p14:creationId xmlns:p14="http://schemas.microsoft.com/office/powerpoint/2010/main" val="413770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51E7-21D6-410C-B473-7AFC34096BFF}"/>
              </a:ext>
            </a:extLst>
          </p:cNvPr>
          <p:cNvSpPr>
            <a:spLocks noGrp="1"/>
          </p:cNvSpPr>
          <p:nvPr>
            <p:ph type="title"/>
          </p:nvPr>
        </p:nvSpPr>
        <p:spPr/>
        <p:txBody>
          <a:bodyPr/>
          <a:lstStyle/>
          <a:p>
            <a:r>
              <a:rPr lang="en-US" dirty="0"/>
              <a:t>Report and Debrief</a:t>
            </a:r>
          </a:p>
        </p:txBody>
      </p:sp>
      <p:sp>
        <p:nvSpPr>
          <p:cNvPr id="3" name="Content Placeholder 2">
            <a:extLst>
              <a:ext uri="{FF2B5EF4-FFF2-40B4-BE49-F238E27FC236}">
                <a16:creationId xmlns:a16="http://schemas.microsoft.com/office/drawing/2014/main" id="{8348F3CD-5725-452A-B7DB-D782E750FCFD}"/>
              </a:ext>
            </a:extLst>
          </p:cNvPr>
          <p:cNvSpPr>
            <a:spLocks noGrp="1"/>
          </p:cNvSpPr>
          <p:nvPr>
            <p:ph idx="1"/>
          </p:nvPr>
        </p:nvSpPr>
        <p:spPr/>
        <p:txBody>
          <a:bodyPr>
            <a:normAutofit fontScale="92500" lnSpcReduction="10000"/>
          </a:bodyPr>
          <a:lstStyle/>
          <a:p>
            <a:r>
              <a:rPr lang="en-US" sz="4400" dirty="0" smtClean="0"/>
              <a:t>Three</a:t>
            </a:r>
            <a:r>
              <a:rPr lang="en-US" sz="4400" dirty="0" smtClean="0"/>
              <a:t> </a:t>
            </a:r>
            <a:r>
              <a:rPr lang="en-US" sz="4400" dirty="0"/>
              <a:t>Minute Report </a:t>
            </a:r>
            <a:r>
              <a:rPr lang="en-US" sz="4400" dirty="0" smtClean="0"/>
              <a:t>Outs </a:t>
            </a:r>
          </a:p>
          <a:p>
            <a:pPr lvl="1"/>
            <a:r>
              <a:rPr lang="en-US" sz="4000" dirty="0" smtClean="0"/>
              <a:t>Summary</a:t>
            </a:r>
          </a:p>
          <a:p>
            <a:pPr lvl="1"/>
            <a:r>
              <a:rPr lang="en-US" sz="4000" dirty="0" smtClean="0"/>
              <a:t>What Level</a:t>
            </a:r>
          </a:p>
          <a:p>
            <a:pPr lvl="1"/>
            <a:r>
              <a:rPr lang="en-US" sz="4000" dirty="0" smtClean="0"/>
              <a:t>Why</a:t>
            </a:r>
          </a:p>
          <a:p>
            <a:r>
              <a:rPr lang="en-US" sz="4800" dirty="0" smtClean="0"/>
              <a:t>Then for all groups…</a:t>
            </a:r>
            <a:endParaRPr lang="en-US" sz="4800" dirty="0"/>
          </a:p>
          <a:p>
            <a:r>
              <a:rPr lang="en-US" sz="4400" dirty="0" smtClean="0"/>
              <a:t>What </a:t>
            </a:r>
            <a:r>
              <a:rPr lang="en-US" sz="4400" dirty="0"/>
              <a:t>did you struggle with? </a:t>
            </a:r>
          </a:p>
          <a:p>
            <a:r>
              <a:rPr lang="en-US" sz="4400" dirty="0"/>
              <a:t>What was Clear to You? </a:t>
            </a:r>
          </a:p>
        </p:txBody>
      </p:sp>
    </p:spTree>
    <p:extLst>
      <p:ext uri="{BB962C8B-B14F-4D97-AF65-F5344CB8AC3E}">
        <p14:creationId xmlns:p14="http://schemas.microsoft.com/office/powerpoint/2010/main" val="2599782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dirty="0">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1103382" y="1463351"/>
            <a:ext cx="9982200" cy="4572000"/>
          </a:xfrm>
        </p:spPr>
        <p:txBody>
          <a:bodyPr>
            <a:normAutofit fontScale="92500" lnSpcReduction="10000"/>
          </a:bodyPr>
          <a:lstStyle/>
          <a:p>
            <a:pPr marL="0" indent="0">
              <a:buNone/>
            </a:pPr>
            <a:r>
              <a:rPr lang="en-US" sz="3600" b="1" dirty="0">
                <a:latin typeface="Arial" panose="020B0604020202020204" pitchFamily="34" charset="0"/>
                <a:cs typeface="Arial" panose="020B0604020202020204" pitchFamily="34" charset="0"/>
              </a:rPr>
              <a:t>1. There are not hard and fast lines between the levels – and changing one can affect another. </a:t>
            </a:r>
          </a:p>
          <a:p>
            <a:pPr marL="0" indent="0">
              <a:buNone/>
            </a:pPr>
            <a:endParaRPr lang="en-US" sz="3600" dirty="0">
              <a:latin typeface="Arial" panose="020B0604020202020204" pitchFamily="34" charset="0"/>
              <a:cs typeface="Arial" panose="020B0604020202020204" pitchFamily="34" charset="0"/>
            </a:endParaRPr>
          </a:p>
          <a:p>
            <a:pPr marL="0" indent="0" algn="ctr">
              <a:buNone/>
            </a:pPr>
            <a:r>
              <a:rPr lang="en-US" sz="3600" dirty="0">
                <a:solidFill>
                  <a:srgbClr val="7030A0"/>
                </a:solidFill>
                <a:latin typeface="Arial" panose="020B0604020202020204" pitchFamily="34" charset="0"/>
                <a:cs typeface="Arial" panose="020B0604020202020204" pitchFamily="34" charset="0"/>
              </a:rPr>
              <a:t>While we believe that the individual is </a:t>
            </a:r>
          </a:p>
          <a:p>
            <a:pPr marL="0" indent="0" algn="ctr">
              <a:buNone/>
            </a:pPr>
            <a:r>
              <a:rPr lang="en-US" sz="3600" dirty="0">
                <a:solidFill>
                  <a:srgbClr val="7030A0"/>
                </a:solidFill>
                <a:latin typeface="Arial" panose="020B0604020202020204" pitchFamily="34" charset="0"/>
                <a:cs typeface="Arial" panose="020B0604020202020204" pitchFamily="34" charset="0"/>
              </a:rPr>
              <a:t>responsible for exploring personal bias …</a:t>
            </a:r>
          </a:p>
          <a:p>
            <a:pPr marL="0" indent="0">
              <a:buNone/>
            </a:pPr>
            <a:endParaRPr lang="en-US" sz="3600" dirty="0">
              <a:latin typeface="Arial" panose="020B0604020202020204" pitchFamily="34" charset="0"/>
              <a:cs typeface="Arial" panose="020B0604020202020204" pitchFamily="34" charset="0"/>
            </a:endParaRPr>
          </a:p>
          <a:p>
            <a:pPr marL="0" indent="0">
              <a:buNone/>
            </a:pPr>
            <a:r>
              <a:rPr lang="en-US" sz="3600" b="1" dirty="0">
                <a:latin typeface="Arial" panose="020B0604020202020204" pitchFamily="34" charset="0"/>
                <a:cs typeface="Arial" panose="020B0604020202020204" pitchFamily="34" charset="0"/>
              </a:rPr>
              <a:t>2. The way to effect change is by addressing institutionalized and structural racism – this is where injustice lives.  </a:t>
            </a:r>
          </a:p>
          <a:p>
            <a:endParaRPr lang="en-US" dirty="0"/>
          </a:p>
        </p:txBody>
      </p:sp>
    </p:spTree>
    <p:extLst>
      <p:ext uri="{BB962C8B-B14F-4D97-AF65-F5344CB8AC3E}">
        <p14:creationId xmlns:p14="http://schemas.microsoft.com/office/powerpoint/2010/main" val="334396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3AC1FD-51CA-4132-BDD5-46F37A79E525}"/>
</file>

<file path=customXml/itemProps2.xml><?xml version="1.0" encoding="utf-8"?>
<ds:datastoreItem xmlns:ds="http://schemas.openxmlformats.org/officeDocument/2006/customXml" ds:itemID="{E49B4F21-508E-4E74-8E65-B90D7C6B509D}"/>
</file>

<file path=docProps/app.xml><?xml version="1.0" encoding="utf-8"?>
<Properties xmlns="http://schemas.openxmlformats.org/officeDocument/2006/extended-properties" xmlns:vt="http://schemas.openxmlformats.org/officeDocument/2006/docPropsVTypes">
  <TotalTime>6</TotalTime>
  <Words>754</Words>
  <Application>Microsoft Office PowerPoint</Application>
  <PresentationFormat>Widescreen</PresentationFormat>
  <Paragraphs>86</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Key Points</vt:lpstr>
      <vt:lpstr>PowerPoint Presentation</vt:lpstr>
      <vt:lpstr>Report and Debrief</vt:lpstr>
      <vt:lpstr>Key Points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2</cp:revision>
  <dcterms:created xsi:type="dcterms:W3CDTF">2022-08-08T19:50:06Z</dcterms:created>
  <dcterms:modified xsi:type="dcterms:W3CDTF">2022-08-08T19:56:54Z</dcterms:modified>
</cp:coreProperties>
</file>