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9" r:id="rId2"/>
  </p:sldMasterIdLst>
  <p:notesMasterIdLst>
    <p:notesMasterId r:id="rId119"/>
  </p:notesMasterIdLst>
  <p:sldIdLst>
    <p:sldId id="256" r:id="rId3"/>
    <p:sldId id="394" r:id="rId4"/>
    <p:sldId id="371" r:id="rId5"/>
    <p:sldId id="377" r:id="rId6"/>
    <p:sldId id="260" r:id="rId7"/>
    <p:sldId id="379"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368" r:id="rId34"/>
    <p:sldId id="367" r:id="rId35"/>
    <p:sldId id="381" r:id="rId36"/>
    <p:sldId id="366" r:id="rId37"/>
    <p:sldId id="259" r:id="rId38"/>
    <p:sldId id="380" r:id="rId39"/>
    <p:sldId id="288" r:id="rId40"/>
    <p:sldId id="392" r:id="rId41"/>
    <p:sldId id="391" r:id="rId42"/>
    <p:sldId id="390" r:id="rId43"/>
    <p:sldId id="389" r:id="rId44"/>
    <p:sldId id="388" r:id="rId45"/>
    <p:sldId id="387" r:id="rId46"/>
    <p:sldId id="295" r:id="rId47"/>
    <p:sldId id="296" r:id="rId48"/>
    <p:sldId id="297" r:id="rId49"/>
    <p:sldId id="298" r:id="rId50"/>
    <p:sldId id="299" r:id="rId51"/>
    <p:sldId id="300" r:id="rId52"/>
    <p:sldId id="301" r:id="rId53"/>
    <p:sldId id="302" r:id="rId54"/>
    <p:sldId id="303" r:id="rId55"/>
    <p:sldId id="385" r:id="rId56"/>
    <p:sldId id="384" r:id="rId57"/>
    <p:sldId id="395" r:id="rId58"/>
    <p:sldId id="369" r:id="rId59"/>
    <p:sldId id="393" r:id="rId60"/>
    <p:sldId id="370" r:id="rId61"/>
    <p:sldId id="376" r:id="rId62"/>
    <p:sldId id="383" r:id="rId63"/>
    <p:sldId id="309" r:id="rId64"/>
    <p:sldId id="310" r:id="rId65"/>
    <p:sldId id="311" r:id="rId66"/>
    <p:sldId id="312" r:id="rId67"/>
    <p:sldId id="313" r:id="rId68"/>
    <p:sldId id="314" r:id="rId69"/>
    <p:sldId id="315" r:id="rId70"/>
    <p:sldId id="316" r:id="rId71"/>
    <p:sldId id="317" r:id="rId72"/>
    <p:sldId id="318" r:id="rId73"/>
    <p:sldId id="319" r:id="rId74"/>
    <p:sldId id="320" r:id="rId75"/>
    <p:sldId id="321" r:id="rId76"/>
    <p:sldId id="322" r:id="rId77"/>
    <p:sldId id="323" r:id="rId78"/>
    <p:sldId id="324" r:id="rId79"/>
    <p:sldId id="326" r:id="rId80"/>
    <p:sldId id="327" r:id="rId81"/>
    <p:sldId id="328" r:id="rId82"/>
    <p:sldId id="329" r:id="rId83"/>
    <p:sldId id="330" r:id="rId84"/>
    <p:sldId id="331" r:id="rId85"/>
    <p:sldId id="332" r:id="rId86"/>
    <p:sldId id="333" r:id="rId87"/>
    <p:sldId id="334" r:id="rId88"/>
    <p:sldId id="335" r:id="rId89"/>
    <p:sldId id="336" r:id="rId90"/>
    <p:sldId id="337" r:id="rId91"/>
    <p:sldId id="338" r:id="rId92"/>
    <p:sldId id="339" r:id="rId93"/>
    <p:sldId id="340" r:id="rId94"/>
    <p:sldId id="341" r:id="rId95"/>
    <p:sldId id="342" r:id="rId96"/>
    <p:sldId id="343" r:id="rId97"/>
    <p:sldId id="344" r:id="rId98"/>
    <p:sldId id="345" r:id="rId99"/>
    <p:sldId id="346" r:id="rId100"/>
    <p:sldId id="347" r:id="rId101"/>
    <p:sldId id="348" r:id="rId102"/>
    <p:sldId id="349" r:id="rId103"/>
    <p:sldId id="350" r:id="rId104"/>
    <p:sldId id="351" r:id="rId105"/>
    <p:sldId id="352" r:id="rId106"/>
    <p:sldId id="353" r:id="rId107"/>
    <p:sldId id="354" r:id="rId108"/>
    <p:sldId id="355" r:id="rId109"/>
    <p:sldId id="356" r:id="rId110"/>
    <p:sldId id="357" r:id="rId111"/>
    <p:sldId id="358" r:id="rId112"/>
    <p:sldId id="359" r:id="rId113"/>
    <p:sldId id="360" r:id="rId114"/>
    <p:sldId id="361" r:id="rId115"/>
    <p:sldId id="362" r:id="rId116"/>
    <p:sldId id="363" r:id="rId117"/>
    <p:sldId id="364" r:id="rId118"/>
  </p:sldIdLst>
  <p:sldSz cx="9144000" cy="6858000" type="screen4x3"/>
  <p:notesSz cx="6858000" cy="9144000"/>
  <p:embeddedFontLst>
    <p:embeddedFont>
      <p:font typeface="Calibri" panose="020F0502020204030204" pitchFamily="34" charset="0"/>
      <p:regular r:id="rId120"/>
      <p:bold r:id="rId121"/>
      <p:italic r:id="rId122"/>
      <p:boldItalic r:id="rId123"/>
    </p:embeddedFont>
    <p:embeddedFont>
      <p:font typeface="Libre Franklin" panose="020B0604020202020204" charset="0"/>
      <p:regular r:id="rId124"/>
      <p:bold r:id="rId125"/>
      <p:italic r:id="rId126"/>
      <p:boldItalic r:id="rId1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130" roundtripDataSignature="AMtx7mj/NczJt4ohHIZBg/TqK8lqw8tRy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10548F-F19F-B8FD-FDFE-FFAD2C85CABC}" v="7" dt="2022-06-23T20:22:08.166"/>
    <p1510:client id="{17A43E39-B1DE-ED70-48AF-625F11149B70}" v="61" dt="2022-06-23T17:26:40.322"/>
    <p1510:client id="{299F7796-C140-C833-0E1E-5BEC0761D796}" v="26" dt="2022-06-22T20:14:34.080"/>
    <p1510:client id="{51F81BA3-4E15-FBFF-A2F1-BD8099B133D3}" v="291" dt="2022-06-22T17:20:04.790"/>
    <p1510:client id="{6ED5F2E2-6F6C-274D-D554-89062AD4A459}" v="118" dt="2022-06-24T18:22:37.149"/>
    <p1510:client id="{80F4A365-CC50-B039-5F1A-EF5948858558}" v="7" dt="2022-06-22T18:12:08.346"/>
    <p1510:client id="{C701B08E-BEB7-2113-0214-D143D0432BD6}" v="8" dt="2022-06-22T20:11:07.479"/>
    <p1510:client id="{CB4C75BA-F9C1-F065-B429-D64DEB5847D1}" v="3" dt="2022-06-27T19:23:38.546"/>
    <p1510:client id="{CD7629F5-BC92-8AE1-6C82-11A27742EBCE}" v="298" dt="2022-06-23T13:42:33.152"/>
    <p1510:client id="{DEF84C40-CF25-1CF6-7184-18169C8A5353}" v="118" dt="2022-06-22T16:15:48.6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customXml" Target="../customXml/item2.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font" Target="fonts/font4.fntdata"/><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slide" Target="slides/slide111.xml"/><Relationship Id="rId118" Type="http://schemas.openxmlformats.org/officeDocument/2006/relationships/slide" Target="slides/slide116.xml"/><Relationship Id="rId134" Type="http://schemas.openxmlformats.org/officeDocument/2006/relationships/tableStyles" Target="tableStyle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124" Type="http://schemas.openxmlformats.org/officeDocument/2006/relationships/font" Target="fonts/font5.fntdata"/><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23" Type="http://schemas.openxmlformats.org/officeDocument/2006/relationships/slide" Target="slides/slide2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119" Type="http://schemas.openxmlformats.org/officeDocument/2006/relationships/notesMaster" Target="notesMasters/notesMaster1.xml"/><Relationship Id="rId44" Type="http://schemas.openxmlformats.org/officeDocument/2006/relationships/slide" Target="slides/slide42.xml"/><Relationship Id="rId60" Type="http://schemas.openxmlformats.org/officeDocument/2006/relationships/slide" Target="slides/slide58.xml"/><Relationship Id="rId65" Type="http://schemas.openxmlformats.org/officeDocument/2006/relationships/slide" Target="slides/slide63.xml"/><Relationship Id="rId81" Type="http://schemas.openxmlformats.org/officeDocument/2006/relationships/slide" Target="slides/slide79.xml"/><Relationship Id="rId86" Type="http://schemas.openxmlformats.org/officeDocument/2006/relationships/slide" Target="slides/slide84.xml"/><Relationship Id="rId130" Type="http://customschemas.google.com/relationships/presentationmetadata" Target="metadata"/><Relationship Id="rId135" Type="http://schemas.microsoft.com/office/2016/11/relationships/changesInfo" Target="changesInfos/changesInfo1.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font" Target="fonts/font1.fntdata"/><Relationship Id="rId125" Type="http://schemas.openxmlformats.org/officeDocument/2006/relationships/font" Target="fonts/font6.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presProps" Target="presProps.xml"/><Relationship Id="rId136" Type="http://schemas.microsoft.com/office/2015/10/relationships/revisionInfo" Target="revisionInfo.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font" Target="fonts/font7.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font" Target="fonts/font2.fntdata"/><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customXml" Target="../customXml/item1.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viewProps" Target="viewProp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font" Target="fonts/font8.fntdata"/><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16fd63fe8307f6013eedd440a8b6eff24fca752f22be58a56e70e05b0cb33cfa::" providerId="AD" clId="Web-{0E10548F-F19F-B8FD-FDFE-FFAD2C85CABC}"/>
    <pc:docChg chg="addSld delSld modSld sldOrd">
      <pc:chgData name="Guest User" userId="S::urn:spo:anon#16fd63fe8307f6013eedd440a8b6eff24fca752f22be58a56e70e05b0cb33cfa::" providerId="AD" clId="Web-{0E10548F-F19F-B8FD-FDFE-FFAD2C85CABC}" dt="2022-06-23T20:22:08.166" v="3"/>
      <pc:docMkLst>
        <pc:docMk/>
      </pc:docMkLst>
      <pc:sldChg chg="modSp">
        <pc:chgData name="Guest User" userId="S::urn:spo:anon#16fd63fe8307f6013eedd440a8b6eff24fca752f22be58a56e70e05b0cb33cfa::" providerId="AD" clId="Web-{0E10548F-F19F-B8FD-FDFE-FFAD2C85CABC}" dt="2022-06-23T20:21:48.743" v="0" actId="20577"/>
        <pc:sldMkLst>
          <pc:docMk/>
          <pc:sldMk cId="0" sldId="329"/>
        </pc:sldMkLst>
        <pc:spChg chg="mod">
          <ac:chgData name="Guest User" userId="S::urn:spo:anon#16fd63fe8307f6013eedd440a8b6eff24fca752f22be58a56e70e05b0cb33cfa::" providerId="AD" clId="Web-{0E10548F-F19F-B8FD-FDFE-FFAD2C85CABC}" dt="2022-06-23T20:21:48.743" v="0" actId="20577"/>
          <ac:spMkLst>
            <pc:docMk/>
            <pc:sldMk cId="0" sldId="329"/>
            <ac:spMk id="5" creationId="{037BD5ED-752D-FC9E-AA66-E2261A38623F}"/>
          </ac:spMkLst>
        </pc:spChg>
      </pc:sldChg>
      <pc:sldChg chg="del">
        <pc:chgData name="Guest User" userId="S::urn:spo:anon#16fd63fe8307f6013eedd440a8b6eff24fca752f22be58a56e70e05b0cb33cfa::" providerId="AD" clId="Web-{0E10548F-F19F-B8FD-FDFE-FFAD2C85CABC}" dt="2022-06-23T20:22:08.166" v="3"/>
        <pc:sldMkLst>
          <pc:docMk/>
          <pc:sldMk cId="4170910598" sldId="378"/>
        </pc:sldMkLst>
      </pc:sldChg>
      <pc:sldChg chg="add ord replId">
        <pc:chgData name="Guest User" userId="S::urn:spo:anon#16fd63fe8307f6013eedd440a8b6eff24fca752f22be58a56e70e05b0cb33cfa::" providerId="AD" clId="Web-{0E10548F-F19F-B8FD-FDFE-FFAD2C85CABC}" dt="2022-06-23T20:22:05.619" v="2"/>
        <pc:sldMkLst>
          <pc:docMk/>
          <pc:sldMk cId="500786960" sldId="395"/>
        </pc:sldMkLst>
      </pc:sldChg>
    </pc:docChg>
  </pc:docChgLst>
  <pc:docChgLst>
    <pc:chgData name="Guest User" userId="S::urn:spo:anon#16fd63fe8307f6013eedd440a8b6eff24fca752f22be58a56e70e05b0cb33cfa::" providerId="AD" clId="Web-{6ED5F2E2-6F6C-274D-D554-89062AD4A459}"/>
    <pc:docChg chg="delSld modSld">
      <pc:chgData name="Guest User" userId="S::urn:spo:anon#16fd63fe8307f6013eedd440a8b6eff24fca752f22be58a56e70e05b0cb33cfa::" providerId="AD" clId="Web-{6ED5F2E2-6F6C-274D-D554-89062AD4A459}" dt="2022-06-24T18:23:21.151" v="294"/>
      <pc:docMkLst>
        <pc:docMk/>
      </pc:docMkLst>
      <pc:sldChg chg="modNotes">
        <pc:chgData name="Guest User" userId="S::urn:spo:anon#16fd63fe8307f6013eedd440a8b6eff24fca752f22be58a56e70e05b0cb33cfa::" providerId="AD" clId="Web-{6ED5F2E2-6F6C-274D-D554-89062AD4A459}" dt="2022-06-24T17:50:06.101" v="135"/>
        <pc:sldMkLst>
          <pc:docMk/>
          <pc:sldMk cId="0" sldId="309"/>
        </pc:sldMkLst>
      </pc:sldChg>
      <pc:sldChg chg="modNotes">
        <pc:chgData name="Guest User" userId="S::urn:spo:anon#16fd63fe8307f6013eedd440a8b6eff24fca752f22be58a56e70e05b0cb33cfa::" providerId="AD" clId="Web-{6ED5F2E2-6F6C-274D-D554-89062AD4A459}" dt="2022-06-24T17:50:30.197" v="139"/>
        <pc:sldMkLst>
          <pc:docMk/>
          <pc:sldMk cId="0" sldId="310"/>
        </pc:sldMkLst>
      </pc:sldChg>
      <pc:sldChg chg="modNotes">
        <pc:chgData name="Guest User" userId="S::urn:spo:anon#16fd63fe8307f6013eedd440a8b6eff24fca752f22be58a56e70e05b0cb33cfa::" providerId="AD" clId="Web-{6ED5F2E2-6F6C-274D-D554-89062AD4A459}" dt="2022-06-24T18:22:55.087" v="288"/>
        <pc:sldMkLst>
          <pc:docMk/>
          <pc:sldMk cId="0" sldId="311"/>
        </pc:sldMkLst>
      </pc:sldChg>
      <pc:sldChg chg="modNotes">
        <pc:chgData name="Guest User" userId="S::urn:spo:anon#16fd63fe8307f6013eedd440a8b6eff24fca752f22be58a56e70e05b0cb33cfa::" providerId="AD" clId="Web-{6ED5F2E2-6F6C-274D-D554-89062AD4A459}" dt="2022-06-24T18:23:21.151" v="294"/>
        <pc:sldMkLst>
          <pc:docMk/>
          <pc:sldMk cId="0" sldId="312"/>
        </pc:sldMkLst>
      </pc:sldChg>
      <pc:sldChg chg="modNotes">
        <pc:chgData name="Guest User" userId="S::urn:spo:anon#16fd63fe8307f6013eedd440a8b6eff24fca752f22be58a56e70e05b0cb33cfa::" providerId="AD" clId="Web-{6ED5F2E2-6F6C-274D-D554-89062AD4A459}" dt="2022-06-24T18:00:36.387" v="153"/>
        <pc:sldMkLst>
          <pc:docMk/>
          <pc:sldMk cId="0" sldId="313"/>
        </pc:sldMkLst>
      </pc:sldChg>
      <pc:sldChg chg="modNotes">
        <pc:chgData name="Guest User" userId="S::urn:spo:anon#16fd63fe8307f6013eedd440a8b6eff24fca752f22be58a56e70e05b0cb33cfa::" providerId="AD" clId="Web-{6ED5F2E2-6F6C-274D-D554-89062AD4A459}" dt="2022-06-24T18:00:41.387" v="160"/>
        <pc:sldMkLst>
          <pc:docMk/>
          <pc:sldMk cId="0" sldId="314"/>
        </pc:sldMkLst>
      </pc:sldChg>
      <pc:sldChg chg="modNotes">
        <pc:chgData name="Guest User" userId="S::urn:spo:anon#16fd63fe8307f6013eedd440a8b6eff24fca752f22be58a56e70e05b0cb33cfa::" providerId="AD" clId="Web-{6ED5F2E2-6F6C-274D-D554-89062AD4A459}" dt="2022-06-24T18:02:27.706" v="164"/>
        <pc:sldMkLst>
          <pc:docMk/>
          <pc:sldMk cId="0" sldId="315"/>
        </pc:sldMkLst>
      </pc:sldChg>
      <pc:sldChg chg="modNotes">
        <pc:chgData name="Guest User" userId="S::urn:spo:anon#16fd63fe8307f6013eedd440a8b6eff24fca752f22be58a56e70e05b0cb33cfa::" providerId="AD" clId="Web-{6ED5F2E2-6F6C-274D-D554-89062AD4A459}" dt="2022-06-24T18:04:04.711" v="171"/>
        <pc:sldMkLst>
          <pc:docMk/>
          <pc:sldMk cId="0" sldId="316"/>
        </pc:sldMkLst>
      </pc:sldChg>
      <pc:sldChg chg="modNotes">
        <pc:chgData name="Guest User" userId="S::urn:spo:anon#16fd63fe8307f6013eedd440a8b6eff24fca752f22be58a56e70e05b0cb33cfa::" providerId="AD" clId="Web-{6ED5F2E2-6F6C-274D-D554-89062AD4A459}" dt="2022-06-24T18:18:50.871" v="251"/>
        <pc:sldMkLst>
          <pc:docMk/>
          <pc:sldMk cId="0" sldId="317"/>
        </pc:sldMkLst>
      </pc:sldChg>
      <pc:sldChg chg="addSp modSp modNotes">
        <pc:chgData name="Guest User" userId="S::urn:spo:anon#16fd63fe8307f6013eedd440a8b6eff24fca752f22be58a56e70e05b0cb33cfa::" providerId="AD" clId="Web-{6ED5F2E2-6F6C-274D-D554-89062AD4A459}" dt="2022-06-24T18:21:32.739" v="280"/>
        <pc:sldMkLst>
          <pc:docMk/>
          <pc:sldMk cId="0" sldId="318"/>
        </pc:sldMkLst>
        <pc:spChg chg="add mod">
          <ac:chgData name="Guest User" userId="S::urn:spo:anon#16fd63fe8307f6013eedd440a8b6eff24fca752f22be58a56e70e05b0cb33cfa::" providerId="AD" clId="Web-{6ED5F2E2-6F6C-274D-D554-89062AD4A459}" dt="2022-06-24T17:38:18.515" v="18" actId="14100"/>
          <ac:spMkLst>
            <pc:docMk/>
            <pc:sldMk cId="0" sldId="318"/>
            <ac:spMk id="2" creationId="{8B626CFA-C788-3856-EFA9-B569F8C8FBD3}"/>
          </ac:spMkLst>
        </pc:spChg>
        <pc:spChg chg="mod">
          <ac:chgData name="Guest User" userId="S::urn:spo:anon#16fd63fe8307f6013eedd440a8b6eff24fca752f22be58a56e70e05b0cb33cfa::" providerId="AD" clId="Web-{6ED5F2E2-6F6C-274D-D554-89062AD4A459}" dt="2022-06-24T18:21:05.441" v="273" actId="20577"/>
          <ac:spMkLst>
            <pc:docMk/>
            <pc:sldMk cId="0" sldId="318"/>
            <ac:spMk id="742" creationId="{00000000-0000-0000-0000-000000000000}"/>
          </ac:spMkLst>
        </pc:spChg>
      </pc:sldChg>
      <pc:sldChg chg="modSp modNotes">
        <pc:chgData name="Guest User" userId="S::urn:spo:anon#16fd63fe8307f6013eedd440a8b6eff24fca752f22be58a56e70e05b0cb33cfa::" providerId="AD" clId="Web-{6ED5F2E2-6F6C-274D-D554-89062AD4A459}" dt="2022-06-24T18:21:25.270" v="278"/>
        <pc:sldMkLst>
          <pc:docMk/>
          <pc:sldMk cId="0" sldId="319"/>
        </pc:sldMkLst>
        <pc:spChg chg="mod">
          <ac:chgData name="Guest User" userId="S::urn:spo:anon#16fd63fe8307f6013eedd440a8b6eff24fca752f22be58a56e70e05b0cb33cfa::" providerId="AD" clId="Web-{6ED5F2E2-6F6C-274D-D554-89062AD4A459}" dt="2022-06-24T17:36:17.602" v="1" actId="20577"/>
          <ac:spMkLst>
            <pc:docMk/>
            <pc:sldMk cId="0" sldId="319"/>
            <ac:spMk id="750" creationId="{00000000-0000-0000-0000-000000000000}"/>
          </ac:spMkLst>
        </pc:spChg>
      </pc:sldChg>
      <pc:sldChg chg="modNotes">
        <pc:chgData name="Guest User" userId="S::urn:spo:anon#16fd63fe8307f6013eedd440a8b6eff24fca752f22be58a56e70e05b0cb33cfa::" providerId="AD" clId="Web-{6ED5F2E2-6F6C-274D-D554-89062AD4A459}" dt="2022-06-24T18:19:20.966" v="256"/>
        <pc:sldMkLst>
          <pc:docMk/>
          <pc:sldMk cId="0" sldId="320"/>
        </pc:sldMkLst>
      </pc:sldChg>
      <pc:sldChg chg="modNotes">
        <pc:chgData name="Guest User" userId="S::urn:spo:anon#16fd63fe8307f6013eedd440a8b6eff24fca752f22be58a56e70e05b0cb33cfa::" providerId="AD" clId="Web-{6ED5F2E2-6F6C-274D-D554-89062AD4A459}" dt="2022-06-24T18:19:25.029" v="258"/>
        <pc:sldMkLst>
          <pc:docMk/>
          <pc:sldMk cId="0" sldId="321"/>
        </pc:sldMkLst>
      </pc:sldChg>
      <pc:sldChg chg="modNotes">
        <pc:chgData name="Guest User" userId="S::urn:spo:anon#16fd63fe8307f6013eedd440a8b6eff24fca752f22be58a56e70e05b0cb33cfa::" providerId="AD" clId="Web-{6ED5F2E2-6F6C-274D-D554-89062AD4A459}" dt="2022-06-24T18:19:36.951" v="268"/>
        <pc:sldMkLst>
          <pc:docMk/>
          <pc:sldMk cId="0" sldId="322"/>
        </pc:sldMkLst>
      </pc:sldChg>
      <pc:sldChg chg="modNotes">
        <pc:chgData name="Guest User" userId="S::urn:spo:anon#16fd63fe8307f6013eedd440a8b6eff24fca752f22be58a56e70e05b0cb33cfa::" providerId="AD" clId="Web-{6ED5F2E2-6F6C-274D-D554-89062AD4A459}" dt="2022-06-24T18:17:33.647" v="242"/>
        <pc:sldMkLst>
          <pc:docMk/>
          <pc:sldMk cId="0" sldId="323"/>
        </pc:sldMkLst>
      </pc:sldChg>
      <pc:sldChg chg="modSp modNotes">
        <pc:chgData name="Guest User" userId="S::urn:spo:anon#16fd63fe8307f6013eedd440a8b6eff24fca752f22be58a56e70e05b0cb33cfa::" providerId="AD" clId="Web-{6ED5F2E2-6F6C-274D-D554-89062AD4A459}" dt="2022-06-24T18:17:24.991" v="234"/>
        <pc:sldMkLst>
          <pc:docMk/>
          <pc:sldMk cId="0" sldId="324"/>
        </pc:sldMkLst>
        <pc:spChg chg="mod">
          <ac:chgData name="Guest User" userId="S::urn:spo:anon#16fd63fe8307f6013eedd440a8b6eff24fca752f22be58a56e70e05b0cb33cfa::" providerId="AD" clId="Web-{6ED5F2E2-6F6C-274D-D554-89062AD4A459}" dt="2022-06-24T18:12:32.599" v="198" actId="20577"/>
          <ac:spMkLst>
            <pc:docMk/>
            <pc:sldMk cId="0" sldId="324"/>
            <ac:spMk id="788" creationId="{00000000-0000-0000-0000-000000000000}"/>
          </ac:spMkLst>
        </pc:spChg>
      </pc:sldChg>
      <pc:sldChg chg="del">
        <pc:chgData name="Guest User" userId="S::urn:spo:anon#16fd63fe8307f6013eedd440a8b6eff24fca752f22be58a56e70e05b0cb33cfa::" providerId="AD" clId="Web-{6ED5F2E2-6F6C-274D-D554-89062AD4A459}" dt="2022-06-24T18:12:36.678" v="199"/>
        <pc:sldMkLst>
          <pc:docMk/>
          <pc:sldMk cId="0" sldId="325"/>
        </pc:sldMkLst>
      </pc:sldChg>
      <pc:sldChg chg="modNotes">
        <pc:chgData name="Guest User" userId="S::urn:spo:anon#16fd63fe8307f6013eedd440a8b6eff24fca752f22be58a56e70e05b0cb33cfa::" providerId="AD" clId="Web-{6ED5F2E2-6F6C-274D-D554-89062AD4A459}" dt="2022-06-24T18:17:28.866" v="237"/>
        <pc:sldMkLst>
          <pc:docMk/>
          <pc:sldMk cId="0" sldId="326"/>
        </pc:sldMkLst>
      </pc:sldChg>
      <pc:sldChg chg="modNotes">
        <pc:chgData name="Guest User" userId="S::urn:spo:anon#16fd63fe8307f6013eedd440a8b6eff24fca752f22be58a56e70e05b0cb33cfa::" providerId="AD" clId="Web-{6ED5F2E2-6F6C-274D-D554-89062AD4A459}" dt="2022-06-24T18:14:49.419" v="213"/>
        <pc:sldMkLst>
          <pc:docMk/>
          <pc:sldMk cId="0" sldId="327"/>
        </pc:sldMkLst>
      </pc:sldChg>
      <pc:sldChg chg="modNotes">
        <pc:chgData name="Guest User" userId="S::urn:spo:anon#16fd63fe8307f6013eedd440a8b6eff24fca752f22be58a56e70e05b0cb33cfa::" providerId="AD" clId="Web-{6ED5F2E2-6F6C-274D-D554-89062AD4A459}" dt="2022-06-24T18:14:55.357" v="222"/>
        <pc:sldMkLst>
          <pc:docMk/>
          <pc:sldMk cId="0" sldId="328"/>
        </pc:sldMkLst>
      </pc:sldChg>
      <pc:sldChg chg="modNotes">
        <pc:chgData name="Guest User" userId="S::urn:spo:anon#16fd63fe8307f6013eedd440a8b6eff24fca752f22be58a56e70e05b0cb33cfa::" providerId="AD" clId="Web-{6ED5F2E2-6F6C-274D-D554-89062AD4A459}" dt="2022-06-24T18:14:59.108" v="223"/>
        <pc:sldMkLst>
          <pc:docMk/>
          <pc:sldMk cId="0" sldId="329"/>
        </pc:sldMkLst>
      </pc:sldChg>
      <pc:sldChg chg="modNotes">
        <pc:chgData name="Guest User" userId="S::urn:spo:anon#16fd63fe8307f6013eedd440a8b6eff24fca752f22be58a56e70e05b0cb33cfa::" providerId="AD" clId="Web-{6ED5F2E2-6F6C-274D-D554-89062AD4A459}" dt="2022-06-24T17:45:38.102" v="81"/>
        <pc:sldMkLst>
          <pc:docMk/>
          <pc:sldMk cId="643190853" sldId="369"/>
        </pc:sldMkLst>
      </pc:sldChg>
      <pc:sldChg chg="modSp modNotes">
        <pc:chgData name="Guest User" userId="S::urn:spo:anon#16fd63fe8307f6013eedd440a8b6eff24fca752f22be58a56e70e05b0cb33cfa::" providerId="AD" clId="Web-{6ED5F2E2-6F6C-274D-D554-89062AD4A459}" dt="2022-06-24T17:45:44.571" v="83"/>
        <pc:sldMkLst>
          <pc:docMk/>
          <pc:sldMk cId="2138592610" sldId="370"/>
        </pc:sldMkLst>
        <pc:spChg chg="mod">
          <ac:chgData name="Guest User" userId="S::urn:spo:anon#16fd63fe8307f6013eedd440a8b6eff24fca752f22be58a56e70e05b0cb33cfa::" providerId="AD" clId="Web-{6ED5F2E2-6F6C-274D-D554-89062AD4A459}" dt="2022-06-24T17:44:03.347" v="79" actId="20577"/>
          <ac:spMkLst>
            <pc:docMk/>
            <pc:sldMk cId="2138592610" sldId="370"/>
            <ac:spMk id="224" creationId="{00000000-0000-0000-0000-000000000000}"/>
          </ac:spMkLst>
        </pc:spChg>
      </pc:sldChg>
      <pc:sldChg chg="modSp modNotes">
        <pc:chgData name="Guest User" userId="S::urn:spo:anon#16fd63fe8307f6013eedd440a8b6eff24fca752f22be58a56e70e05b0cb33cfa::" providerId="AD" clId="Web-{6ED5F2E2-6F6C-274D-D554-89062AD4A459}" dt="2022-06-24T17:48:57.832" v="128"/>
        <pc:sldMkLst>
          <pc:docMk/>
          <pc:sldMk cId="1971927918" sldId="376"/>
        </pc:sldMkLst>
        <pc:spChg chg="mod">
          <ac:chgData name="Guest User" userId="S::urn:spo:anon#16fd63fe8307f6013eedd440a8b6eff24fca752f22be58a56e70e05b0cb33cfa::" providerId="AD" clId="Web-{6ED5F2E2-6F6C-274D-D554-89062AD4A459}" dt="2022-06-24T17:47:32.437" v="102" actId="20577"/>
          <ac:spMkLst>
            <pc:docMk/>
            <pc:sldMk cId="1971927918" sldId="376"/>
            <ac:spMk id="216" creationId="{00000000-0000-0000-0000-000000000000}"/>
          </ac:spMkLst>
        </pc:spChg>
        <pc:spChg chg="mod">
          <ac:chgData name="Guest User" userId="S::urn:spo:anon#16fd63fe8307f6013eedd440a8b6eff24fca752f22be58a56e70e05b0cb33cfa::" providerId="AD" clId="Web-{6ED5F2E2-6F6C-274D-D554-89062AD4A459}" dt="2022-06-24T17:48:03.751" v="108" actId="20577"/>
          <ac:spMkLst>
            <pc:docMk/>
            <pc:sldMk cId="1971927918" sldId="376"/>
            <ac:spMk id="217" creationId="{00000000-0000-0000-0000-000000000000}"/>
          </ac:spMkLst>
        </pc:spChg>
      </pc:sldChg>
      <pc:sldChg chg="modNotes">
        <pc:chgData name="Guest User" userId="S::urn:spo:anon#16fd63fe8307f6013eedd440a8b6eff24fca752f22be58a56e70e05b0cb33cfa::" providerId="AD" clId="Web-{6ED5F2E2-6F6C-274D-D554-89062AD4A459}" dt="2022-06-24T17:49:01.363" v="130"/>
        <pc:sldMkLst>
          <pc:docMk/>
          <pc:sldMk cId="686577549" sldId="383"/>
        </pc:sldMkLst>
      </pc:sldChg>
      <pc:sldChg chg="modNotes">
        <pc:chgData name="Guest User" userId="S::urn:spo:anon#16fd63fe8307f6013eedd440a8b6eff24fca752f22be58a56e70e05b0cb33cfa::" providerId="AD" clId="Web-{6ED5F2E2-6F6C-274D-D554-89062AD4A459}" dt="2022-06-24T17:45:41.727" v="82"/>
        <pc:sldMkLst>
          <pc:docMk/>
          <pc:sldMk cId="534476775" sldId="393"/>
        </pc:sldMkLst>
      </pc:sldChg>
    </pc:docChg>
  </pc:docChgLst>
  <pc:docChgLst>
    <pc:chgData name="Guest User" userId="S::urn:spo:anon#16fd63fe8307f6013eedd440a8b6eff24fca752f22be58a56e70e05b0cb33cfa::" providerId="AD" clId="Web-{C701B08E-BEB7-2113-0214-D143D0432BD6}"/>
    <pc:docChg chg="modSld">
      <pc:chgData name="Guest User" userId="S::urn:spo:anon#16fd63fe8307f6013eedd440a8b6eff24fca752f22be58a56e70e05b0cb33cfa::" providerId="AD" clId="Web-{C701B08E-BEB7-2113-0214-D143D0432BD6}" dt="2022-06-22T20:11:07.479" v="7" actId="20577"/>
      <pc:docMkLst>
        <pc:docMk/>
      </pc:docMkLst>
      <pc:sldChg chg="modSp">
        <pc:chgData name="Guest User" userId="S::urn:spo:anon#16fd63fe8307f6013eedd440a8b6eff24fca752f22be58a56e70e05b0cb33cfa::" providerId="AD" clId="Web-{C701B08E-BEB7-2113-0214-D143D0432BD6}" dt="2022-06-22T20:11:07.479" v="7" actId="20577"/>
        <pc:sldMkLst>
          <pc:docMk/>
          <pc:sldMk cId="2556436814" sldId="386"/>
        </pc:sldMkLst>
        <pc:spChg chg="mod">
          <ac:chgData name="Guest User" userId="S::urn:spo:anon#16fd63fe8307f6013eedd440a8b6eff24fca752f22be58a56e70e05b0cb33cfa::" providerId="AD" clId="Web-{C701B08E-BEB7-2113-0214-D143D0432BD6}" dt="2022-06-22T20:11:07.479" v="7" actId="20577"/>
          <ac:spMkLst>
            <pc:docMk/>
            <pc:sldMk cId="2556436814" sldId="386"/>
            <ac:spMk id="3" creationId="{BCB22872-4394-088D-3176-0D1626E22B59}"/>
          </ac:spMkLst>
        </pc:spChg>
      </pc:sldChg>
    </pc:docChg>
  </pc:docChgLst>
  <pc:docChgLst>
    <pc:chgData name="Guest User" userId="S::urn:spo:anon#16fd63fe8307f6013eedd440a8b6eff24fca752f22be58a56e70e05b0cb33cfa::" providerId="AD" clId="Web-{DEF84C40-CF25-1CF6-7184-18169C8A5353}"/>
    <pc:docChg chg="addSld delSld modSld sldOrd">
      <pc:chgData name="Guest User" userId="S::urn:spo:anon#16fd63fe8307f6013eedd440a8b6eff24fca752f22be58a56e70e05b0cb33cfa::" providerId="AD" clId="Web-{DEF84C40-CF25-1CF6-7184-18169C8A5353}" dt="2022-06-22T16:15:48.603" v="107"/>
      <pc:docMkLst>
        <pc:docMk/>
      </pc:docMkLst>
      <pc:sldChg chg="modSp">
        <pc:chgData name="Guest User" userId="S::urn:spo:anon#16fd63fe8307f6013eedd440a8b6eff24fca752f22be58a56e70e05b0cb33cfa::" providerId="AD" clId="Web-{DEF84C40-CF25-1CF6-7184-18169C8A5353}" dt="2022-06-22T16:00:06.448" v="63" actId="20577"/>
        <pc:sldMkLst>
          <pc:docMk/>
          <pc:sldMk cId="0" sldId="256"/>
        </pc:sldMkLst>
        <pc:spChg chg="mod">
          <ac:chgData name="Guest User" userId="S::urn:spo:anon#16fd63fe8307f6013eedd440a8b6eff24fca752f22be58a56e70e05b0cb33cfa::" providerId="AD" clId="Web-{DEF84C40-CF25-1CF6-7184-18169C8A5353}" dt="2022-06-22T16:00:06.448" v="63" actId="20577"/>
          <ac:spMkLst>
            <pc:docMk/>
            <pc:sldMk cId="0" sldId="256"/>
            <ac:spMk id="194" creationId="{00000000-0000-0000-0000-000000000000}"/>
          </ac:spMkLst>
        </pc:spChg>
      </pc:sldChg>
      <pc:sldChg chg="addSp delSp modSp ord">
        <pc:chgData name="Guest User" userId="S::urn:spo:anon#16fd63fe8307f6013eedd440a8b6eff24fca752f22be58a56e70e05b0cb33cfa::" providerId="AD" clId="Web-{DEF84C40-CF25-1CF6-7184-18169C8A5353}" dt="2022-06-22T16:08:11.886" v="95"/>
        <pc:sldMkLst>
          <pc:docMk/>
          <pc:sldMk cId="0" sldId="258"/>
        </pc:sldMkLst>
        <pc:spChg chg="add del mod">
          <ac:chgData name="Guest User" userId="S::urn:spo:anon#16fd63fe8307f6013eedd440a8b6eff24fca752f22be58a56e70e05b0cb33cfa::" providerId="AD" clId="Web-{DEF84C40-CF25-1CF6-7184-18169C8A5353}" dt="2022-06-22T15:57:04.490" v="55"/>
          <ac:spMkLst>
            <pc:docMk/>
            <pc:sldMk cId="0" sldId="258"/>
            <ac:spMk id="3" creationId="{B58D8C03-8364-6926-0B8D-9E5A1403FCE8}"/>
          </ac:spMkLst>
        </pc:spChg>
        <pc:spChg chg="add del">
          <ac:chgData name="Guest User" userId="S::urn:spo:anon#16fd63fe8307f6013eedd440a8b6eff24fca752f22be58a56e70e05b0cb33cfa::" providerId="AD" clId="Web-{DEF84C40-CF25-1CF6-7184-18169C8A5353}" dt="2022-06-22T15:56:20.894" v="53"/>
          <ac:spMkLst>
            <pc:docMk/>
            <pc:sldMk cId="0" sldId="258"/>
            <ac:spMk id="4" creationId="{C60D445B-77C1-AA63-9E24-7782699FC542}"/>
          </ac:spMkLst>
        </pc:spChg>
        <pc:spChg chg="add del mod">
          <ac:chgData name="Guest User" userId="S::urn:spo:anon#16fd63fe8307f6013eedd440a8b6eff24fca752f22be58a56e70e05b0cb33cfa::" providerId="AD" clId="Web-{DEF84C40-CF25-1CF6-7184-18169C8A5353}" dt="2022-06-22T15:57:01.552" v="54"/>
          <ac:spMkLst>
            <pc:docMk/>
            <pc:sldMk cId="0" sldId="258"/>
            <ac:spMk id="5" creationId="{C6167DAA-F713-4B02-5499-224706E58F10}"/>
          </ac:spMkLst>
        </pc:spChg>
        <pc:spChg chg="add mod">
          <ac:chgData name="Guest User" userId="S::urn:spo:anon#16fd63fe8307f6013eedd440a8b6eff24fca752f22be58a56e70e05b0cb33cfa::" providerId="AD" clId="Web-{DEF84C40-CF25-1CF6-7184-18169C8A5353}" dt="2022-06-22T15:55:35.534" v="48" actId="14100"/>
          <ac:spMkLst>
            <pc:docMk/>
            <pc:sldMk cId="0" sldId="258"/>
            <ac:spMk id="6" creationId="{9F917C68-D6EE-F065-8C8A-DE79EE83EA65}"/>
          </ac:spMkLst>
        </pc:spChg>
        <pc:spChg chg="mod">
          <ac:chgData name="Guest User" userId="S::urn:spo:anon#16fd63fe8307f6013eedd440a8b6eff24fca752f22be58a56e70e05b0cb33cfa::" providerId="AD" clId="Web-{DEF84C40-CF25-1CF6-7184-18169C8A5353}" dt="2022-06-22T15:52:43.888" v="40"/>
          <ac:spMkLst>
            <pc:docMk/>
            <pc:sldMk cId="0" sldId="258"/>
            <ac:spMk id="210" creationId="{00000000-0000-0000-0000-000000000000}"/>
          </ac:spMkLst>
        </pc:spChg>
        <pc:picChg chg="add del mod">
          <ac:chgData name="Guest User" userId="S::urn:spo:anon#16fd63fe8307f6013eedd440a8b6eff24fca752f22be58a56e70e05b0cb33cfa::" providerId="AD" clId="Web-{DEF84C40-CF25-1CF6-7184-18169C8A5353}" dt="2022-06-22T15:43:57.777" v="10"/>
          <ac:picMkLst>
            <pc:docMk/>
            <pc:sldMk cId="0" sldId="258"/>
            <ac:picMk id="2" creationId="{381A7C67-9EDB-D2CF-6AA6-D1280929550E}"/>
          </ac:picMkLst>
        </pc:picChg>
      </pc:sldChg>
      <pc:sldChg chg="ord">
        <pc:chgData name="Guest User" userId="S::urn:spo:anon#16fd63fe8307f6013eedd440a8b6eff24fca752f22be58a56e70e05b0cb33cfa::" providerId="AD" clId="Web-{DEF84C40-CF25-1CF6-7184-18169C8A5353}" dt="2022-06-22T16:09:04.653" v="99"/>
        <pc:sldMkLst>
          <pc:docMk/>
          <pc:sldMk cId="0" sldId="259"/>
        </pc:sldMkLst>
      </pc:sldChg>
      <pc:sldChg chg="modSp">
        <pc:chgData name="Guest User" userId="S::urn:spo:anon#16fd63fe8307f6013eedd440a8b6eff24fca752f22be58a56e70e05b0cb33cfa::" providerId="AD" clId="Web-{DEF84C40-CF25-1CF6-7184-18169C8A5353}" dt="2022-06-22T15:57:29.178" v="56" actId="20577"/>
        <pc:sldMkLst>
          <pc:docMk/>
          <pc:sldMk cId="0" sldId="266"/>
        </pc:sldMkLst>
        <pc:spChg chg="mod">
          <ac:chgData name="Guest User" userId="S::urn:spo:anon#16fd63fe8307f6013eedd440a8b6eff24fca752f22be58a56e70e05b0cb33cfa::" providerId="AD" clId="Web-{DEF84C40-CF25-1CF6-7184-18169C8A5353}" dt="2022-06-22T15:57:29.178" v="56" actId="20577"/>
          <ac:spMkLst>
            <pc:docMk/>
            <pc:sldMk cId="0" sldId="266"/>
            <ac:spMk id="276" creationId="{00000000-0000-0000-0000-000000000000}"/>
          </ac:spMkLst>
        </pc:spChg>
      </pc:sldChg>
      <pc:sldChg chg="addSp del">
        <pc:chgData name="Guest User" userId="S::urn:spo:anon#16fd63fe8307f6013eedd440a8b6eff24fca752f22be58a56e70e05b0cb33cfa::" providerId="AD" clId="Web-{DEF84C40-CF25-1CF6-7184-18169C8A5353}" dt="2022-06-22T16:01:01.763" v="70"/>
        <pc:sldMkLst>
          <pc:docMk/>
          <pc:sldMk cId="0" sldId="286"/>
        </pc:sldMkLst>
        <pc:spChg chg="add">
          <ac:chgData name="Guest User" userId="S::urn:spo:anon#16fd63fe8307f6013eedd440a8b6eff24fca752f22be58a56e70e05b0cb33cfa::" providerId="AD" clId="Web-{DEF84C40-CF25-1CF6-7184-18169C8A5353}" dt="2022-06-22T15:58:55.134" v="57"/>
          <ac:spMkLst>
            <pc:docMk/>
            <pc:sldMk cId="0" sldId="286"/>
            <ac:spMk id="2" creationId="{051179EA-793C-D869-1C83-DB7EB1DD803A}"/>
          </ac:spMkLst>
        </pc:spChg>
      </pc:sldChg>
      <pc:sldChg chg="del">
        <pc:chgData name="Guest User" userId="S::urn:spo:anon#16fd63fe8307f6013eedd440a8b6eff24fca752f22be58a56e70e05b0cb33cfa::" providerId="AD" clId="Web-{DEF84C40-CF25-1CF6-7184-18169C8A5353}" dt="2022-06-22T16:06:21.039" v="88"/>
        <pc:sldMkLst>
          <pc:docMk/>
          <pc:sldMk cId="0" sldId="287"/>
        </pc:sldMkLst>
      </pc:sldChg>
      <pc:sldChg chg="del">
        <pc:chgData name="Guest User" userId="S::urn:spo:anon#16fd63fe8307f6013eedd440a8b6eff24fca752f22be58a56e70e05b0cb33cfa::" providerId="AD" clId="Web-{DEF84C40-CF25-1CF6-7184-18169C8A5353}" dt="2022-06-22T16:10:27.031" v="101"/>
        <pc:sldMkLst>
          <pc:docMk/>
          <pc:sldMk cId="0" sldId="289"/>
        </pc:sldMkLst>
      </pc:sldChg>
      <pc:sldChg chg="del">
        <pc:chgData name="Guest User" userId="S::urn:spo:anon#16fd63fe8307f6013eedd440a8b6eff24fca752f22be58a56e70e05b0cb33cfa::" providerId="AD" clId="Web-{DEF84C40-CF25-1CF6-7184-18169C8A5353}" dt="2022-06-22T16:10:29.390" v="102"/>
        <pc:sldMkLst>
          <pc:docMk/>
          <pc:sldMk cId="0" sldId="290"/>
        </pc:sldMkLst>
      </pc:sldChg>
      <pc:sldChg chg="del">
        <pc:chgData name="Guest User" userId="S::urn:spo:anon#16fd63fe8307f6013eedd440a8b6eff24fca752f22be58a56e70e05b0cb33cfa::" providerId="AD" clId="Web-{DEF84C40-CF25-1CF6-7184-18169C8A5353}" dt="2022-06-22T16:10:29.562" v="103"/>
        <pc:sldMkLst>
          <pc:docMk/>
          <pc:sldMk cId="0" sldId="291"/>
        </pc:sldMkLst>
      </pc:sldChg>
      <pc:sldChg chg="del">
        <pc:chgData name="Guest User" userId="S::urn:spo:anon#16fd63fe8307f6013eedd440a8b6eff24fca752f22be58a56e70e05b0cb33cfa::" providerId="AD" clId="Web-{DEF84C40-CF25-1CF6-7184-18169C8A5353}" dt="2022-06-22T16:10:30.218" v="104"/>
        <pc:sldMkLst>
          <pc:docMk/>
          <pc:sldMk cId="0" sldId="292"/>
        </pc:sldMkLst>
      </pc:sldChg>
      <pc:sldChg chg="del">
        <pc:chgData name="Guest User" userId="S::urn:spo:anon#16fd63fe8307f6013eedd440a8b6eff24fca752f22be58a56e70e05b0cb33cfa::" providerId="AD" clId="Web-{DEF84C40-CF25-1CF6-7184-18169C8A5353}" dt="2022-06-22T16:10:31.031" v="105"/>
        <pc:sldMkLst>
          <pc:docMk/>
          <pc:sldMk cId="0" sldId="293"/>
        </pc:sldMkLst>
      </pc:sldChg>
      <pc:sldChg chg="del">
        <pc:chgData name="Guest User" userId="S::urn:spo:anon#16fd63fe8307f6013eedd440a8b6eff24fca752f22be58a56e70e05b0cb33cfa::" providerId="AD" clId="Web-{DEF84C40-CF25-1CF6-7184-18169C8A5353}" dt="2022-06-22T16:02:20.328" v="75"/>
        <pc:sldMkLst>
          <pc:docMk/>
          <pc:sldMk cId="0" sldId="306"/>
        </pc:sldMkLst>
      </pc:sldChg>
      <pc:sldChg chg="del">
        <pc:chgData name="Guest User" userId="S::urn:spo:anon#16fd63fe8307f6013eedd440a8b6eff24fca752f22be58a56e70e05b0cb33cfa::" providerId="AD" clId="Web-{DEF84C40-CF25-1CF6-7184-18169C8A5353}" dt="2022-06-22T16:02:22.047" v="76"/>
        <pc:sldMkLst>
          <pc:docMk/>
          <pc:sldMk cId="0" sldId="307"/>
        </pc:sldMkLst>
      </pc:sldChg>
      <pc:sldChg chg="addSp modSp">
        <pc:chgData name="Guest User" userId="S::urn:spo:anon#16fd63fe8307f6013eedd440a8b6eff24fca752f22be58a56e70e05b0cb33cfa::" providerId="AD" clId="Web-{DEF84C40-CF25-1CF6-7184-18169C8A5353}" dt="2022-06-22T15:51:36.995" v="38" actId="1076"/>
        <pc:sldMkLst>
          <pc:docMk/>
          <pc:sldMk cId="118228705" sldId="365"/>
        </pc:sldMkLst>
        <pc:picChg chg="add mod">
          <ac:chgData name="Guest User" userId="S::urn:spo:anon#16fd63fe8307f6013eedd440a8b6eff24fca752f22be58a56e70e05b0cb33cfa::" providerId="AD" clId="Web-{DEF84C40-CF25-1CF6-7184-18169C8A5353}" dt="2022-06-22T15:51:36.995" v="38" actId="1076"/>
          <ac:picMkLst>
            <pc:docMk/>
            <pc:sldMk cId="118228705" sldId="365"/>
            <ac:picMk id="3" creationId="{4BB8CBD3-4453-F90A-16B5-B42D3797228D}"/>
          </ac:picMkLst>
        </pc:picChg>
      </pc:sldChg>
      <pc:sldChg chg="addSp delSp modSp add ord replId">
        <pc:chgData name="Guest User" userId="S::urn:spo:anon#16fd63fe8307f6013eedd440a8b6eff24fca752f22be58a56e70e05b0cb33cfa::" providerId="AD" clId="Web-{DEF84C40-CF25-1CF6-7184-18169C8A5353}" dt="2022-06-22T16:07:04.462" v="91"/>
        <pc:sldMkLst>
          <pc:docMk/>
          <pc:sldMk cId="604380714" sldId="366"/>
        </pc:sldMkLst>
        <pc:spChg chg="mod">
          <ac:chgData name="Guest User" userId="S::urn:spo:anon#16fd63fe8307f6013eedd440a8b6eff24fca752f22be58a56e70e05b0cb33cfa::" providerId="AD" clId="Web-{DEF84C40-CF25-1CF6-7184-18169C8A5353}" dt="2022-06-22T15:47:59.394" v="29" actId="20577"/>
          <ac:spMkLst>
            <pc:docMk/>
            <pc:sldMk cId="604380714" sldId="366"/>
            <ac:spMk id="223" creationId="{00000000-0000-0000-0000-000000000000}"/>
          </ac:spMkLst>
        </pc:spChg>
        <pc:spChg chg="mod">
          <ac:chgData name="Guest User" userId="S::urn:spo:anon#16fd63fe8307f6013eedd440a8b6eff24fca752f22be58a56e70e05b0cb33cfa::" providerId="AD" clId="Web-{DEF84C40-CF25-1CF6-7184-18169C8A5353}" dt="2022-06-22T15:49:14.490" v="35" actId="20577"/>
          <ac:spMkLst>
            <pc:docMk/>
            <pc:sldMk cId="604380714" sldId="366"/>
            <ac:spMk id="224" creationId="{00000000-0000-0000-0000-000000000000}"/>
          </ac:spMkLst>
        </pc:spChg>
        <pc:picChg chg="add del mod">
          <ac:chgData name="Guest User" userId="S::urn:spo:anon#16fd63fe8307f6013eedd440a8b6eff24fca752f22be58a56e70e05b0cb33cfa::" providerId="AD" clId="Web-{DEF84C40-CF25-1CF6-7184-18169C8A5353}" dt="2022-06-22T15:45:57.703" v="17"/>
          <ac:picMkLst>
            <pc:docMk/>
            <pc:sldMk cId="604380714" sldId="366"/>
            <ac:picMk id="2" creationId="{0406B984-6AC7-25F4-86C6-F9A16A4D93C3}"/>
          </ac:picMkLst>
        </pc:picChg>
        <pc:picChg chg="add mod">
          <ac:chgData name="Guest User" userId="S::urn:spo:anon#16fd63fe8307f6013eedd440a8b6eff24fca752f22be58a56e70e05b0cb33cfa::" providerId="AD" clId="Web-{DEF84C40-CF25-1CF6-7184-18169C8A5353}" dt="2022-06-22T15:49:18.975" v="36" actId="14100"/>
          <ac:picMkLst>
            <pc:docMk/>
            <pc:sldMk cId="604380714" sldId="366"/>
            <ac:picMk id="3" creationId="{60CB41D0-3ECB-3CEF-5E16-62ACAE1C5137}"/>
          </ac:picMkLst>
        </pc:picChg>
      </pc:sldChg>
      <pc:sldChg chg="addSp modSp new del">
        <pc:chgData name="Guest User" userId="S::urn:spo:anon#16fd63fe8307f6013eedd440a8b6eff24fca752f22be58a56e70e05b0cb33cfa::" providerId="AD" clId="Web-{DEF84C40-CF25-1CF6-7184-18169C8A5353}" dt="2022-06-22T15:41:06.256" v="8"/>
        <pc:sldMkLst>
          <pc:docMk/>
          <pc:sldMk cId="3626478353" sldId="366"/>
        </pc:sldMkLst>
        <pc:spChg chg="mod">
          <ac:chgData name="Guest User" userId="S::urn:spo:anon#16fd63fe8307f6013eedd440a8b6eff24fca752f22be58a56e70e05b0cb33cfa::" providerId="AD" clId="Web-{DEF84C40-CF25-1CF6-7184-18169C8A5353}" dt="2022-06-22T15:40:51.662" v="7" actId="20577"/>
          <ac:spMkLst>
            <pc:docMk/>
            <pc:sldMk cId="3626478353" sldId="366"/>
            <ac:spMk id="2" creationId="{817F555F-3E4C-F0EE-0033-1FE8B17B970B}"/>
          </ac:spMkLst>
        </pc:spChg>
        <pc:picChg chg="add mod">
          <ac:chgData name="Guest User" userId="S::urn:spo:anon#16fd63fe8307f6013eedd440a8b6eff24fca752f22be58a56e70e05b0cb33cfa::" providerId="AD" clId="Web-{DEF84C40-CF25-1CF6-7184-18169C8A5353}" dt="2022-06-22T15:39:40.925" v="3" actId="1076"/>
          <ac:picMkLst>
            <pc:docMk/>
            <pc:sldMk cId="3626478353" sldId="366"/>
            <ac:picMk id="4" creationId="{76A3D758-7C51-2785-D16A-E476F3226F86}"/>
          </ac:picMkLst>
        </pc:picChg>
      </pc:sldChg>
      <pc:sldChg chg="modSp add ord replId">
        <pc:chgData name="Guest User" userId="S::urn:spo:anon#16fd63fe8307f6013eedd440a8b6eff24fca752f22be58a56e70e05b0cb33cfa::" providerId="AD" clId="Web-{DEF84C40-CF25-1CF6-7184-18169C8A5353}" dt="2022-06-22T16:01:57.733" v="72" actId="20577"/>
        <pc:sldMkLst>
          <pc:docMk/>
          <pc:sldMk cId="2629463294" sldId="367"/>
        </pc:sldMkLst>
        <pc:spChg chg="mod">
          <ac:chgData name="Guest User" userId="S::urn:spo:anon#16fd63fe8307f6013eedd440a8b6eff24fca752f22be58a56e70e05b0cb33cfa::" providerId="AD" clId="Web-{DEF84C40-CF25-1CF6-7184-18169C8A5353}" dt="2022-06-22T16:01:57.733" v="72" actId="20577"/>
          <ac:spMkLst>
            <pc:docMk/>
            <pc:sldMk cId="2629463294" sldId="367"/>
            <ac:spMk id="194" creationId="{00000000-0000-0000-0000-000000000000}"/>
          </ac:spMkLst>
        </pc:spChg>
      </pc:sldChg>
      <pc:sldChg chg="modSp new ord">
        <pc:chgData name="Guest User" userId="S::urn:spo:anon#16fd63fe8307f6013eedd440a8b6eff24fca752f22be58a56e70e05b0cb33cfa::" providerId="AD" clId="Web-{DEF84C40-CF25-1CF6-7184-18169C8A5353}" dt="2022-06-22T16:00:54.872" v="69" actId="20577"/>
        <pc:sldMkLst>
          <pc:docMk/>
          <pc:sldMk cId="2393406368" sldId="368"/>
        </pc:sldMkLst>
        <pc:spChg chg="mod">
          <ac:chgData name="Guest User" userId="S::urn:spo:anon#16fd63fe8307f6013eedd440a8b6eff24fca752f22be58a56e70e05b0cb33cfa::" providerId="AD" clId="Web-{DEF84C40-CF25-1CF6-7184-18169C8A5353}" dt="2022-06-22T16:00:54.872" v="69" actId="20577"/>
          <ac:spMkLst>
            <pc:docMk/>
            <pc:sldMk cId="2393406368" sldId="368"/>
            <ac:spMk id="3" creationId="{4130512D-9BD3-6A3B-7073-FE831566EC52}"/>
          </ac:spMkLst>
        </pc:spChg>
      </pc:sldChg>
      <pc:sldChg chg="modSp add ord replId">
        <pc:chgData name="Guest User" userId="S::urn:spo:anon#16fd63fe8307f6013eedd440a8b6eff24fca752f22be58a56e70e05b0cb33cfa::" providerId="AD" clId="Web-{DEF84C40-CF25-1CF6-7184-18169C8A5353}" dt="2022-06-22T16:03:19.876" v="78" actId="20577"/>
        <pc:sldMkLst>
          <pc:docMk/>
          <pc:sldMk cId="643190853" sldId="369"/>
        </pc:sldMkLst>
        <pc:spChg chg="mod">
          <ac:chgData name="Guest User" userId="S::urn:spo:anon#16fd63fe8307f6013eedd440a8b6eff24fca752f22be58a56e70e05b0cb33cfa::" providerId="AD" clId="Web-{DEF84C40-CF25-1CF6-7184-18169C8A5353}" dt="2022-06-22T16:03:19.876" v="78" actId="20577"/>
          <ac:spMkLst>
            <pc:docMk/>
            <pc:sldMk cId="643190853" sldId="369"/>
            <ac:spMk id="194" creationId="{00000000-0000-0000-0000-000000000000}"/>
          </ac:spMkLst>
        </pc:spChg>
      </pc:sldChg>
      <pc:sldChg chg="add ord replId">
        <pc:chgData name="Guest User" userId="S::urn:spo:anon#16fd63fe8307f6013eedd440a8b6eff24fca752f22be58a56e70e05b0cb33cfa::" providerId="AD" clId="Web-{DEF84C40-CF25-1CF6-7184-18169C8A5353}" dt="2022-06-22T16:07:49.838" v="94"/>
        <pc:sldMkLst>
          <pc:docMk/>
          <pc:sldMk cId="2138592610" sldId="370"/>
        </pc:sldMkLst>
      </pc:sldChg>
      <pc:sldChg chg="add replId">
        <pc:chgData name="Guest User" userId="S::urn:spo:anon#16fd63fe8307f6013eedd440a8b6eff24fca752f22be58a56e70e05b0cb33cfa::" providerId="AD" clId="Web-{DEF84C40-CF25-1CF6-7184-18169C8A5353}" dt="2022-06-22T16:05:21.333" v="80"/>
        <pc:sldMkLst>
          <pc:docMk/>
          <pc:sldMk cId="2007553982" sldId="371"/>
        </pc:sldMkLst>
      </pc:sldChg>
      <pc:sldChg chg="add ord replId">
        <pc:chgData name="Guest User" userId="S::urn:spo:anon#16fd63fe8307f6013eedd440a8b6eff24fca752f22be58a56e70e05b0cb33cfa::" providerId="AD" clId="Web-{DEF84C40-CF25-1CF6-7184-18169C8A5353}" dt="2022-06-22T16:06:46.789" v="90"/>
        <pc:sldMkLst>
          <pc:docMk/>
          <pc:sldMk cId="2758043190" sldId="372"/>
        </pc:sldMkLst>
      </pc:sldChg>
      <pc:sldChg chg="add ord replId">
        <pc:chgData name="Guest User" userId="S::urn:spo:anon#16fd63fe8307f6013eedd440a8b6eff24fca752f22be58a56e70e05b0cb33cfa::" providerId="AD" clId="Web-{DEF84C40-CF25-1CF6-7184-18169C8A5353}" dt="2022-06-22T16:07:29.588" v="92"/>
        <pc:sldMkLst>
          <pc:docMk/>
          <pc:sldMk cId="238815101" sldId="373"/>
        </pc:sldMkLst>
      </pc:sldChg>
      <pc:sldChg chg="add ord replId">
        <pc:chgData name="Guest User" userId="S::urn:spo:anon#16fd63fe8307f6013eedd440a8b6eff24fca752f22be58a56e70e05b0cb33cfa::" providerId="AD" clId="Web-{DEF84C40-CF25-1CF6-7184-18169C8A5353}" dt="2022-06-22T16:06:15.038" v="87"/>
        <pc:sldMkLst>
          <pc:docMk/>
          <pc:sldMk cId="3745654008" sldId="374"/>
        </pc:sldMkLst>
      </pc:sldChg>
      <pc:sldChg chg="add replId">
        <pc:chgData name="Guest User" userId="S::urn:spo:anon#16fd63fe8307f6013eedd440a8b6eff24fca752f22be58a56e70e05b0cb33cfa::" providerId="AD" clId="Web-{DEF84C40-CF25-1CF6-7184-18169C8A5353}" dt="2022-06-22T16:05:35.865" v="84"/>
        <pc:sldMkLst>
          <pc:docMk/>
          <pc:sldMk cId="4217744241" sldId="375"/>
        </pc:sldMkLst>
      </pc:sldChg>
      <pc:sldChg chg="add ord replId">
        <pc:chgData name="Guest User" userId="S::urn:spo:anon#16fd63fe8307f6013eedd440a8b6eff24fca752f22be58a56e70e05b0cb33cfa::" providerId="AD" clId="Web-{DEF84C40-CF25-1CF6-7184-18169C8A5353}" dt="2022-06-22T16:08:54.918" v="97"/>
        <pc:sldMkLst>
          <pc:docMk/>
          <pc:sldMk cId="1971927918" sldId="376"/>
        </pc:sldMkLst>
      </pc:sldChg>
      <pc:sldChg chg="add ord replId">
        <pc:chgData name="Guest User" userId="S::urn:spo:anon#16fd63fe8307f6013eedd440a8b6eff24fca752f22be58a56e70e05b0cb33cfa::" providerId="AD" clId="Web-{DEF84C40-CF25-1CF6-7184-18169C8A5353}" dt="2022-06-22T16:09:10.528" v="100"/>
        <pc:sldMkLst>
          <pc:docMk/>
          <pc:sldMk cId="4251523836" sldId="377"/>
        </pc:sldMkLst>
      </pc:sldChg>
      <pc:sldChg chg="add ord replId">
        <pc:chgData name="Guest User" userId="S::urn:spo:anon#16fd63fe8307f6013eedd440a8b6eff24fca752f22be58a56e70e05b0cb33cfa::" providerId="AD" clId="Web-{DEF84C40-CF25-1CF6-7184-18169C8A5353}" dt="2022-06-22T16:15:48.603" v="107"/>
        <pc:sldMkLst>
          <pc:docMk/>
          <pc:sldMk cId="4170910598" sldId="378"/>
        </pc:sldMkLst>
      </pc:sldChg>
    </pc:docChg>
  </pc:docChgLst>
  <pc:docChgLst>
    <pc:chgData name="bwest" userId="S::bwest_cta.org#ext#@neahq.onmicrosoft.com::92c2b9a1-bb7c-4090-8a9e-4c8cd5e6d7e7" providerId="AD" clId="Web-{80F4A365-CC50-B039-5F1A-EF5948858558}"/>
    <pc:docChg chg="modSld">
      <pc:chgData name="bwest" userId="S::bwest_cta.org#ext#@neahq.onmicrosoft.com::92c2b9a1-bb7c-4090-8a9e-4c8cd5e6d7e7" providerId="AD" clId="Web-{80F4A365-CC50-B039-5F1A-EF5948858558}" dt="2022-06-22T18:12:08.346" v="5" actId="1076"/>
      <pc:docMkLst>
        <pc:docMk/>
      </pc:docMkLst>
      <pc:sldChg chg="addSp delSp modSp">
        <pc:chgData name="bwest" userId="S::bwest_cta.org#ext#@neahq.onmicrosoft.com::92c2b9a1-bb7c-4090-8a9e-4c8cd5e6d7e7" providerId="AD" clId="Web-{80F4A365-CC50-B039-5F1A-EF5948858558}" dt="2022-06-22T18:12:08.346" v="5" actId="1076"/>
        <pc:sldMkLst>
          <pc:docMk/>
          <pc:sldMk cId="2393406368" sldId="368"/>
        </pc:sldMkLst>
        <pc:spChg chg="del">
          <ac:chgData name="bwest" userId="S::bwest_cta.org#ext#@neahq.onmicrosoft.com::92c2b9a1-bb7c-4090-8a9e-4c8cd5e6d7e7" providerId="AD" clId="Web-{80F4A365-CC50-B039-5F1A-EF5948858558}" dt="2022-06-22T18:11:50.189" v="0"/>
          <ac:spMkLst>
            <pc:docMk/>
            <pc:sldMk cId="2393406368" sldId="368"/>
            <ac:spMk id="2" creationId="{6460D5CA-B68D-4FCE-9ED5-248D576A2109}"/>
          </ac:spMkLst>
        </pc:spChg>
        <pc:spChg chg="del">
          <ac:chgData name="bwest" userId="S::bwest_cta.org#ext#@neahq.onmicrosoft.com::92c2b9a1-bb7c-4090-8a9e-4c8cd5e6d7e7" providerId="AD" clId="Web-{80F4A365-CC50-B039-5F1A-EF5948858558}" dt="2022-06-22T18:11:53.611" v="1"/>
          <ac:spMkLst>
            <pc:docMk/>
            <pc:sldMk cId="2393406368" sldId="368"/>
            <ac:spMk id="3" creationId="{4130512D-9BD3-6A3B-7073-FE831566EC52}"/>
          </ac:spMkLst>
        </pc:spChg>
        <pc:spChg chg="add del mod">
          <ac:chgData name="bwest" userId="S::bwest_cta.org#ext#@neahq.onmicrosoft.com::92c2b9a1-bb7c-4090-8a9e-4c8cd5e6d7e7" providerId="AD" clId="Web-{80F4A365-CC50-B039-5F1A-EF5948858558}" dt="2022-06-22T18:12:07.299" v="4"/>
          <ac:spMkLst>
            <pc:docMk/>
            <pc:sldMk cId="2393406368" sldId="368"/>
            <ac:spMk id="5" creationId="{4FD6F53C-7500-957F-8923-1642E944C1A7}"/>
          </ac:spMkLst>
        </pc:spChg>
        <pc:picChg chg="add mod">
          <ac:chgData name="bwest" userId="S::bwest_cta.org#ext#@neahq.onmicrosoft.com::92c2b9a1-bb7c-4090-8a9e-4c8cd5e6d7e7" providerId="AD" clId="Web-{80F4A365-CC50-B039-5F1A-EF5948858558}" dt="2022-06-22T18:12:08.346" v="5" actId="1076"/>
          <ac:picMkLst>
            <pc:docMk/>
            <pc:sldMk cId="2393406368" sldId="368"/>
            <ac:picMk id="6" creationId="{7CE8963C-89D4-1506-EE4A-60332A4C2162}"/>
          </ac:picMkLst>
        </pc:picChg>
      </pc:sldChg>
    </pc:docChg>
  </pc:docChgLst>
  <pc:docChgLst>
    <pc:chgData name="Guest User" userId="S::urn:spo:anon#16fd63fe8307f6013eedd440a8b6eff24fca752f22be58a56e70e05b0cb33cfa::" providerId="AD" clId="Web-{299F7796-C140-C833-0E1E-5BEC0761D796}"/>
    <pc:docChg chg="addSld delSld modSld">
      <pc:chgData name="Guest User" userId="S::urn:spo:anon#16fd63fe8307f6013eedd440a8b6eff24fca752f22be58a56e70e05b0cb33cfa::" providerId="AD" clId="Web-{299F7796-C140-C833-0E1E-5BEC0761D796}" dt="2022-06-22T20:14:33.815" v="24" actId="20577"/>
      <pc:docMkLst>
        <pc:docMk/>
      </pc:docMkLst>
      <pc:sldChg chg="modSp">
        <pc:chgData name="Guest User" userId="S::urn:spo:anon#16fd63fe8307f6013eedd440a8b6eff24fca752f22be58a56e70e05b0cb33cfa::" providerId="AD" clId="Web-{299F7796-C140-C833-0E1E-5BEC0761D796}" dt="2022-06-22T20:14:33.815" v="24" actId="20577"/>
        <pc:sldMkLst>
          <pc:docMk/>
          <pc:sldMk cId="0" sldId="288"/>
        </pc:sldMkLst>
        <pc:spChg chg="mod">
          <ac:chgData name="Guest User" userId="S::urn:spo:anon#16fd63fe8307f6013eedd440a8b6eff24fca752f22be58a56e70e05b0cb33cfa::" providerId="AD" clId="Web-{299F7796-C140-C833-0E1E-5BEC0761D796}" dt="2022-06-22T20:14:33.815" v="24" actId="20577"/>
          <ac:spMkLst>
            <pc:docMk/>
            <pc:sldMk cId="0" sldId="288"/>
            <ac:spMk id="486" creationId="{00000000-0000-0000-0000-000000000000}"/>
          </ac:spMkLst>
        </pc:spChg>
      </pc:sldChg>
      <pc:sldChg chg="del">
        <pc:chgData name="Guest User" userId="S::urn:spo:anon#16fd63fe8307f6013eedd440a8b6eff24fca752f22be58a56e70e05b0cb33cfa::" providerId="AD" clId="Web-{299F7796-C140-C833-0E1E-5BEC0761D796}" dt="2022-06-22T20:14:12.424" v="6"/>
        <pc:sldMkLst>
          <pc:docMk/>
          <pc:sldMk cId="2556436814" sldId="386"/>
        </pc:sldMkLst>
      </pc:sldChg>
      <pc:sldChg chg="add">
        <pc:chgData name="Guest User" userId="S::urn:spo:anon#16fd63fe8307f6013eedd440a8b6eff24fca752f22be58a56e70e05b0cb33cfa::" providerId="AD" clId="Web-{299F7796-C140-C833-0E1E-5BEC0761D796}" dt="2022-06-22T20:14:06.205" v="0"/>
        <pc:sldMkLst>
          <pc:docMk/>
          <pc:sldMk cId="3225359578" sldId="387"/>
        </pc:sldMkLst>
      </pc:sldChg>
      <pc:sldChg chg="add">
        <pc:chgData name="Guest User" userId="S::urn:spo:anon#16fd63fe8307f6013eedd440a8b6eff24fca752f22be58a56e70e05b0cb33cfa::" providerId="AD" clId="Web-{299F7796-C140-C833-0E1E-5BEC0761D796}" dt="2022-06-22T20:14:06.408" v="1"/>
        <pc:sldMkLst>
          <pc:docMk/>
          <pc:sldMk cId="820684844" sldId="388"/>
        </pc:sldMkLst>
      </pc:sldChg>
      <pc:sldChg chg="add">
        <pc:chgData name="Guest User" userId="S::urn:spo:anon#16fd63fe8307f6013eedd440a8b6eff24fca752f22be58a56e70e05b0cb33cfa::" providerId="AD" clId="Web-{299F7796-C140-C833-0E1E-5BEC0761D796}" dt="2022-06-22T20:14:06.611" v="2"/>
        <pc:sldMkLst>
          <pc:docMk/>
          <pc:sldMk cId="2632327796" sldId="389"/>
        </pc:sldMkLst>
      </pc:sldChg>
      <pc:sldChg chg="add">
        <pc:chgData name="Guest User" userId="S::urn:spo:anon#16fd63fe8307f6013eedd440a8b6eff24fca752f22be58a56e70e05b0cb33cfa::" providerId="AD" clId="Web-{299F7796-C140-C833-0E1E-5BEC0761D796}" dt="2022-06-22T20:14:06.814" v="3"/>
        <pc:sldMkLst>
          <pc:docMk/>
          <pc:sldMk cId="775871998" sldId="390"/>
        </pc:sldMkLst>
      </pc:sldChg>
      <pc:sldChg chg="add">
        <pc:chgData name="Guest User" userId="S::urn:spo:anon#16fd63fe8307f6013eedd440a8b6eff24fca752f22be58a56e70e05b0cb33cfa::" providerId="AD" clId="Web-{299F7796-C140-C833-0E1E-5BEC0761D796}" dt="2022-06-22T20:14:07.017" v="4"/>
        <pc:sldMkLst>
          <pc:docMk/>
          <pc:sldMk cId="2638258261" sldId="391"/>
        </pc:sldMkLst>
      </pc:sldChg>
      <pc:sldChg chg="add">
        <pc:chgData name="Guest User" userId="S::urn:spo:anon#16fd63fe8307f6013eedd440a8b6eff24fca752f22be58a56e70e05b0cb33cfa::" providerId="AD" clId="Web-{299F7796-C140-C833-0E1E-5BEC0761D796}" dt="2022-06-22T20:14:07.252" v="5"/>
        <pc:sldMkLst>
          <pc:docMk/>
          <pc:sldMk cId="365554616" sldId="392"/>
        </pc:sldMkLst>
      </pc:sldChg>
    </pc:docChg>
  </pc:docChgLst>
  <pc:docChgLst>
    <pc:chgData name="Guest User" userId="S::urn:spo:anon#16fd63fe8307f6013eedd440a8b6eff24fca752f22be58a56e70e05b0cb33cfa::" providerId="AD" clId="Web-{CD7629F5-BC92-8AE1-6C82-11A27742EBCE}"/>
    <pc:docChg chg="delSld modSld">
      <pc:chgData name="Guest User" userId="S::urn:spo:anon#16fd63fe8307f6013eedd440a8b6eff24fca752f22be58a56e70e05b0cb33cfa::" providerId="AD" clId="Web-{CD7629F5-BC92-8AE1-6C82-11A27742EBCE}" dt="2022-06-23T13:42:33.152" v="845" actId="20577"/>
      <pc:docMkLst>
        <pc:docMk/>
      </pc:docMkLst>
      <pc:sldChg chg="del">
        <pc:chgData name="Guest User" userId="S::urn:spo:anon#16fd63fe8307f6013eedd440a8b6eff24fca752f22be58a56e70e05b0cb33cfa::" providerId="AD" clId="Web-{CD7629F5-BC92-8AE1-6C82-11A27742EBCE}" dt="2022-06-23T13:13:42.271" v="0"/>
        <pc:sldMkLst>
          <pc:docMk/>
          <pc:sldMk cId="0" sldId="308"/>
        </pc:sldMkLst>
      </pc:sldChg>
      <pc:sldChg chg="modNotes">
        <pc:chgData name="Guest User" userId="S::urn:spo:anon#16fd63fe8307f6013eedd440a8b6eff24fca752f22be58a56e70e05b0cb33cfa::" providerId="AD" clId="Web-{CD7629F5-BC92-8AE1-6C82-11A27742EBCE}" dt="2022-06-23T13:19:59.329" v="319"/>
        <pc:sldMkLst>
          <pc:docMk/>
          <pc:sldMk cId="0" sldId="316"/>
        </pc:sldMkLst>
      </pc:sldChg>
      <pc:sldChg chg="modSp">
        <pc:chgData name="Guest User" userId="S::urn:spo:anon#16fd63fe8307f6013eedd440a8b6eff24fca752f22be58a56e70e05b0cb33cfa::" providerId="AD" clId="Web-{CD7629F5-BC92-8AE1-6C82-11A27742EBCE}" dt="2022-06-23T13:23:12.054" v="379" actId="20577"/>
        <pc:sldMkLst>
          <pc:docMk/>
          <pc:sldMk cId="0" sldId="321"/>
        </pc:sldMkLst>
        <pc:spChg chg="mod">
          <ac:chgData name="Guest User" userId="S::urn:spo:anon#16fd63fe8307f6013eedd440a8b6eff24fca752f22be58a56e70e05b0cb33cfa::" providerId="AD" clId="Web-{CD7629F5-BC92-8AE1-6C82-11A27742EBCE}" dt="2022-06-23T13:23:12.054" v="379" actId="20577"/>
          <ac:spMkLst>
            <pc:docMk/>
            <pc:sldMk cId="0" sldId="321"/>
            <ac:spMk id="764" creationId="{00000000-0000-0000-0000-000000000000}"/>
          </ac:spMkLst>
        </pc:spChg>
      </pc:sldChg>
      <pc:sldChg chg="modNotes">
        <pc:chgData name="Guest User" userId="S::urn:spo:anon#16fd63fe8307f6013eedd440a8b6eff24fca752f22be58a56e70e05b0cb33cfa::" providerId="AD" clId="Web-{CD7629F5-BC92-8AE1-6C82-11A27742EBCE}" dt="2022-06-23T13:24:36.197" v="637"/>
        <pc:sldMkLst>
          <pc:docMk/>
          <pc:sldMk cId="0" sldId="322"/>
        </pc:sldMkLst>
      </pc:sldChg>
      <pc:sldChg chg="modSp">
        <pc:chgData name="Guest User" userId="S::urn:spo:anon#16fd63fe8307f6013eedd440a8b6eff24fca752f22be58a56e70e05b0cb33cfa::" providerId="AD" clId="Web-{CD7629F5-BC92-8AE1-6C82-11A27742EBCE}" dt="2022-06-23T13:25:00.120" v="641" actId="20577"/>
        <pc:sldMkLst>
          <pc:docMk/>
          <pc:sldMk cId="0" sldId="324"/>
        </pc:sldMkLst>
        <pc:spChg chg="mod">
          <ac:chgData name="Guest User" userId="S::urn:spo:anon#16fd63fe8307f6013eedd440a8b6eff24fca752f22be58a56e70e05b0cb33cfa::" providerId="AD" clId="Web-{CD7629F5-BC92-8AE1-6C82-11A27742EBCE}" dt="2022-06-23T13:25:00.120" v="641" actId="20577"/>
          <ac:spMkLst>
            <pc:docMk/>
            <pc:sldMk cId="0" sldId="324"/>
            <ac:spMk id="788" creationId="{00000000-0000-0000-0000-000000000000}"/>
          </ac:spMkLst>
        </pc:spChg>
      </pc:sldChg>
      <pc:sldChg chg="addSp delSp modSp">
        <pc:chgData name="Guest User" userId="S::urn:spo:anon#16fd63fe8307f6013eedd440a8b6eff24fca752f22be58a56e70e05b0cb33cfa::" providerId="AD" clId="Web-{CD7629F5-BC92-8AE1-6C82-11A27742EBCE}" dt="2022-06-23T13:42:33.152" v="845" actId="20577"/>
        <pc:sldMkLst>
          <pc:docMk/>
          <pc:sldMk cId="0" sldId="329"/>
        </pc:sldMkLst>
        <pc:spChg chg="add del mod">
          <ac:chgData name="Guest User" userId="S::urn:spo:anon#16fd63fe8307f6013eedd440a8b6eff24fca752f22be58a56e70e05b0cb33cfa::" providerId="AD" clId="Web-{CD7629F5-BC92-8AE1-6C82-11A27742EBCE}" dt="2022-06-23T13:35:54.124" v="788"/>
          <ac:spMkLst>
            <pc:docMk/>
            <pc:sldMk cId="0" sldId="329"/>
            <ac:spMk id="2" creationId="{1E96E571-D7B7-740D-0A6B-3C9BA27E06E2}"/>
          </ac:spMkLst>
        </pc:spChg>
        <pc:spChg chg="add del mod">
          <ac:chgData name="Guest User" userId="S::urn:spo:anon#16fd63fe8307f6013eedd440a8b6eff24fca752f22be58a56e70e05b0cb33cfa::" providerId="AD" clId="Web-{CD7629F5-BC92-8AE1-6C82-11A27742EBCE}" dt="2022-06-23T13:40:29.867" v="805"/>
          <ac:spMkLst>
            <pc:docMk/>
            <pc:sldMk cId="0" sldId="329"/>
            <ac:spMk id="4" creationId="{5FEEAAE9-1149-4ECB-A92B-53A32ACF7F08}"/>
          </ac:spMkLst>
        </pc:spChg>
        <pc:spChg chg="add mod">
          <ac:chgData name="Guest User" userId="S::urn:spo:anon#16fd63fe8307f6013eedd440a8b6eff24fca752f22be58a56e70e05b0cb33cfa::" providerId="AD" clId="Web-{CD7629F5-BC92-8AE1-6C82-11A27742EBCE}" dt="2022-06-23T13:42:06.011" v="840" actId="20577"/>
          <ac:spMkLst>
            <pc:docMk/>
            <pc:sldMk cId="0" sldId="329"/>
            <ac:spMk id="5" creationId="{037BD5ED-752D-FC9E-AA66-E2261A38623F}"/>
          </ac:spMkLst>
        </pc:spChg>
        <pc:spChg chg="mod">
          <ac:chgData name="Guest User" userId="S::urn:spo:anon#16fd63fe8307f6013eedd440a8b6eff24fca752f22be58a56e70e05b0cb33cfa::" providerId="AD" clId="Web-{CD7629F5-BC92-8AE1-6C82-11A27742EBCE}" dt="2022-06-23T13:42:33.152" v="845" actId="20577"/>
          <ac:spMkLst>
            <pc:docMk/>
            <pc:sldMk cId="0" sldId="329"/>
            <ac:spMk id="828" creationId="{00000000-0000-0000-0000-000000000000}"/>
          </ac:spMkLst>
        </pc:spChg>
        <pc:picChg chg="add mod ord">
          <ac:chgData name="Guest User" userId="S::urn:spo:anon#16fd63fe8307f6013eedd440a8b6eff24fca752f22be58a56e70e05b0cb33cfa::" providerId="AD" clId="Web-{CD7629F5-BC92-8AE1-6C82-11A27742EBCE}" dt="2022-06-23T13:41:35.041" v="837" actId="1076"/>
          <ac:picMkLst>
            <pc:docMk/>
            <pc:sldMk cId="0" sldId="329"/>
            <ac:picMk id="3" creationId="{12289E4F-B56F-F56B-9310-258193DEAE42}"/>
          </ac:picMkLst>
        </pc:picChg>
      </pc:sldChg>
    </pc:docChg>
  </pc:docChgLst>
  <pc:docChgLst>
    <pc:chgData name="Guest User" userId="S::urn:spo:anon#16fd63fe8307f6013eedd440a8b6eff24fca752f22be58a56e70e05b0cb33cfa::" providerId="AD" clId="Web-{51F81BA3-4E15-FBFF-A2F1-BD8099B133D3}"/>
    <pc:docChg chg="addSld delSld modSld sldOrd">
      <pc:chgData name="Guest User" userId="S::urn:spo:anon#16fd63fe8307f6013eedd440a8b6eff24fca752f22be58a56e70e05b0cb33cfa::" providerId="AD" clId="Web-{51F81BA3-4E15-FBFF-A2F1-BD8099B133D3}" dt="2022-06-22T17:20:04.790" v="284"/>
      <pc:docMkLst>
        <pc:docMk/>
      </pc:docMkLst>
      <pc:sldChg chg="del">
        <pc:chgData name="Guest User" userId="S::urn:spo:anon#16fd63fe8307f6013eedd440a8b6eff24fca752f22be58a56e70e05b0cb33cfa::" providerId="AD" clId="Web-{51F81BA3-4E15-FBFF-A2F1-BD8099B133D3}" dt="2022-06-22T17:17:29.146" v="244"/>
        <pc:sldMkLst>
          <pc:docMk/>
          <pc:sldMk cId="0" sldId="258"/>
        </pc:sldMkLst>
      </pc:sldChg>
      <pc:sldChg chg="modSp">
        <pc:chgData name="Guest User" userId="S::urn:spo:anon#16fd63fe8307f6013eedd440a8b6eff24fca752f22be58a56e70e05b0cb33cfa::" providerId="AD" clId="Web-{51F81BA3-4E15-FBFF-A2F1-BD8099B133D3}" dt="2022-06-22T17:11:34.608" v="232" actId="20577"/>
        <pc:sldMkLst>
          <pc:docMk/>
          <pc:sldMk cId="0" sldId="260"/>
        </pc:sldMkLst>
        <pc:spChg chg="mod">
          <ac:chgData name="Guest User" userId="S::urn:spo:anon#16fd63fe8307f6013eedd440a8b6eff24fca752f22be58a56e70e05b0cb33cfa::" providerId="AD" clId="Web-{51F81BA3-4E15-FBFF-A2F1-BD8099B133D3}" dt="2022-06-22T17:07:25.009" v="27" actId="20577"/>
          <ac:spMkLst>
            <pc:docMk/>
            <pc:sldMk cId="0" sldId="260"/>
            <ac:spMk id="223" creationId="{00000000-0000-0000-0000-000000000000}"/>
          </ac:spMkLst>
        </pc:spChg>
        <pc:spChg chg="mod">
          <ac:chgData name="Guest User" userId="S::urn:spo:anon#16fd63fe8307f6013eedd440a8b6eff24fca752f22be58a56e70e05b0cb33cfa::" providerId="AD" clId="Web-{51F81BA3-4E15-FBFF-A2F1-BD8099B133D3}" dt="2022-06-22T17:11:34.608" v="232" actId="20577"/>
          <ac:spMkLst>
            <pc:docMk/>
            <pc:sldMk cId="0" sldId="260"/>
            <ac:spMk id="224" creationId="{00000000-0000-0000-0000-000000000000}"/>
          </ac:spMkLst>
        </pc:spChg>
      </pc:sldChg>
      <pc:sldChg chg="modSp">
        <pc:chgData name="Guest User" userId="S::urn:spo:anon#16fd63fe8307f6013eedd440a8b6eff24fca752f22be58a56e70e05b0cb33cfa::" providerId="AD" clId="Web-{51F81BA3-4E15-FBFF-A2F1-BD8099B133D3}" dt="2022-06-22T17:06:58.071" v="18" actId="20577"/>
        <pc:sldMkLst>
          <pc:docMk/>
          <pc:sldMk cId="0" sldId="267"/>
        </pc:sldMkLst>
        <pc:spChg chg="mod">
          <ac:chgData name="Guest User" userId="S::urn:spo:anon#16fd63fe8307f6013eedd440a8b6eff24fca752f22be58a56e70e05b0cb33cfa::" providerId="AD" clId="Web-{51F81BA3-4E15-FBFF-A2F1-BD8099B133D3}" dt="2022-06-22T17:06:58.071" v="18" actId="20577"/>
          <ac:spMkLst>
            <pc:docMk/>
            <pc:sldMk cId="0" sldId="267"/>
            <ac:spMk id="284" creationId="{00000000-0000-0000-0000-000000000000}"/>
          </ac:spMkLst>
        </pc:spChg>
      </pc:sldChg>
      <pc:sldChg chg="del">
        <pc:chgData name="Guest User" userId="S::urn:spo:anon#16fd63fe8307f6013eedd440a8b6eff24fca752f22be58a56e70e05b0cb33cfa::" providerId="AD" clId="Web-{51F81BA3-4E15-FBFF-A2F1-BD8099B133D3}" dt="2022-06-22T17:20:04.790" v="284"/>
        <pc:sldMkLst>
          <pc:docMk/>
          <pc:sldMk cId="0" sldId="294"/>
        </pc:sldMkLst>
      </pc:sldChg>
      <pc:sldChg chg="del">
        <pc:chgData name="Guest User" userId="S::urn:spo:anon#16fd63fe8307f6013eedd440a8b6eff24fca752f22be58a56e70e05b0cb33cfa::" providerId="AD" clId="Web-{51F81BA3-4E15-FBFF-A2F1-BD8099B133D3}" dt="2022-06-22T17:19:17.789" v="270"/>
        <pc:sldMkLst>
          <pc:docMk/>
          <pc:sldMk cId="0" sldId="304"/>
        </pc:sldMkLst>
      </pc:sldChg>
      <pc:sldChg chg="modSp del">
        <pc:chgData name="Guest User" userId="S::urn:spo:anon#16fd63fe8307f6013eedd440a8b6eff24fca752f22be58a56e70e05b0cb33cfa::" providerId="AD" clId="Web-{51F81BA3-4E15-FBFF-A2F1-BD8099B133D3}" dt="2022-06-22T17:18:49.945" v="258"/>
        <pc:sldMkLst>
          <pc:docMk/>
          <pc:sldMk cId="0" sldId="305"/>
        </pc:sldMkLst>
        <pc:spChg chg="mod">
          <ac:chgData name="Guest User" userId="S::urn:spo:anon#16fd63fe8307f6013eedd440a8b6eff24fca752f22be58a56e70e05b0cb33cfa::" providerId="AD" clId="Web-{51F81BA3-4E15-FBFF-A2F1-BD8099B133D3}" dt="2022-06-22T17:18:45.632" v="255" actId="20577"/>
          <ac:spMkLst>
            <pc:docMk/>
            <pc:sldMk cId="0" sldId="305"/>
            <ac:spMk id="646" creationId="{00000000-0000-0000-0000-000000000000}"/>
          </ac:spMkLst>
        </pc:spChg>
      </pc:sldChg>
      <pc:sldChg chg="addSp delSp modSp">
        <pc:chgData name="Guest User" userId="S::urn:spo:anon#16fd63fe8307f6013eedd440a8b6eff24fca752f22be58a56e70e05b0cb33cfa::" providerId="AD" clId="Web-{51F81BA3-4E15-FBFF-A2F1-BD8099B133D3}" dt="2022-06-22T16:58:25.608" v="16" actId="1076"/>
        <pc:sldMkLst>
          <pc:docMk/>
          <pc:sldMk cId="118228705" sldId="365"/>
        </pc:sldMkLst>
        <pc:spChg chg="del">
          <ac:chgData name="Guest User" userId="S::urn:spo:anon#16fd63fe8307f6013eedd440a8b6eff24fca752f22be58a56e70e05b0cb33cfa::" providerId="AD" clId="Web-{51F81BA3-4E15-FBFF-A2F1-BD8099B133D3}" dt="2022-06-22T16:57:44.482" v="0"/>
          <ac:spMkLst>
            <pc:docMk/>
            <pc:sldMk cId="118228705" sldId="365"/>
            <ac:spMk id="2" creationId="{0EC7C1E4-FEE6-4B64-8E9D-31F4CBD430DB}"/>
          </ac:spMkLst>
        </pc:spChg>
        <pc:spChg chg="add del mod">
          <ac:chgData name="Guest User" userId="S::urn:spo:anon#16fd63fe8307f6013eedd440a8b6eff24fca752f22be58a56e70e05b0cb33cfa::" providerId="AD" clId="Web-{51F81BA3-4E15-FBFF-A2F1-BD8099B133D3}" dt="2022-06-22T16:58:11.732" v="11"/>
          <ac:spMkLst>
            <pc:docMk/>
            <pc:sldMk cId="118228705" sldId="365"/>
            <ac:spMk id="10" creationId="{2485BC02-E6C2-8C36-B884-FA352E9CF647}"/>
          </ac:spMkLst>
        </pc:spChg>
        <pc:spChg chg="del mod">
          <ac:chgData name="Guest User" userId="S::urn:spo:anon#16fd63fe8307f6013eedd440a8b6eff24fca752f22be58a56e70e05b0cb33cfa::" providerId="AD" clId="Web-{51F81BA3-4E15-FBFF-A2F1-BD8099B133D3}" dt="2022-06-22T16:58:07.185" v="9"/>
          <ac:spMkLst>
            <pc:docMk/>
            <pc:sldMk cId="118228705" sldId="365"/>
            <ac:spMk id="14" creationId="{08DD72FB-DD52-439F-9F70-93D88466593D}"/>
          </ac:spMkLst>
        </pc:spChg>
        <pc:picChg chg="mod">
          <ac:chgData name="Guest User" userId="S::urn:spo:anon#16fd63fe8307f6013eedd440a8b6eff24fca752f22be58a56e70e05b0cb33cfa::" providerId="AD" clId="Web-{51F81BA3-4E15-FBFF-A2F1-BD8099B133D3}" dt="2022-06-22T16:58:03.842" v="7" actId="1076"/>
          <ac:picMkLst>
            <pc:docMk/>
            <pc:sldMk cId="118228705" sldId="365"/>
            <ac:picMk id="3" creationId="{4BB8CBD3-4453-F90A-16B5-B42D3797228D}"/>
          </ac:picMkLst>
        </pc:picChg>
        <pc:picChg chg="mod">
          <ac:chgData name="Guest User" userId="S::urn:spo:anon#16fd63fe8307f6013eedd440a8b6eff24fca752f22be58a56e70e05b0cb33cfa::" providerId="AD" clId="Web-{51F81BA3-4E15-FBFF-A2F1-BD8099B133D3}" dt="2022-06-22T16:58:14.717" v="12" actId="1076"/>
          <ac:picMkLst>
            <pc:docMk/>
            <pc:sldMk cId="118228705" sldId="365"/>
            <ac:picMk id="4" creationId="{C11E152D-39F7-4BC7-B782-0507DCA2CBE5}"/>
          </ac:picMkLst>
        </pc:picChg>
        <pc:picChg chg="mod">
          <ac:chgData name="Guest User" userId="S::urn:spo:anon#16fd63fe8307f6013eedd440a8b6eff24fca752f22be58a56e70e05b0cb33cfa::" providerId="AD" clId="Web-{51F81BA3-4E15-FBFF-A2F1-BD8099B133D3}" dt="2022-06-22T16:58:02.232" v="6" actId="1076"/>
          <ac:picMkLst>
            <pc:docMk/>
            <pc:sldMk cId="118228705" sldId="365"/>
            <ac:picMk id="5" creationId="{A7A0D93D-F492-4EEA-852C-0E094F4180BF}"/>
          </ac:picMkLst>
        </pc:picChg>
        <pc:picChg chg="mod">
          <ac:chgData name="Guest User" userId="S::urn:spo:anon#16fd63fe8307f6013eedd440a8b6eff24fca752f22be58a56e70e05b0cb33cfa::" providerId="AD" clId="Web-{51F81BA3-4E15-FBFF-A2F1-BD8099B133D3}" dt="2022-06-22T16:57:59.420" v="5" actId="1076"/>
          <ac:picMkLst>
            <pc:docMk/>
            <pc:sldMk cId="118228705" sldId="365"/>
            <ac:picMk id="6" creationId="{398F9EE5-C7A0-4692-B0F0-A36D320FD666}"/>
          </ac:picMkLst>
        </pc:picChg>
        <pc:picChg chg="mod">
          <ac:chgData name="Guest User" userId="S::urn:spo:anon#16fd63fe8307f6013eedd440a8b6eff24fca752f22be58a56e70e05b0cb33cfa::" providerId="AD" clId="Web-{51F81BA3-4E15-FBFF-A2F1-BD8099B133D3}" dt="2022-06-22T16:58:25.608" v="16" actId="1076"/>
          <ac:picMkLst>
            <pc:docMk/>
            <pc:sldMk cId="118228705" sldId="365"/>
            <ac:picMk id="7" creationId="{CD5B79A5-F52F-4B5E-8DC6-08B797268BDC}"/>
          </ac:picMkLst>
        </pc:picChg>
        <pc:picChg chg="mod">
          <ac:chgData name="Guest User" userId="S::urn:spo:anon#16fd63fe8307f6013eedd440a8b6eff24fca752f22be58a56e70e05b0cb33cfa::" providerId="AD" clId="Web-{51F81BA3-4E15-FBFF-A2F1-BD8099B133D3}" dt="2022-06-22T16:58:22.139" v="15" actId="1076"/>
          <ac:picMkLst>
            <pc:docMk/>
            <pc:sldMk cId="118228705" sldId="365"/>
            <ac:picMk id="9" creationId="{EF20A446-28C4-4764-99E2-64E06B2C084C}"/>
          </ac:picMkLst>
        </pc:picChg>
        <pc:picChg chg="mod">
          <ac:chgData name="Guest User" userId="S::urn:spo:anon#16fd63fe8307f6013eedd440a8b6eff24fca752f22be58a56e70e05b0cb33cfa::" providerId="AD" clId="Web-{51F81BA3-4E15-FBFF-A2F1-BD8099B133D3}" dt="2022-06-22T16:58:20.139" v="14" actId="1076"/>
          <ac:picMkLst>
            <pc:docMk/>
            <pc:sldMk cId="118228705" sldId="365"/>
            <ac:picMk id="11" creationId="{ACB04558-C8E2-41A0-8AA4-E62FA770C06B}"/>
          </ac:picMkLst>
        </pc:picChg>
        <pc:picChg chg="mod">
          <ac:chgData name="Guest User" userId="S::urn:spo:anon#16fd63fe8307f6013eedd440a8b6eff24fca752f22be58a56e70e05b0cb33cfa::" providerId="AD" clId="Web-{51F81BA3-4E15-FBFF-A2F1-BD8099B133D3}" dt="2022-06-22T16:58:17.904" v="13" actId="1076"/>
          <ac:picMkLst>
            <pc:docMk/>
            <pc:sldMk cId="118228705" sldId="365"/>
            <ac:picMk id="12" creationId="{E3C83C5D-3C05-459D-9627-DFA18CB22F38}"/>
          </ac:picMkLst>
        </pc:picChg>
      </pc:sldChg>
      <pc:sldChg chg="del">
        <pc:chgData name="Guest User" userId="S::urn:spo:anon#16fd63fe8307f6013eedd440a8b6eff24fca752f22be58a56e70e05b0cb33cfa::" providerId="AD" clId="Web-{51F81BA3-4E15-FBFF-A2F1-BD8099B133D3}" dt="2022-06-22T17:16:58.177" v="238"/>
        <pc:sldMkLst>
          <pc:docMk/>
          <pc:sldMk cId="2758043190" sldId="372"/>
        </pc:sldMkLst>
      </pc:sldChg>
      <pc:sldChg chg="del">
        <pc:chgData name="Guest User" userId="S::urn:spo:anon#16fd63fe8307f6013eedd440a8b6eff24fca752f22be58a56e70e05b0cb33cfa::" providerId="AD" clId="Web-{51F81BA3-4E15-FBFF-A2F1-BD8099B133D3}" dt="2022-06-22T17:17:13.115" v="241"/>
        <pc:sldMkLst>
          <pc:docMk/>
          <pc:sldMk cId="238815101" sldId="373"/>
        </pc:sldMkLst>
      </pc:sldChg>
      <pc:sldChg chg="del">
        <pc:chgData name="Guest User" userId="S::urn:spo:anon#16fd63fe8307f6013eedd440a8b6eff24fca752f22be58a56e70e05b0cb33cfa::" providerId="AD" clId="Web-{51F81BA3-4E15-FBFF-A2F1-BD8099B133D3}" dt="2022-06-22T17:13:30.641" v="235"/>
        <pc:sldMkLst>
          <pc:docMk/>
          <pc:sldMk cId="3745654008" sldId="374"/>
        </pc:sldMkLst>
      </pc:sldChg>
      <pc:sldChg chg="del">
        <pc:chgData name="Guest User" userId="S::urn:spo:anon#16fd63fe8307f6013eedd440a8b6eff24fca752f22be58a56e70e05b0cb33cfa::" providerId="AD" clId="Web-{51F81BA3-4E15-FBFF-A2F1-BD8099B133D3}" dt="2022-06-22T17:11:27.733" v="231"/>
        <pc:sldMkLst>
          <pc:docMk/>
          <pc:sldMk cId="4217744241" sldId="375"/>
        </pc:sldMkLst>
      </pc:sldChg>
      <pc:sldChg chg="add replId">
        <pc:chgData name="Guest User" userId="S::urn:spo:anon#16fd63fe8307f6013eedd440a8b6eff24fca752f22be58a56e70e05b0cb33cfa::" providerId="AD" clId="Web-{51F81BA3-4E15-FBFF-A2F1-BD8099B133D3}" dt="2022-06-22T17:07:08.728" v="19"/>
        <pc:sldMkLst>
          <pc:docMk/>
          <pc:sldMk cId="397919474" sldId="379"/>
        </pc:sldMkLst>
      </pc:sldChg>
      <pc:sldChg chg="add ord replId">
        <pc:chgData name="Guest User" userId="S::urn:spo:anon#16fd63fe8307f6013eedd440a8b6eff24fca752f22be58a56e70e05b0cb33cfa::" providerId="AD" clId="Web-{51F81BA3-4E15-FBFF-A2F1-BD8099B133D3}" dt="2022-06-22T17:13:27.845" v="234"/>
        <pc:sldMkLst>
          <pc:docMk/>
          <pc:sldMk cId="1911725930" sldId="380"/>
        </pc:sldMkLst>
      </pc:sldChg>
      <pc:sldChg chg="add ord replId">
        <pc:chgData name="Guest User" userId="S::urn:spo:anon#16fd63fe8307f6013eedd440a8b6eff24fca752f22be58a56e70e05b0cb33cfa::" providerId="AD" clId="Web-{51F81BA3-4E15-FBFF-A2F1-BD8099B133D3}" dt="2022-06-22T17:16:55.739" v="237"/>
        <pc:sldMkLst>
          <pc:docMk/>
          <pc:sldMk cId="68780998" sldId="381"/>
        </pc:sldMkLst>
      </pc:sldChg>
      <pc:sldChg chg="add ord replId">
        <pc:chgData name="Guest User" userId="S::urn:spo:anon#16fd63fe8307f6013eedd440a8b6eff24fca752f22be58a56e70e05b0cb33cfa::" providerId="AD" clId="Web-{51F81BA3-4E15-FBFF-A2F1-BD8099B133D3}" dt="2022-06-22T17:17:11.130" v="240"/>
        <pc:sldMkLst>
          <pc:docMk/>
          <pc:sldMk cId="2193846134" sldId="382"/>
        </pc:sldMkLst>
      </pc:sldChg>
      <pc:sldChg chg="add ord replId">
        <pc:chgData name="Guest User" userId="S::urn:spo:anon#16fd63fe8307f6013eedd440a8b6eff24fca752f22be58a56e70e05b0cb33cfa::" providerId="AD" clId="Web-{51F81BA3-4E15-FBFF-A2F1-BD8099B133D3}" dt="2022-06-22T17:17:25.802" v="243"/>
        <pc:sldMkLst>
          <pc:docMk/>
          <pc:sldMk cId="686577549" sldId="383"/>
        </pc:sldMkLst>
      </pc:sldChg>
      <pc:sldChg chg="modSp new ord">
        <pc:chgData name="Guest User" userId="S::urn:spo:anon#16fd63fe8307f6013eedd440a8b6eff24fca752f22be58a56e70e05b0cb33cfa::" providerId="AD" clId="Web-{51F81BA3-4E15-FBFF-A2F1-BD8099B133D3}" dt="2022-06-22T17:18:49.523" v="257" actId="20577"/>
        <pc:sldMkLst>
          <pc:docMk/>
          <pc:sldMk cId="2043917418" sldId="384"/>
        </pc:sldMkLst>
        <pc:spChg chg="mod">
          <ac:chgData name="Guest User" userId="S::urn:spo:anon#16fd63fe8307f6013eedd440a8b6eff24fca752f22be58a56e70e05b0cb33cfa::" providerId="AD" clId="Web-{51F81BA3-4E15-FBFF-A2F1-BD8099B133D3}" dt="2022-06-22T17:18:39.070" v="253" actId="20577"/>
          <ac:spMkLst>
            <pc:docMk/>
            <pc:sldMk cId="2043917418" sldId="384"/>
            <ac:spMk id="2" creationId="{F90214A6-428E-7633-A159-7844CAFF94BD}"/>
          </ac:spMkLst>
        </pc:spChg>
        <pc:spChg chg="mod">
          <ac:chgData name="Guest User" userId="S::urn:spo:anon#16fd63fe8307f6013eedd440a8b6eff24fca752f22be58a56e70e05b0cb33cfa::" providerId="AD" clId="Web-{51F81BA3-4E15-FBFF-A2F1-BD8099B133D3}" dt="2022-06-22T17:18:49.523" v="257" actId="20577"/>
          <ac:spMkLst>
            <pc:docMk/>
            <pc:sldMk cId="2043917418" sldId="384"/>
            <ac:spMk id="3" creationId="{8F7A67C5-4B8C-376C-0810-FE87DEC8202A}"/>
          </ac:spMkLst>
        </pc:spChg>
      </pc:sldChg>
      <pc:sldChg chg="modSp new ord">
        <pc:chgData name="Guest User" userId="S::urn:spo:anon#16fd63fe8307f6013eedd440a8b6eff24fca752f22be58a56e70e05b0cb33cfa::" providerId="AD" clId="Web-{51F81BA3-4E15-FBFF-A2F1-BD8099B133D3}" dt="2022-06-22T17:19:11.992" v="269" actId="1076"/>
        <pc:sldMkLst>
          <pc:docMk/>
          <pc:sldMk cId="852808405" sldId="385"/>
        </pc:sldMkLst>
        <pc:spChg chg="mod">
          <ac:chgData name="Guest User" userId="S::urn:spo:anon#16fd63fe8307f6013eedd440a8b6eff24fca752f22be58a56e70e05b0cb33cfa::" providerId="AD" clId="Web-{51F81BA3-4E15-FBFF-A2F1-BD8099B133D3}" dt="2022-06-22T17:19:00.257" v="266" actId="20577"/>
          <ac:spMkLst>
            <pc:docMk/>
            <pc:sldMk cId="852808405" sldId="385"/>
            <ac:spMk id="2" creationId="{AD2F4EBF-F7B8-9873-902D-E803C3CDB546}"/>
          </ac:spMkLst>
        </pc:spChg>
        <pc:spChg chg="mod">
          <ac:chgData name="Guest User" userId="S::urn:spo:anon#16fd63fe8307f6013eedd440a8b6eff24fca752f22be58a56e70e05b0cb33cfa::" providerId="AD" clId="Web-{51F81BA3-4E15-FBFF-A2F1-BD8099B133D3}" dt="2022-06-22T17:19:11.992" v="269" actId="1076"/>
          <ac:spMkLst>
            <pc:docMk/>
            <pc:sldMk cId="852808405" sldId="385"/>
            <ac:spMk id="3" creationId="{4BA88A19-8A25-CFA7-EE14-5F8B735D0D3D}"/>
          </ac:spMkLst>
        </pc:spChg>
      </pc:sldChg>
      <pc:sldChg chg="modSp new">
        <pc:chgData name="Guest User" userId="S::urn:spo:anon#16fd63fe8307f6013eedd440a8b6eff24fca752f22be58a56e70e05b0cb33cfa::" providerId="AD" clId="Web-{51F81BA3-4E15-FBFF-A2F1-BD8099B133D3}" dt="2022-06-22T17:20:00.665" v="283" actId="20577"/>
        <pc:sldMkLst>
          <pc:docMk/>
          <pc:sldMk cId="2556436814" sldId="386"/>
        </pc:sldMkLst>
        <pc:spChg chg="mod">
          <ac:chgData name="Guest User" userId="S::urn:spo:anon#16fd63fe8307f6013eedd440a8b6eff24fca752f22be58a56e70e05b0cb33cfa::" providerId="AD" clId="Web-{51F81BA3-4E15-FBFF-A2F1-BD8099B133D3}" dt="2022-06-22T17:20:00.665" v="283" actId="20577"/>
          <ac:spMkLst>
            <pc:docMk/>
            <pc:sldMk cId="2556436814" sldId="386"/>
            <ac:spMk id="2" creationId="{C1C666BD-E88A-C299-45BF-BF75C8BC8C9B}"/>
          </ac:spMkLst>
        </pc:spChg>
      </pc:sldChg>
      <pc:sldChg chg="new del">
        <pc:chgData name="Guest User" userId="S::urn:spo:anon#16fd63fe8307f6013eedd440a8b6eff24fca752f22be58a56e70e05b0cb33cfa::" providerId="AD" clId="Web-{51F81BA3-4E15-FBFF-A2F1-BD8099B133D3}" dt="2022-06-22T17:19:27.070" v="272"/>
        <pc:sldMkLst>
          <pc:docMk/>
          <pc:sldMk cId="3231901089" sldId="386"/>
        </pc:sldMkLst>
      </pc:sldChg>
    </pc:docChg>
  </pc:docChgLst>
  <pc:docChgLst>
    <pc:chgData name="Guest User" userId="S::urn:spo:anon#16fd63fe8307f6013eedd440a8b6eff24fca752f22be58a56e70e05b0cb33cfa::" providerId="AD" clId="Web-{17A43E39-B1DE-ED70-48AF-625F11149B70}"/>
    <pc:docChg chg="addSld delSld modSld sldOrd">
      <pc:chgData name="Guest User" userId="S::urn:spo:anon#16fd63fe8307f6013eedd440a8b6eff24fca752f22be58a56e70e05b0cb33cfa::" providerId="AD" clId="Web-{17A43E39-B1DE-ED70-48AF-625F11149B70}" dt="2022-06-23T17:26:40.322" v="60"/>
      <pc:docMkLst>
        <pc:docMk/>
      </pc:docMkLst>
      <pc:sldChg chg="del">
        <pc:chgData name="Guest User" userId="S::urn:spo:anon#16fd63fe8307f6013eedd440a8b6eff24fca752f22be58a56e70e05b0cb33cfa::" providerId="AD" clId="Web-{17A43E39-B1DE-ED70-48AF-625F11149B70}" dt="2022-06-23T17:26:40.322" v="60"/>
        <pc:sldMkLst>
          <pc:docMk/>
          <pc:sldMk cId="118228705" sldId="365"/>
        </pc:sldMkLst>
      </pc:sldChg>
      <pc:sldChg chg="addSp modSp">
        <pc:chgData name="Guest User" userId="S::urn:spo:anon#16fd63fe8307f6013eedd440a8b6eff24fca752f22be58a56e70e05b0cb33cfa::" providerId="AD" clId="Web-{17A43E39-B1DE-ED70-48AF-625F11149B70}" dt="2022-06-23T17:25:18.395" v="53" actId="1076"/>
        <pc:sldMkLst>
          <pc:docMk/>
          <pc:sldMk cId="68780998" sldId="381"/>
        </pc:sldMkLst>
        <pc:picChg chg="add mod modCrop">
          <ac:chgData name="Guest User" userId="S::urn:spo:anon#16fd63fe8307f6013eedd440a8b6eff24fca752f22be58a56e70e05b0cb33cfa::" providerId="AD" clId="Web-{17A43E39-B1DE-ED70-48AF-625F11149B70}" dt="2022-06-23T17:25:18.395" v="53" actId="1076"/>
          <ac:picMkLst>
            <pc:docMk/>
            <pc:sldMk cId="68780998" sldId="381"/>
            <ac:picMk id="2" creationId="{78AD14CC-ED58-ACC7-A0FE-C6828ED9FD07}"/>
          </ac:picMkLst>
        </pc:picChg>
        <pc:picChg chg="mod">
          <ac:chgData name="Guest User" userId="S::urn:spo:anon#16fd63fe8307f6013eedd440a8b6eff24fca752f22be58a56e70e05b0cb33cfa::" providerId="AD" clId="Web-{17A43E39-B1DE-ED70-48AF-625F11149B70}" dt="2022-06-23T17:24:08.548" v="38" actId="1076"/>
          <ac:picMkLst>
            <pc:docMk/>
            <pc:sldMk cId="68780998" sldId="381"/>
            <ac:picMk id="3" creationId="{4BB8CBD3-4453-F90A-16B5-B42D3797228D}"/>
          </ac:picMkLst>
        </pc:picChg>
        <pc:picChg chg="mod">
          <ac:chgData name="Guest User" userId="S::urn:spo:anon#16fd63fe8307f6013eedd440a8b6eff24fca752f22be58a56e70e05b0cb33cfa::" providerId="AD" clId="Web-{17A43E39-B1DE-ED70-48AF-625F11149B70}" dt="2022-06-23T17:24:16.267" v="41" actId="1076"/>
          <ac:picMkLst>
            <pc:docMk/>
            <pc:sldMk cId="68780998" sldId="381"/>
            <ac:picMk id="4" creationId="{C11E152D-39F7-4BC7-B782-0507DCA2CBE5}"/>
          </ac:picMkLst>
        </pc:picChg>
        <pc:picChg chg="mod">
          <ac:chgData name="Guest User" userId="S::urn:spo:anon#16fd63fe8307f6013eedd440a8b6eff24fca752f22be58a56e70e05b0cb33cfa::" providerId="AD" clId="Web-{17A43E39-B1DE-ED70-48AF-625F11149B70}" dt="2022-06-23T17:24:15.112" v="40" actId="1076"/>
          <ac:picMkLst>
            <pc:docMk/>
            <pc:sldMk cId="68780998" sldId="381"/>
            <ac:picMk id="5" creationId="{A7A0D93D-F492-4EEA-852C-0E094F4180BF}"/>
          </ac:picMkLst>
        </pc:picChg>
        <pc:picChg chg="mod">
          <ac:chgData name="Guest User" userId="S::urn:spo:anon#16fd63fe8307f6013eedd440a8b6eff24fca752f22be58a56e70e05b0cb33cfa::" providerId="AD" clId="Web-{17A43E39-B1DE-ED70-48AF-625F11149B70}" dt="2022-06-23T17:24:13.048" v="39" actId="1076"/>
          <ac:picMkLst>
            <pc:docMk/>
            <pc:sldMk cId="68780998" sldId="381"/>
            <ac:picMk id="6" creationId="{398F9EE5-C7A0-4692-B0F0-A36D320FD666}"/>
          </ac:picMkLst>
        </pc:picChg>
        <pc:picChg chg="mod">
          <ac:chgData name="Guest User" userId="S::urn:spo:anon#16fd63fe8307f6013eedd440a8b6eff24fca752f22be58a56e70e05b0cb33cfa::" providerId="AD" clId="Web-{17A43E39-B1DE-ED70-48AF-625F11149B70}" dt="2022-06-23T17:25:08.848" v="52" actId="14100"/>
          <ac:picMkLst>
            <pc:docMk/>
            <pc:sldMk cId="68780998" sldId="381"/>
            <ac:picMk id="7" creationId="{CD5B79A5-F52F-4B5E-8DC6-08B797268BDC}"/>
          </ac:picMkLst>
        </pc:picChg>
        <pc:picChg chg="mod">
          <ac:chgData name="Guest User" userId="S::urn:spo:anon#16fd63fe8307f6013eedd440a8b6eff24fca752f22be58a56e70e05b0cb33cfa::" providerId="AD" clId="Web-{17A43E39-B1DE-ED70-48AF-625F11149B70}" dt="2022-06-23T17:24:45.237" v="48" actId="1076"/>
          <ac:picMkLst>
            <pc:docMk/>
            <pc:sldMk cId="68780998" sldId="381"/>
            <ac:picMk id="9" creationId="{EF20A446-28C4-4764-99E2-64E06B2C084C}"/>
          </ac:picMkLst>
        </pc:picChg>
        <pc:picChg chg="mod">
          <ac:chgData name="Guest User" userId="S::urn:spo:anon#16fd63fe8307f6013eedd440a8b6eff24fca752f22be58a56e70e05b0cb33cfa::" providerId="AD" clId="Web-{17A43E39-B1DE-ED70-48AF-625F11149B70}" dt="2022-06-23T17:24:40.956" v="47" actId="1076"/>
          <ac:picMkLst>
            <pc:docMk/>
            <pc:sldMk cId="68780998" sldId="381"/>
            <ac:picMk id="11" creationId="{ACB04558-C8E2-41A0-8AA4-E62FA770C06B}"/>
          </ac:picMkLst>
        </pc:picChg>
        <pc:picChg chg="mod">
          <ac:chgData name="Guest User" userId="S::urn:spo:anon#16fd63fe8307f6013eedd440a8b6eff24fca752f22be58a56e70e05b0cb33cfa::" providerId="AD" clId="Web-{17A43E39-B1DE-ED70-48AF-625F11149B70}" dt="2022-06-23T17:24:54.159" v="51" actId="1076"/>
          <ac:picMkLst>
            <pc:docMk/>
            <pc:sldMk cId="68780998" sldId="381"/>
            <ac:picMk id="12" creationId="{E3C83C5D-3C05-459D-9627-DFA18CB22F38}"/>
          </ac:picMkLst>
        </pc:picChg>
      </pc:sldChg>
      <pc:sldChg chg="del">
        <pc:chgData name="Guest User" userId="S::urn:spo:anon#16fd63fe8307f6013eedd440a8b6eff24fca752f22be58a56e70e05b0cb33cfa::" providerId="AD" clId="Web-{17A43E39-B1DE-ED70-48AF-625F11149B70}" dt="2022-06-23T17:25:58.413" v="57"/>
        <pc:sldMkLst>
          <pc:docMk/>
          <pc:sldMk cId="2193846134" sldId="382"/>
        </pc:sldMkLst>
      </pc:sldChg>
      <pc:sldChg chg="add ord replId">
        <pc:chgData name="Guest User" userId="S::urn:spo:anon#16fd63fe8307f6013eedd440a8b6eff24fca752f22be58a56e70e05b0cb33cfa::" providerId="AD" clId="Web-{17A43E39-B1DE-ED70-48AF-625F11149B70}" dt="2022-06-23T17:25:51.522" v="56"/>
        <pc:sldMkLst>
          <pc:docMk/>
          <pc:sldMk cId="534476775" sldId="393"/>
        </pc:sldMkLst>
      </pc:sldChg>
      <pc:sldChg chg="add ord replId">
        <pc:chgData name="Guest User" userId="S::urn:spo:anon#16fd63fe8307f6013eedd440a8b6eff24fca752f22be58a56e70e05b0cb33cfa::" providerId="AD" clId="Web-{17A43E39-B1DE-ED70-48AF-625F11149B70}" dt="2022-06-23T17:26:38.181" v="59"/>
        <pc:sldMkLst>
          <pc:docMk/>
          <pc:sldMk cId="3314932246" sldId="394"/>
        </pc:sldMkLst>
      </pc:sldChg>
    </pc:docChg>
  </pc:docChgLst>
  <pc:docChgLst>
    <pc:chgData name="Guest User" userId="S::urn:spo:anon#16fd63fe8307f6013eedd440a8b6eff24fca752f22be58a56e70e05b0cb33cfa::" providerId="AD" clId="Web-{CB4C75BA-F9C1-F065-B429-D64DEB5847D1}"/>
    <pc:docChg chg="modSld">
      <pc:chgData name="Guest User" userId="S::urn:spo:anon#16fd63fe8307f6013eedd440a8b6eff24fca752f22be58a56e70e05b0cb33cfa::" providerId="AD" clId="Web-{CB4C75BA-F9C1-F065-B429-D64DEB5847D1}" dt="2022-06-27T19:23:36.515" v="1" actId="20577"/>
      <pc:docMkLst>
        <pc:docMk/>
      </pc:docMkLst>
      <pc:sldChg chg="modSp">
        <pc:chgData name="Guest User" userId="S::urn:spo:anon#16fd63fe8307f6013eedd440a8b6eff24fca752f22be58a56e70e05b0cb33cfa::" providerId="AD" clId="Web-{CB4C75BA-F9C1-F065-B429-D64DEB5847D1}" dt="2022-06-27T19:23:36.515" v="1" actId="20577"/>
        <pc:sldMkLst>
          <pc:docMk/>
          <pc:sldMk cId="0" sldId="309"/>
        </pc:sldMkLst>
        <pc:spChg chg="mod">
          <ac:chgData name="Guest User" userId="S::urn:spo:anon#16fd63fe8307f6013eedd440a8b6eff24fca752f22be58a56e70e05b0cb33cfa::" providerId="AD" clId="Web-{CB4C75BA-F9C1-F065-B429-D64DEB5847D1}" dt="2022-06-27T19:23:36.515" v="1" actId="20577"/>
          <ac:spMkLst>
            <pc:docMk/>
            <pc:sldMk cId="0" sldId="309"/>
            <ac:spMk id="67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3" Type="http://schemas.openxmlformats.org/officeDocument/2006/relationships/hyperlink" Target="https://www.nbcnews.com/politics/politics-news/iowa-bill-require-cameras-public-school-classrooms-rcna14789" TargetMode="External"/><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3" Type="http://schemas.openxmlformats.org/officeDocument/2006/relationships/hyperlink" Target="http://webserver1.lsb.state.ok.us/cf_pdf/2021-22%20int/SB/SB1442%20int.pdf" TargetMode="External"/><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3" Type="http://schemas.openxmlformats.org/officeDocument/2006/relationships/hyperlink" Target="https://www.nea.org/resource-library/nea-lgbtq-resources"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0" name="Google Shape;190;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191" name="Google Shape;191;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a:t>
            </a:fld>
            <a:endParaRPr/>
          </a:p>
        </p:txBody>
      </p:sp>
      <p:sp>
        <p:nvSpPr>
          <p:cNvPr id="192" name="Google Shape;192;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6/13/22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800"/>
          </a:p>
          <a:p>
            <a:pPr marL="457200" lvl="0" indent="-139700" algn="l" rtl="0">
              <a:lnSpc>
                <a:spcPct val="100000"/>
              </a:lnSpc>
              <a:spcBef>
                <a:spcPts val="0"/>
              </a:spcBef>
              <a:spcAft>
                <a:spcPts val="0"/>
              </a:spcAft>
              <a:buSzPts val="1400"/>
              <a:buFont typeface="Arial"/>
              <a:buNone/>
            </a:pPr>
            <a:endParaRPr/>
          </a:p>
        </p:txBody>
      </p:sp>
    </p:spTree>
    <p:extLst>
      <p:ext uri="{BB962C8B-B14F-4D97-AF65-F5344CB8AC3E}">
        <p14:creationId xmlns:p14="http://schemas.microsoft.com/office/powerpoint/2010/main" val="2333646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1350d83a140_8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30 seconds</a:t>
            </a:r>
            <a:endParaRPr/>
          </a:p>
          <a:p>
            <a:pPr marL="0" lvl="0" indent="0" algn="l" rtl="0">
              <a:lnSpc>
                <a:spcPct val="100000"/>
              </a:lnSpc>
              <a:spcBef>
                <a:spcPts val="0"/>
              </a:spcBef>
              <a:spcAft>
                <a:spcPts val="0"/>
              </a:spcAft>
              <a:buClr>
                <a:schemeClr val="dk1"/>
              </a:buClr>
              <a:buSzPts val="1400"/>
              <a:buFont typeface="Arial"/>
              <a:buNone/>
            </a:pPr>
            <a:r>
              <a:rPr lang="en-US"/>
              <a:t>matt</a:t>
            </a:r>
            <a:endParaRPr/>
          </a:p>
        </p:txBody>
      </p:sp>
      <p:sp>
        <p:nvSpPr>
          <p:cNvPr id="214" name="Google Shape;214;g1350d83a140_8_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35396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800"/>
          </a:p>
          <a:p>
            <a:pPr marL="457200" lvl="0" indent="-139700" algn="l" rtl="0">
              <a:lnSpc>
                <a:spcPct val="100000"/>
              </a:lnSpc>
              <a:spcBef>
                <a:spcPts val="0"/>
              </a:spcBef>
              <a:spcAft>
                <a:spcPts val="0"/>
              </a:spcAft>
              <a:buSzPts val="1400"/>
              <a:buFont typeface="Arial"/>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800"/>
          </a:p>
          <a:p>
            <a:pPr marL="457200" lvl="0" indent="-139700" algn="l" rtl="0">
              <a:lnSpc>
                <a:spcPct val="100000"/>
              </a:lnSpc>
              <a:spcBef>
                <a:spcPts val="0"/>
              </a:spcBef>
              <a:spcAft>
                <a:spcPts val="0"/>
              </a:spcAft>
              <a:buSzPts val="1400"/>
              <a:buFont typeface="Arial"/>
              <a:buNone/>
            </a:pPr>
            <a:endParaRPr/>
          </a:p>
        </p:txBody>
      </p:sp>
    </p:spTree>
    <p:extLst>
      <p:ext uri="{BB962C8B-B14F-4D97-AF65-F5344CB8AC3E}">
        <p14:creationId xmlns:p14="http://schemas.microsoft.com/office/powerpoint/2010/main" val="2736722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5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1"/>
              <a:t>Presenter Note:</a:t>
            </a:r>
            <a:endParaRPr/>
          </a:p>
          <a:p>
            <a:pPr marL="457200" lvl="0" indent="-228600" algn="l" rtl="0">
              <a:lnSpc>
                <a:spcPct val="100000"/>
              </a:lnSpc>
              <a:spcBef>
                <a:spcPts val="0"/>
              </a:spcBef>
              <a:spcAft>
                <a:spcPts val="0"/>
              </a:spcAft>
              <a:buSzPts val="1400"/>
              <a:buNone/>
            </a:pPr>
            <a:r>
              <a:rPr lang="en-US" sz="2500" i="1"/>
              <a:t>Ask each participant to switch their left and right shoes (left shoe on the right foot, right shoe on the left foot). Say it’s part of the training, and then move on. DO NOT mention their shoes further. (The objective is that participants will experience a familiar but uncomfortable sensation that their shoes are on the opposite foot. This will help them experience, in a non-threatening way, the uncomfortable, awkward feelings or fear that transgender or gender non-conforming people may experience while they are in public.)</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a:p>
        </p:txBody>
      </p:sp>
      <p:sp>
        <p:nvSpPr>
          <p:cNvPr id="229" name="Google Shape;229;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54:notes"/>
          <p:cNvSpPr>
            <a:spLocks noGrp="1" noRot="1" noChangeAspect="1"/>
          </p:cNvSpPr>
          <p:nvPr>
            <p:ph type="sldImg" idx="2"/>
          </p:nvPr>
        </p:nvSpPr>
        <p:spPr>
          <a:xfrm>
            <a:off x="1255713" y="523875"/>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54:notes"/>
          <p:cNvSpPr txBox="1">
            <a:spLocks noGrp="1"/>
          </p:cNvSpPr>
          <p:nvPr>
            <p:ph type="body" idx="1"/>
          </p:nvPr>
        </p:nvSpPr>
        <p:spPr>
          <a:xfrm>
            <a:off x="685800" y="3854548"/>
            <a:ext cx="5486400" cy="4146602"/>
          </a:xfrm>
          <a:prstGeom prst="rect">
            <a:avLst/>
          </a:prstGeom>
          <a:noFill/>
          <a:ln>
            <a:noFill/>
          </a:ln>
        </p:spPr>
        <p:txBody>
          <a:bodyPr spcFirstLastPara="1" wrap="square" lIns="91425" tIns="45700" rIns="91425" bIns="45700" anchor="t" anchorCtr="0">
            <a:noAutofit/>
          </a:bodyPr>
          <a:lstStyle/>
          <a:p>
            <a:pPr marL="514350" lvl="0" indent="-285750" algn="l" rtl="0">
              <a:lnSpc>
                <a:spcPct val="100000"/>
              </a:lnSpc>
              <a:spcBef>
                <a:spcPts val="0"/>
              </a:spcBef>
              <a:spcAft>
                <a:spcPts val="0"/>
              </a:spcAft>
              <a:buSzPts val="2500"/>
              <a:buFont typeface="Arial"/>
              <a:buChar char="•"/>
            </a:pPr>
            <a:r>
              <a:rPr lang="en-US" sz="2500" b="0" i="0" u="none" strike="noStrike">
                <a:solidFill>
                  <a:schemeClr val="dk1"/>
                </a:solidFill>
                <a:latin typeface="Arial"/>
                <a:ea typeface="Arial"/>
                <a:cs typeface="Arial"/>
                <a:sym typeface="Arial"/>
              </a:rPr>
              <a:t>When we speak of racial and social justice, we envision schools with no statistical differences in educational outcomes based on race, gender, sexual orientation, or class. </a:t>
            </a:r>
            <a:r>
              <a:rPr lang="en-US" sz="2500" b="1" i="0" u="none" strike="noStrike">
                <a:solidFill>
                  <a:schemeClr val="dk1"/>
                </a:solidFill>
                <a:latin typeface="Arial"/>
                <a:ea typeface="Arial"/>
                <a:cs typeface="Arial"/>
                <a:sym typeface="Arial"/>
              </a:rPr>
              <a:t>We also envision schools that are just and equitable for all educators.</a:t>
            </a:r>
            <a:r>
              <a:rPr lang="en-US" sz="2500" b="0" i="0" u="none" strike="noStrike">
                <a:solidFill>
                  <a:schemeClr val="dk1"/>
                </a:solidFill>
                <a:latin typeface="Arial"/>
                <a:ea typeface="Arial"/>
                <a:cs typeface="Arial"/>
                <a:sym typeface="Arial"/>
              </a:rPr>
              <a:t> This is educational justice.</a:t>
            </a:r>
            <a:endParaRPr/>
          </a:p>
          <a:p>
            <a:pPr marL="514350" lvl="0" indent="-127000" algn="l" rtl="0">
              <a:lnSpc>
                <a:spcPct val="100000"/>
              </a:lnSpc>
              <a:spcBef>
                <a:spcPts val="0"/>
              </a:spcBef>
              <a:spcAft>
                <a:spcPts val="0"/>
              </a:spcAft>
              <a:buSzPts val="2500"/>
              <a:buFont typeface="Arial"/>
              <a:buNone/>
            </a:pPr>
            <a:endParaRPr sz="2500" b="0"/>
          </a:p>
          <a:p>
            <a:pPr marL="514350" lvl="0" indent="-285750" algn="l" rtl="0">
              <a:lnSpc>
                <a:spcPct val="100000"/>
              </a:lnSpc>
              <a:spcBef>
                <a:spcPts val="0"/>
              </a:spcBef>
              <a:spcAft>
                <a:spcPts val="0"/>
              </a:spcAft>
              <a:buSzPts val="2500"/>
              <a:buFont typeface="Arial"/>
              <a:buChar char="•"/>
            </a:pPr>
            <a:r>
              <a:rPr lang="en-US" sz="2500" b="0" i="0" u="none" strike="noStrike">
                <a:solidFill>
                  <a:schemeClr val="dk1"/>
                </a:solidFill>
                <a:latin typeface="Arial"/>
                <a:ea typeface="Arial"/>
                <a:cs typeface="Arial"/>
                <a:sym typeface="Arial"/>
              </a:rPr>
              <a:t>To realize this, we believe there are three requirements:</a:t>
            </a:r>
            <a:endParaRPr/>
          </a:p>
          <a:p>
            <a:pPr marL="971550" lvl="1" indent="-285750" algn="l" rtl="0">
              <a:lnSpc>
                <a:spcPct val="100000"/>
              </a:lnSpc>
              <a:spcBef>
                <a:spcPts val="0"/>
              </a:spcBef>
              <a:spcAft>
                <a:spcPts val="0"/>
              </a:spcAft>
              <a:buSzPts val="2500"/>
              <a:buFont typeface="Arial"/>
              <a:buChar char="•"/>
            </a:pPr>
            <a:r>
              <a:rPr lang="en-US" sz="2500" b="0" i="0" u="none" strike="noStrike">
                <a:solidFill>
                  <a:schemeClr val="dk1"/>
                </a:solidFill>
                <a:latin typeface="Arial"/>
                <a:ea typeface="Arial"/>
                <a:cs typeface="Arial"/>
                <a:sym typeface="Arial"/>
              </a:rPr>
              <a:t>1 - Develop </a:t>
            </a:r>
            <a:r>
              <a:rPr lang="en-US" sz="2500" b="1" i="0" u="none" strike="noStrike">
                <a:solidFill>
                  <a:schemeClr val="dk1"/>
                </a:solidFill>
                <a:latin typeface="Arial"/>
                <a:ea typeface="Arial"/>
                <a:cs typeface="Arial"/>
                <a:sym typeface="Arial"/>
              </a:rPr>
              <a:t>awareness </a:t>
            </a:r>
            <a:r>
              <a:rPr lang="en-US" sz="2500" b="0" i="0" u="none" strike="noStrike">
                <a:solidFill>
                  <a:schemeClr val="dk1"/>
                </a:solidFill>
                <a:latin typeface="Arial"/>
                <a:ea typeface="Arial"/>
                <a:cs typeface="Arial"/>
                <a:sym typeface="Arial"/>
              </a:rPr>
              <a:t>about the causes and impacts of institutional and structural racism in education. </a:t>
            </a:r>
            <a:endParaRPr/>
          </a:p>
          <a:p>
            <a:pPr marL="971550" lvl="1" indent="-285750" algn="l" rtl="0">
              <a:lnSpc>
                <a:spcPct val="100000"/>
              </a:lnSpc>
              <a:spcBef>
                <a:spcPts val="0"/>
              </a:spcBef>
              <a:spcAft>
                <a:spcPts val="0"/>
              </a:spcAft>
              <a:buSzPts val="2500"/>
              <a:buFont typeface="Arial"/>
              <a:buChar char="•"/>
            </a:pPr>
            <a:r>
              <a:rPr lang="en-US" sz="2500" b="0" i="0" u="none" strike="noStrike">
                <a:solidFill>
                  <a:schemeClr val="dk1"/>
                </a:solidFill>
                <a:latin typeface="Arial"/>
                <a:ea typeface="Arial"/>
                <a:cs typeface="Arial"/>
                <a:sym typeface="Arial"/>
              </a:rPr>
              <a:t>2 - </a:t>
            </a:r>
            <a:r>
              <a:rPr lang="en-US" sz="2500" b="1" i="0" u="none" strike="noStrike">
                <a:solidFill>
                  <a:schemeClr val="dk1"/>
                </a:solidFill>
                <a:latin typeface="Arial"/>
                <a:ea typeface="Arial"/>
                <a:cs typeface="Arial"/>
                <a:sym typeface="Arial"/>
              </a:rPr>
              <a:t>Capacity building</a:t>
            </a:r>
            <a:r>
              <a:rPr lang="en-US" sz="2500" b="0" i="0" u="none" strike="noStrike">
                <a:solidFill>
                  <a:schemeClr val="dk1"/>
                </a:solidFill>
                <a:latin typeface="Arial"/>
                <a:ea typeface="Arial"/>
                <a:cs typeface="Arial"/>
                <a:sym typeface="Arial"/>
              </a:rPr>
              <a:t>. All of us are needed to achieve the goal of educational justice. And, we need to build our individual and collective capacity to do this. </a:t>
            </a:r>
            <a:endParaRPr/>
          </a:p>
          <a:p>
            <a:pPr marL="971550" lvl="1" indent="-285750" algn="l" rtl="0">
              <a:lnSpc>
                <a:spcPct val="100000"/>
              </a:lnSpc>
              <a:spcBef>
                <a:spcPts val="0"/>
              </a:spcBef>
              <a:spcAft>
                <a:spcPts val="0"/>
              </a:spcAft>
              <a:buSzPts val="2500"/>
              <a:buFont typeface="Arial"/>
              <a:buChar char="•"/>
            </a:pPr>
            <a:r>
              <a:rPr lang="en-US" sz="2500" b="0" i="0" u="none" strike="noStrike">
                <a:solidFill>
                  <a:schemeClr val="dk1"/>
                </a:solidFill>
                <a:latin typeface="Arial"/>
                <a:ea typeface="Arial"/>
                <a:cs typeface="Arial"/>
                <a:sym typeface="Arial"/>
              </a:rPr>
              <a:t>3 - </a:t>
            </a:r>
            <a:r>
              <a:rPr lang="en-US" sz="2500" b="1" i="0" u="none" strike="noStrike">
                <a:solidFill>
                  <a:schemeClr val="dk1"/>
                </a:solidFill>
                <a:latin typeface="Arial"/>
                <a:ea typeface="Arial"/>
                <a:cs typeface="Arial"/>
                <a:sym typeface="Arial"/>
              </a:rPr>
              <a:t>Action</a:t>
            </a:r>
            <a:r>
              <a:rPr lang="en-US" sz="2500" b="0" i="0" u="none" strike="noStrike">
                <a:solidFill>
                  <a:schemeClr val="dk1"/>
                </a:solidFill>
                <a:latin typeface="Arial"/>
                <a:ea typeface="Arial"/>
                <a:cs typeface="Arial"/>
                <a:sym typeface="Arial"/>
              </a:rPr>
              <a:t>. We must be ready and able to take action and address inequity when we see it and partner with others.</a:t>
            </a:r>
            <a:endParaRPr/>
          </a:p>
          <a:p>
            <a:pPr marL="971550" lvl="1" indent="-127000" algn="l" rtl="0">
              <a:lnSpc>
                <a:spcPct val="100000"/>
              </a:lnSpc>
              <a:spcBef>
                <a:spcPts val="0"/>
              </a:spcBef>
              <a:spcAft>
                <a:spcPts val="0"/>
              </a:spcAft>
              <a:buSzPts val="2500"/>
              <a:buFont typeface="Arial"/>
              <a:buNone/>
            </a:pPr>
            <a:endParaRPr sz="2500" b="0" i="0" u="none" strike="noStrike">
              <a:solidFill>
                <a:schemeClr val="dk1"/>
              </a:solidFill>
              <a:latin typeface="Arial"/>
              <a:ea typeface="Arial"/>
              <a:cs typeface="Arial"/>
              <a:sym typeface="Arial"/>
            </a:endParaRPr>
          </a:p>
          <a:p>
            <a:pPr marL="571500" lvl="0" indent="-342900" algn="l" rtl="0">
              <a:lnSpc>
                <a:spcPct val="100000"/>
              </a:lnSpc>
              <a:spcBef>
                <a:spcPts val="0"/>
              </a:spcBef>
              <a:spcAft>
                <a:spcPts val="0"/>
              </a:spcAft>
              <a:buSzPts val="2500"/>
              <a:buFont typeface="Arial"/>
              <a:buChar char="•"/>
            </a:pPr>
            <a:r>
              <a:rPr lang="en-US" sz="2500" b="0" i="0" u="none" strike="noStrike">
                <a:solidFill>
                  <a:schemeClr val="dk1"/>
                </a:solidFill>
                <a:latin typeface="Arial"/>
                <a:ea typeface="Arial"/>
                <a:cs typeface="Arial"/>
                <a:sym typeface="Arial"/>
              </a:rPr>
              <a:t>We can be engaged in all three requirements at the same time. The process of creating and realizing educational justice in our schools is not linear. </a:t>
            </a:r>
            <a:endParaRPr sz="2500" b="0"/>
          </a:p>
          <a:p>
            <a:pPr marL="457200" lvl="0" indent="-228600" algn="l" rtl="0">
              <a:lnSpc>
                <a:spcPct val="100000"/>
              </a:lnSpc>
              <a:spcBef>
                <a:spcPts val="0"/>
              </a:spcBef>
              <a:spcAft>
                <a:spcPts val="0"/>
              </a:spcAft>
              <a:buSzPts val="1400"/>
              <a:buNone/>
            </a:pPr>
            <a:br>
              <a:rPr lang="en-US" sz="2500" b="0"/>
            </a:br>
            <a:br>
              <a:rPr lang="en-US" sz="1000"/>
            </a:br>
            <a:endParaRPr sz="1000" i="1">
              <a:solidFill>
                <a:srgbClr val="3F3F3F"/>
              </a:solidFill>
              <a:latin typeface="Arial"/>
              <a:ea typeface="Arial"/>
              <a:cs typeface="Arial"/>
              <a:sym typeface="Arial"/>
            </a:endParaRPr>
          </a:p>
        </p:txBody>
      </p:sp>
      <p:sp>
        <p:nvSpPr>
          <p:cNvPr id="237" name="Google Shape;237;p5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5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a:t>When we think about racial justice and supportive working environments for LGBTQ+ educators, we can draw the following connections to the Racial Justice in Education Framework </a:t>
            </a:r>
            <a:r>
              <a:rPr lang="en-US" sz="2500" i="1"/>
              <a:t>(read questions on slide). </a:t>
            </a:r>
            <a:endParaRPr/>
          </a:p>
          <a:p>
            <a:pPr marL="457200" lvl="0" indent="-228600" algn="l" rtl="0">
              <a:lnSpc>
                <a:spcPct val="100000"/>
              </a:lnSpc>
              <a:spcBef>
                <a:spcPts val="0"/>
              </a:spcBef>
              <a:spcAft>
                <a:spcPts val="0"/>
              </a:spcAft>
              <a:buSzPts val="1400"/>
              <a:buNone/>
            </a:pPr>
            <a:endParaRPr sz="2500"/>
          </a:p>
          <a:p>
            <a:pPr marL="457200" lvl="0" indent="-228600" algn="l" rtl="0">
              <a:lnSpc>
                <a:spcPct val="100000"/>
              </a:lnSpc>
              <a:spcBef>
                <a:spcPts val="0"/>
              </a:spcBef>
              <a:spcAft>
                <a:spcPts val="0"/>
              </a:spcAft>
              <a:buSzPts val="1400"/>
              <a:buNone/>
            </a:pPr>
            <a:r>
              <a:rPr lang="en-US" sz="2500" i="1"/>
              <a:t>(</a:t>
            </a:r>
            <a:r>
              <a:rPr lang="en-US" sz="2500" b="1" i="1"/>
              <a:t>Presenter Note: </a:t>
            </a:r>
            <a:r>
              <a:rPr lang="en-US" sz="2500" i="1"/>
              <a:t>These questions can be modified/tailored to better meet the needs of your community.)  </a:t>
            </a:r>
            <a:endParaRPr/>
          </a:p>
          <a:p>
            <a:pPr marL="457200" lvl="0" indent="-228600" algn="l" rtl="0">
              <a:lnSpc>
                <a:spcPct val="100000"/>
              </a:lnSpc>
              <a:spcBef>
                <a:spcPts val="0"/>
              </a:spcBef>
              <a:spcAft>
                <a:spcPts val="0"/>
              </a:spcAft>
              <a:buSzPts val="1400"/>
              <a:buNone/>
            </a:pPr>
            <a:endParaRPr sz="2500" i="1"/>
          </a:p>
          <a:p>
            <a:pPr marL="457200" lvl="0" indent="-228600" algn="l" rtl="0">
              <a:lnSpc>
                <a:spcPct val="100000"/>
              </a:lnSpc>
              <a:spcBef>
                <a:spcPts val="0"/>
              </a:spcBef>
              <a:spcAft>
                <a:spcPts val="0"/>
              </a:spcAft>
              <a:buSzPts val="1400"/>
              <a:buNone/>
            </a:pPr>
            <a:endParaRPr sz="2500" i="1"/>
          </a:p>
          <a:p>
            <a:pPr marL="457200" lvl="0" indent="-228600" algn="l" rtl="0">
              <a:lnSpc>
                <a:spcPct val="100000"/>
              </a:lnSpc>
              <a:spcBef>
                <a:spcPts val="0"/>
              </a:spcBef>
              <a:spcAft>
                <a:spcPts val="0"/>
              </a:spcAft>
              <a:buSzPts val="1400"/>
              <a:buNone/>
            </a:pPr>
            <a:endParaRPr sz="2500" i="1"/>
          </a:p>
        </p:txBody>
      </p:sp>
      <p:sp>
        <p:nvSpPr>
          <p:cNvPr id="247" name="Google Shape;247;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5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1841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We’ll begin with Key LGBTQ+ Terms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5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Suggested Survey Questions:</a:t>
            </a:r>
            <a:endParaRPr/>
          </a:p>
          <a:p>
            <a:pPr marL="457200" marR="0" lvl="0" indent="-228600" algn="l" rtl="0">
              <a:lnSpc>
                <a:spcPct val="100000"/>
              </a:lnSpc>
              <a:spcBef>
                <a:spcPts val="0"/>
              </a:spcBef>
              <a:spcAft>
                <a:spcPts val="0"/>
              </a:spcAft>
              <a:buSzPts val="1400"/>
              <a:buNone/>
            </a:pPr>
            <a:endParaRPr sz="2500"/>
          </a:p>
          <a:p>
            <a:pPr marL="228600" lvl="0" indent="0" algn="l" rtl="0">
              <a:lnSpc>
                <a:spcPct val="100000"/>
              </a:lnSpc>
              <a:spcBef>
                <a:spcPts val="0"/>
              </a:spcBef>
              <a:spcAft>
                <a:spcPts val="0"/>
              </a:spcAft>
              <a:buSzPts val="2500"/>
              <a:buFont typeface="Arial"/>
              <a:buNone/>
            </a:pPr>
            <a:r>
              <a:rPr lang="en-US" sz="2500"/>
              <a:t>1. An adjective describing a person who does not identify exclusively as a woman or a man.</a:t>
            </a:r>
            <a:endParaRPr/>
          </a:p>
          <a:p>
            <a:pPr marL="1143000" lvl="1" indent="-457200" algn="l" rtl="0">
              <a:lnSpc>
                <a:spcPct val="100000"/>
              </a:lnSpc>
              <a:spcBef>
                <a:spcPts val="0"/>
              </a:spcBef>
              <a:spcAft>
                <a:spcPts val="0"/>
              </a:spcAft>
              <a:buSzPts val="2500"/>
              <a:buFont typeface="Arial"/>
              <a:buAutoNum type="alphaLcPeriod"/>
            </a:pPr>
            <a:r>
              <a:rPr lang="en-US" sz="2500"/>
              <a:t>Gender Expression</a:t>
            </a:r>
            <a:endParaRPr/>
          </a:p>
          <a:p>
            <a:pPr marL="1143000" lvl="1" indent="-457200" algn="l" rtl="0">
              <a:lnSpc>
                <a:spcPct val="100000"/>
              </a:lnSpc>
              <a:spcBef>
                <a:spcPts val="0"/>
              </a:spcBef>
              <a:spcAft>
                <a:spcPts val="0"/>
              </a:spcAft>
              <a:buSzPts val="2500"/>
              <a:buFont typeface="Arial"/>
              <a:buAutoNum type="alphaLcPeriod"/>
            </a:pPr>
            <a:r>
              <a:rPr lang="en-US" sz="2500"/>
              <a:t>Non-Binary</a:t>
            </a:r>
            <a:endParaRPr/>
          </a:p>
          <a:p>
            <a:pPr marL="1143000" lvl="1" indent="-457200" algn="l" rtl="0">
              <a:lnSpc>
                <a:spcPct val="100000"/>
              </a:lnSpc>
              <a:spcBef>
                <a:spcPts val="0"/>
              </a:spcBef>
              <a:spcAft>
                <a:spcPts val="0"/>
              </a:spcAft>
              <a:buSzPts val="2500"/>
              <a:buFont typeface="Arial"/>
              <a:buAutoNum type="alphaLcPeriod"/>
            </a:pPr>
            <a:r>
              <a:rPr lang="en-US" sz="2500"/>
              <a:t>Transitioning</a:t>
            </a:r>
            <a:endParaRPr/>
          </a:p>
          <a:p>
            <a:pPr marL="1143000" lvl="1" indent="-457200" algn="l" rtl="0">
              <a:lnSpc>
                <a:spcPct val="100000"/>
              </a:lnSpc>
              <a:spcBef>
                <a:spcPts val="0"/>
              </a:spcBef>
              <a:spcAft>
                <a:spcPts val="0"/>
              </a:spcAft>
              <a:buSzPts val="2500"/>
              <a:buFont typeface="Arial"/>
              <a:buAutoNum type="alphaLcPeriod"/>
            </a:pPr>
            <a:r>
              <a:rPr lang="en-US" sz="2500"/>
              <a:t>Bisexual</a:t>
            </a:r>
            <a:endParaRPr/>
          </a:p>
          <a:p>
            <a:pPr marL="685800" lvl="0" indent="-298450" algn="l" rtl="0">
              <a:lnSpc>
                <a:spcPct val="100000"/>
              </a:lnSpc>
              <a:spcBef>
                <a:spcPts val="0"/>
              </a:spcBef>
              <a:spcAft>
                <a:spcPts val="0"/>
              </a:spcAft>
              <a:buSzPts val="2500"/>
              <a:buFont typeface="Arial"/>
              <a:buNone/>
            </a:pPr>
            <a:endParaRPr sz="2500"/>
          </a:p>
          <a:p>
            <a:pPr marL="228600" lvl="0" indent="0" algn="l" rtl="0">
              <a:lnSpc>
                <a:spcPct val="100000"/>
              </a:lnSpc>
              <a:spcBef>
                <a:spcPts val="0"/>
              </a:spcBef>
              <a:spcAft>
                <a:spcPts val="0"/>
              </a:spcAft>
              <a:buSzPts val="2500"/>
              <a:buFont typeface="Calibri"/>
              <a:buNone/>
            </a:pPr>
            <a:r>
              <a:rPr lang="en-US" sz="2500"/>
              <a:t>2. </a:t>
            </a:r>
            <a:r>
              <a:rPr lang="en-US" sz="2500" b="0" i="0" u="none" strike="noStrike" cap="none">
                <a:solidFill>
                  <a:schemeClr val="dk1"/>
                </a:solidFill>
                <a:latin typeface="Calibri"/>
                <a:ea typeface="Calibri"/>
                <a:cs typeface="Calibri"/>
                <a:sym typeface="Calibri"/>
              </a:rPr>
              <a:t>The idea that there are only two genders and is based on physical anatomy at birth.</a:t>
            </a:r>
            <a:endParaRPr/>
          </a:p>
          <a:p>
            <a:pPr marL="1143000" lvl="1" indent="-457200" algn="l" rtl="0">
              <a:lnSpc>
                <a:spcPct val="100000"/>
              </a:lnSpc>
              <a:spcBef>
                <a:spcPts val="0"/>
              </a:spcBef>
              <a:spcAft>
                <a:spcPts val="0"/>
              </a:spcAft>
              <a:buSzPts val="2500"/>
              <a:buFont typeface="Arial"/>
              <a:buAutoNum type="alphaLcPeriod"/>
            </a:pPr>
            <a:r>
              <a:rPr lang="en-US" sz="2500"/>
              <a:t>Gender Expression</a:t>
            </a:r>
            <a:endParaRPr/>
          </a:p>
          <a:p>
            <a:pPr marL="1143000" lvl="1" indent="-457200" algn="l" rtl="0">
              <a:lnSpc>
                <a:spcPct val="100000"/>
              </a:lnSpc>
              <a:spcBef>
                <a:spcPts val="0"/>
              </a:spcBef>
              <a:spcAft>
                <a:spcPts val="0"/>
              </a:spcAft>
              <a:buSzPts val="2500"/>
              <a:buFont typeface="Arial"/>
              <a:buAutoNum type="alphaLcPeriod"/>
            </a:pPr>
            <a:r>
              <a:rPr lang="en-US" sz="2500"/>
              <a:t>Gender Binary</a:t>
            </a:r>
            <a:endParaRPr/>
          </a:p>
          <a:p>
            <a:pPr marL="1143000" lvl="1" indent="-457200" algn="l" rtl="0">
              <a:lnSpc>
                <a:spcPct val="100000"/>
              </a:lnSpc>
              <a:spcBef>
                <a:spcPts val="0"/>
              </a:spcBef>
              <a:spcAft>
                <a:spcPts val="0"/>
              </a:spcAft>
              <a:buSzPts val="2500"/>
              <a:buFont typeface="Arial"/>
              <a:buAutoNum type="alphaLcPeriod"/>
            </a:pPr>
            <a:r>
              <a:rPr lang="en-US" sz="2500"/>
              <a:t>Gender Identity</a:t>
            </a:r>
            <a:endParaRPr/>
          </a:p>
          <a:p>
            <a:pPr marL="1143000" lvl="1" indent="-457200" algn="l" rtl="0">
              <a:lnSpc>
                <a:spcPct val="100000"/>
              </a:lnSpc>
              <a:spcBef>
                <a:spcPts val="0"/>
              </a:spcBef>
              <a:spcAft>
                <a:spcPts val="0"/>
              </a:spcAft>
              <a:buSzPts val="2500"/>
              <a:buFont typeface="Arial"/>
              <a:buAutoNum type="alphaLcPeriod"/>
            </a:pPr>
            <a:r>
              <a:rPr lang="en-US" sz="2500"/>
              <a:t>Gender Role</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200"/>
              <a:t>3.  An umbrella term for people whose gender identity and/or expression is different from cultural expectations based on the sex they were assigned at</a:t>
            </a:r>
            <a:r>
              <a:rPr lang="en-US" sz="2500"/>
              <a:t> </a:t>
            </a:r>
            <a:r>
              <a:rPr lang="en-US" sz="2100"/>
              <a:t>birth.</a:t>
            </a:r>
            <a:endParaRPr sz="800"/>
          </a:p>
          <a:p>
            <a:pPr marL="1143000" lvl="1" indent="-457200" algn="l" rtl="0">
              <a:lnSpc>
                <a:spcPct val="100000"/>
              </a:lnSpc>
              <a:spcBef>
                <a:spcPts val="0"/>
              </a:spcBef>
              <a:spcAft>
                <a:spcPts val="0"/>
              </a:spcAft>
              <a:buSzPts val="2500"/>
              <a:buFont typeface="Arial"/>
              <a:buAutoNum type="alphaLcPeriod"/>
            </a:pPr>
            <a:r>
              <a:rPr lang="en-US" sz="2500"/>
              <a:t>Agender</a:t>
            </a:r>
            <a:endParaRPr/>
          </a:p>
          <a:p>
            <a:pPr marL="1143000" lvl="1" indent="-457200" algn="l" rtl="0">
              <a:lnSpc>
                <a:spcPct val="100000"/>
              </a:lnSpc>
              <a:spcBef>
                <a:spcPts val="0"/>
              </a:spcBef>
              <a:spcAft>
                <a:spcPts val="0"/>
              </a:spcAft>
              <a:buSzPts val="2500"/>
              <a:buFont typeface="Arial"/>
              <a:buAutoNum type="alphaLcPeriod"/>
            </a:pPr>
            <a:r>
              <a:rPr lang="en-US" sz="2500"/>
              <a:t>Cisgender</a:t>
            </a:r>
            <a:endParaRPr/>
          </a:p>
          <a:p>
            <a:pPr marL="1143000" marR="0" lvl="1" indent="-457200" algn="l" rtl="0">
              <a:lnSpc>
                <a:spcPct val="100000"/>
              </a:lnSpc>
              <a:spcBef>
                <a:spcPts val="0"/>
              </a:spcBef>
              <a:spcAft>
                <a:spcPts val="0"/>
              </a:spcAft>
              <a:buClr>
                <a:srgbClr val="000000"/>
              </a:buClr>
              <a:buSzPts val="2500"/>
              <a:buFont typeface="Arial"/>
              <a:buAutoNum type="alphaLcPeriod"/>
            </a:pPr>
            <a:r>
              <a:rPr lang="en-US" sz="2500"/>
              <a:t>Transgender</a:t>
            </a:r>
            <a:endParaRPr/>
          </a:p>
          <a:p>
            <a:pPr marL="1143000" lvl="1" indent="-457200" algn="l" rtl="0">
              <a:lnSpc>
                <a:spcPct val="100000"/>
              </a:lnSpc>
              <a:spcBef>
                <a:spcPts val="0"/>
              </a:spcBef>
              <a:spcAft>
                <a:spcPts val="0"/>
              </a:spcAft>
              <a:buSzPts val="2500"/>
              <a:buFont typeface="Arial"/>
              <a:buAutoNum type="alphaLcPeriod"/>
            </a:pPr>
            <a:r>
              <a:rPr lang="en-US" sz="2500"/>
              <a:t>Pansexual</a:t>
            </a:r>
            <a:endParaRPr/>
          </a:p>
          <a:p>
            <a:pPr marL="1143000" lvl="1" indent="-298450" algn="l" rtl="0">
              <a:lnSpc>
                <a:spcPct val="100000"/>
              </a:lnSpc>
              <a:spcBef>
                <a:spcPts val="0"/>
              </a:spcBef>
              <a:spcAft>
                <a:spcPts val="0"/>
              </a:spcAft>
              <a:buSzPts val="2500"/>
              <a:buFont typeface="Arial"/>
              <a:buNone/>
            </a:pPr>
            <a:endParaRPr sz="2500"/>
          </a:p>
          <a:p>
            <a:pPr marL="228600" lvl="0" indent="0" algn="l" rtl="0">
              <a:lnSpc>
                <a:spcPct val="100000"/>
              </a:lnSpc>
              <a:spcBef>
                <a:spcPts val="0"/>
              </a:spcBef>
              <a:spcAft>
                <a:spcPts val="0"/>
              </a:spcAft>
              <a:buSzPts val="2500"/>
              <a:buFont typeface="Calibri"/>
              <a:buNone/>
            </a:pPr>
            <a:r>
              <a:rPr lang="en-US" sz="2200"/>
              <a:t>4. The complex interaction of culture, policy, and institutions that holds in place inequitable outcomes and opportunities for individuals based on an individual’s perceived race.</a:t>
            </a:r>
            <a:endParaRPr sz="900"/>
          </a:p>
          <a:p>
            <a:pPr marL="1143000" lvl="1" indent="-457200" algn="l" rtl="0">
              <a:lnSpc>
                <a:spcPct val="100000"/>
              </a:lnSpc>
              <a:spcBef>
                <a:spcPts val="0"/>
              </a:spcBef>
              <a:spcAft>
                <a:spcPts val="0"/>
              </a:spcAft>
              <a:buSzPts val="2500"/>
              <a:buFont typeface="Arial"/>
              <a:buAutoNum type="alphaLcPeriod"/>
            </a:pPr>
            <a:r>
              <a:rPr lang="en-US" sz="2500"/>
              <a:t>Stereotype</a:t>
            </a:r>
            <a:endParaRPr/>
          </a:p>
          <a:p>
            <a:pPr marL="1143000" lvl="1" indent="-457200" algn="l" rtl="0">
              <a:lnSpc>
                <a:spcPct val="100000"/>
              </a:lnSpc>
              <a:spcBef>
                <a:spcPts val="0"/>
              </a:spcBef>
              <a:spcAft>
                <a:spcPts val="0"/>
              </a:spcAft>
              <a:buSzPts val="2500"/>
              <a:buFont typeface="Arial"/>
              <a:buAutoNum type="alphaLcPeriod"/>
            </a:pPr>
            <a:r>
              <a:rPr lang="en-US" sz="2500"/>
              <a:t>BIPOC</a:t>
            </a:r>
            <a:endParaRPr/>
          </a:p>
          <a:p>
            <a:pPr marL="1143000" lvl="1" indent="-457200" algn="l" rtl="0">
              <a:lnSpc>
                <a:spcPct val="100000"/>
              </a:lnSpc>
              <a:spcBef>
                <a:spcPts val="0"/>
              </a:spcBef>
              <a:spcAft>
                <a:spcPts val="0"/>
              </a:spcAft>
              <a:buSzPts val="2500"/>
              <a:buFont typeface="Arial"/>
              <a:buAutoNum type="alphaLcPeriod"/>
            </a:pPr>
            <a:r>
              <a:rPr lang="en-US" sz="2500"/>
              <a:t>Systemic Racism</a:t>
            </a:r>
            <a:endParaRPr/>
          </a:p>
          <a:p>
            <a:pPr marL="1143000" lvl="1" indent="-457200" algn="l" rtl="0">
              <a:lnSpc>
                <a:spcPct val="100000"/>
              </a:lnSpc>
              <a:spcBef>
                <a:spcPts val="0"/>
              </a:spcBef>
              <a:spcAft>
                <a:spcPts val="0"/>
              </a:spcAft>
              <a:buSzPts val="2500"/>
              <a:buFont typeface="Arial"/>
              <a:buAutoNum type="alphaLcPeriod"/>
            </a:pPr>
            <a:r>
              <a:rPr lang="en-US" sz="2500"/>
              <a:t>Intersectionality</a:t>
            </a:r>
            <a:endParaRPr/>
          </a:p>
          <a:p>
            <a:pPr marL="1143000" lvl="1" indent="-298450" algn="l" rtl="0">
              <a:lnSpc>
                <a:spcPct val="100000"/>
              </a:lnSpc>
              <a:spcBef>
                <a:spcPts val="0"/>
              </a:spcBef>
              <a:spcAft>
                <a:spcPts val="0"/>
              </a:spcAft>
              <a:buSzPts val="2500"/>
              <a:buFont typeface="Arial"/>
              <a:buNone/>
            </a:pPr>
            <a:endParaRPr sz="2500"/>
          </a:p>
          <a:p>
            <a:pPr marL="228600" lvl="0" indent="0" algn="l" rtl="0">
              <a:lnSpc>
                <a:spcPct val="100000"/>
              </a:lnSpc>
              <a:spcBef>
                <a:spcPts val="0"/>
              </a:spcBef>
              <a:spcAft>
                <a:spcPts val="0"/>
              </a:spcAft>
              <a:buSzPts val="2500"/>
              <a:buFont typeface="Calibri"/>
              <a:buNone/>
            </a:pPr>
            <a:r>
              <a:rPr lang="en-US" sz="2500"/>
              <a:t>5. A term that describes the clinically significant distress a person experiences when their assigned birth gender does not match their gender identity.</a:t>
            </a:r>
            <a:endParaRPr/>
          </a:p>
          <a:p>
            <a:pPr marL="1143000" lvl="1" indent="-457200" algn="l" rtl="0">
              <a:lnSpc>
                <a:spcPct val="100000"/>
              </a:lnSpc>
              <a:spcBef>
                <a:spcPts val="0"/>
              </a:spcBef>
              <a:spcAft>
                <a:spcPts val="0"/>
              </a:spcAft>
              <a:buSzPts val="2500"/>
              <a:buFont typeface="Arial"/>
              <a:buAutoNum type="alphaLcPeriod"/>
            </a:pPr>
            <a:r>
              <a:rPr lang="en-US" sz="2500"/>
              <a:t>Trauma</a:t>
            </a:r>
            <a:endParaRPr/>
          </a:p>
          <a:p>
            <a:pPr marL="1143000" lvl="1" indent="-457200" algn="l" rtl="0">
              <a:lnSpc>
                <a:spcPct val="100000"/>
              </a:lnSpc>
              <a:spcBef>
                <a:spcPts val="0"/>
              </a:spcBef>
              <a:spcAft>
                <a:spcPts val="0"/>
              </a:spcAft>
              <a:buSzPts val="2500"/>
              <a:buFont typeface="Arial"/>
              <a:buAutoNum type="alphaLcPeriod"/>
            </a:pPr>
            <a:r>
              <a:rPr lang="en-US" sz="2500">
                <a:highlight>
                  <a:srgbClr val="FF00FF"/>
                </a:highlight>
              </a:rPr>
              <a:t>Gender Dysphoria</a:t>
            </a:r>
            <a:endParaRPr>
              <a:highlight>
                <a:srgbClr val="FF00FF"/>
              </a:highlight>
            </a:endParaRPr>
          </a:p>
          <a:p>
            <a:pPr marL="1143000" lvl="1" indent="-457200" algn="l" rtl="0">
              <a:lnSpc>
                <a:spcPct val="100000"/>
              </a:lnSpc>
              <a:spcBef>
                <a:spcPts val="0"/>
              </a:spcBef>
              <a:spcAft>
                <a:spcPts val="0"/>
              </a:spcAft>
              <a:buSzPts val="2500"/>
              <a:buFont typeface="Arial"/>
              <a:buAutoNum type="alphaLcPeriod"/>
            </a:pPr>
            <a:r>
              <a:rPr lang="en-US" sz="2500"/>
              <a:t>Non-Binary</a:t>
            </a:r>
            <a:endParaRPr/>
          </a:p>
          <a:p>
            <a:pPr marL="1143000" lvl="1" indent="-457200" algn="l" rtl="0">
              <a:lnSpc>
                <a:spcPct val="100000"/>
              </a:lnSpc>
              <a:spcBef>
                <a:spcPts val="0"/>
              </a:spcBef>
              <a:spcAft>
                <a:spcPts val="0"/>
              </a:spcAft>
              <a:buSzPts val="2500"/>
              <a:buFont typeface="Arial"/>
              <a:buAutoNum type="alphaLcPeriod"/>
            </a:pPr>
            <a:r>
              <a:rPr lang="en-US" sz="2500"/>
              <a:t>Two-Spirit</a:t>
            </a:r>
            <a:endParaRPr/>
          </a:p>
          <a:p>
            <a:pPr marL="685800" lvl="1" indent="0" algn="l" rtl="0">
              <a:lnSpc>
                <a:spcPct val="100000"/>
              </a:lnSpc>
              <a:spcBef>
                <a:spcPts val="0"/>
              </a:spcBef>
              <a:spcAft>
                <a:spcPts val="0"/>
              </a:spcAft>
              <a:buSzPts val="2500"/>
              <a:buFont typeface="Calibri"/>
              <a:buNone/>
            </a:pPr>
            <a:endParaRPr sz="2500"/>
          </a:p>
          <a:p>
            <a:pPr marL="228600" lvl="0" indent="0" algn="l" rtl="0">
              <a:lnSpc>
                <a:spcPct val="100000"/>
              </a:lnSpc>
              <a:spcBef>
                <a:spcPts val="0"/>
              </a:spcBef>
              <a:spcAft>
                <a:spcPts val="0"/>
              </a:spcAft>
              <a:buSzPts val="2500"/>
              <a:buFont typeface="Calibri"/>
              <a:buNone/>
            </a:pPr>
            <a:r>
              <a:rPr lang="en-US" sz="2500" b="1" u="sng"/>
              <a:t>Notes:</a:t>
            </a:r>
            <a:endParaRPr/>
          </a:p>
          <a:p>
            <a:pPr marL="228600" marR="0" lvl="0" indent="0" algn="l" rtl="0">
              <a:lnSpc>
                <a:spcPct val="100000"/>
              </a:lnSpc>
              <a:spcBef>
                <a:spcPts val="0"/>
              </a:spcBef>
              <a:spcAft>
                <a:spcPts val="0"/>
              </a:spcAft>
              <a:buClr>
                <a:srgbClr val="000000"/>
              </a:buClr>
              <a:buSzPts val="2500"/>
              <a:buFont typeface="Calibri"/>
              <a:buNone/>
            </a:pPr>
            <a:r>
              <a:rPr lang="en-US" sz="2500" b="0" i="0" u="none" strike="noStrike" cap="none">
                <a:solidFill>
                  <a:schemeClr val="dk1"/>
                </a:solidFill>
                <a:latin typeface="Calibri"/>
                <a:ea typeface="Calibri"/>
                <a:cs typeface="Calibri"/>
                <a:sym typeface="Calibri"/>
              </a:rPr>
              <a:t>Two-Spirit does not mean someone who is Indigenous and gay. According to the the National Indian Health Service, “Native American two-spirit people were male, female, and sometimes intersexed individuals who combined activities of both men and women with traits unique to their status as two-spirit people. In most tribes, they were considered neither men nor women; they occupied a distinct, alternative gender status.” There are over 500 surviving Native American cultures, and attitudes about gender can be diverse. Not all cultures perceive two-spirit people the same way, and not every Native American/Alaska Native culture uses the term “two-spirit.” </a:t>
            </a:r>
            <a:endParaRPr/>
          </a:p>
          <a:p>
            <a:pPr marL="228600" marR="0" lvl="0" indent="0" algn="l" rtl="0">
              <a:lnSpc>
                <a:spcPct val="100000"/>
              </a:lnSpc>
              <a:spcBef>
                <a:spcPts val="0"/>
              </a:spcBef>
              <a:spcAft>
                <a:spcPts val="0"/>
              </a:spcAft>
              <a:buClr>
                <a:srgbClr val="000000"/>
              </a:buClr>
              <a:buSzPts val="2500"/>
              <a:buFont typeface="Calibri"/>
              <a:buNone/>
            </a:pPr>
            <a:endParaRPr sz="2500" b="0" i="0" u="none" strike="noStrike" cap="none">
              <a:solidFill>
                <a:schemeClr val="dk1"/>
              </a:solidFill>
              <a:latin typeface="Calibri"/>
              <a:ea typeface="Calibri"/>
              <a:cs typeface="Calibri"/>
              <a:sym typeface="Calibri"/>
            </a:endParaRPr>
          </a:p>
          <a:p>
            <a:pPr marL="228600" marR="0" lvl="0" indent="0" algn="l" rtl="0">
              <a:lnSpc>
                <a:spcPct val="100000"/>
              </a:lnSpc>
              <a:spcBef>
                <a:spcPts val="0"/>
              </a:spcBef>
              <a:spcAft>
                <a:spcPts val="0"/>
              </a:spcAft>
              <a:buClr>
                <a:srgbClr val="000000"/>
              </a:buClr>
              <a:buSzPts val="2000"/>
              <a:buFont typeface="Calibri"/>
              <a:buNone/>
            </a:pPr>
            <a:r>
              <a:rPr lang="en-US" sz="2000" b="0" i="1" u="none" strike="noStrike" cap="none">
                <a:solidFill>
                  <a:schemeClr val="dk1"/>
                </a:solidFill>
                <a:latin typeface="Calibri"/>
                <a:ea typeface="Calibri"/>
                <a:cs typeface="Calibri"/>
                <a:sym typeface="Calibri"/>
              </a:rPr>
              <a:t>(Source: https://www.ihs.gov/lgbt/health/twospirit/)</a:t>
            </a:r>
            <a:endParaRPr sz="2000" b="0" i="1" u="none" strike="noStrike" cap="none">
              <a:solidFill>
                <a:schemeClr val="dk1"/>
              </a:solidFill>
              <a:latin typeface="Calibri"/>
              <a:ea typeface="Calibri"/>
              <a:cs typeface="Calibri"/>
              <a:sym typeface="Calibri"/>
            </a:endParaRPr>
          </a:p>
          <a:p>
            <a:pPr marL="1143000" lvl="1" indent="-298450" algn="l" rtl="0">
              <a:lnSpc>
                <a:spcPct val="100000"/>
              </a:lnSpc>
              <a:spcBef>
                <a:spcPts val="0"/>
              </a:spcBef>
              <a:spcAft>
                <a:spcPts val="0"/>
              </a:spcAft>
              <a:buSzPts val="2500"/>
              <a:buFont typeface="Arial"/>
              <a:buNone/>
            </a:pPr>
            <a:endParaRPr sz="2500"/>
          </a:p>
        </p:txBody>
      </p:sp>
      <p:sp>
        <p:nvSpPr>
          <p:cNvPr id="264" name="Google Shape;264;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1350d83a140_8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1350d83a140_8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B. Non Binary</a:t>
            </a:r>
            <a:endParaRPr/>
          </a:p>
        </p:txBody>
      </p:sp>
      <p:sp>
        <p:nvSpPr>
          <p:cNvPr id="274" name="Google Shape;274;g1350d83a140_8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350d83a140_8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1350d83a140_8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Gender Binary</a:t>
            </a:r>
            <a:endParaRPr/>
          </a:p>
        </p:txBody>
      </p:sp>
      <p:sp>
        <p:nvSpPr>
          <p:cNvPr id="281" name="Google Shape;281;g1350d83a140_8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1350d83a140_8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1350d83a140_8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Transgender</a:t>
            </a:r>
            <a:endParaRPr/>
          </a:p>
        </p:txBody>
      </p:sp>
      <p:sp>
        <p:nvSpPr>
          <p:cNvPr id="288" name="Google Shape;288;g1350d83a140_8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1350d83a140_8_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1350d83a140_8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Systemic Racism</a:t>
            </a:r>
            <a:endParaRPr/>
          </a:p>
        </p:txBody>
      </p:sp>
      <p:sp>
        <p:nvSpPr>
          <p:cNvPr id="295" name="Google Shape;295;g1350d83a140_8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350d83a140_8_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1350d83a140_8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Gender Dysphoria</a:t>
            </a:r>
            <a:endParaRPr/>
          </a:p>
        </p:txBody>
      </p:sp>
      <p:sp>
        <p:nvSpPr>
          <p:cNvPr id="302" name="Google Shape;302;g1350d83a140_8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There are many LGBTQ+ terms. Please refer to your handout (see link below) for additional terms and definitions.</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b="1"/>
              <a:t>LGBTQ+ and Social Justice Terms: </a:t>
            </a:r>
            <a:r>
              <a:rPr lang="en-US" sz="2500"/>
              <a:t>https://docs.google.com/document/d/1U6-vhknquf2Kkt-KUr6GlzaMt_58UPZ6BOJoSC-L5C8/edit?usp=sharing</a:t>
            </a:r>
            <a:endParaRPr/>
          </a:p>
        </p:txBody>
      </p:sp>
      <p:sp>
        <p:nvSpPr>
          <p:cNvPr id="309" name="Google Shape;309;p5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1350d83a140_8_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1350d83a140_8_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8" name="Google Shape;318;g1350d83a140_8_3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The Gender Unicorn is a popular way to help explain gender that was developed by Trans Student Educational Resources. You may be familiar with the “Genderbread Person,” but we choose not to use it. It was created by a Black trans woman, but someone else popularized it, and continues to get credit, pay and notoriety for it.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As you see, the Gender Unicorn highlights gender identity, expression, sex assigned at birth, and physical and emotional attraction.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Children learn that there are two groups—boys and girls—and that they fit into one or the other based on how their bodies are made. They are then socialized to accept specific gender norms and stereotypes, which are ways of behaving, based on this gender assigned at birth.</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There’s increasing understanding that gender is more than a binary division. The spectrum of gender identity is becoming more widely accepted and gender expression is more expansive.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However, there are challenges to looking at gender beyond male and female. Across states, many laws and policies are being passed that affirm or harm individuals outside of the gender binary.</a:t>
            </a:r>
            <a:endParaRPr/>
          </a:p>
          <a:p>
            <a:pPr marL="0" marR="0" lvl="0" indent="0" algn="l" rtl="0">
              <a:lnSpc>
                <a:spcPct val="100000"/>
              </a:lnSpc>
              <a:spcBef>
                <a:spcPts val="0"/>
              </a:spcBef>
              <a:spcAft>
                <a:spcPts val="0"/>
              </a:spcAft>
              <a:buClr>
                <a:schemeClr val="dk1"/>
              </a:buClr>
              <a:buSzPts val="2500"/>
              <a:buFont typeface="Calibri"/>
              <a:buNone/>
            </a:pPr>
            <a:endParaRPr sz="2500"/>
          </a:p>
          <a:p>
            <a:pPr marL="0" marR="0" lvl="0" indent="0" algn="l" rtl="0">
              <a:lnSpc>
                <a:spcPct val="100000"/>
              </a:lnSpc>
              <a:spcBef>
                <a:spcPts val="0"/>
              </a:spcBef>
              <a:spcAft>
                <a:spcPts val="0"/>
              </a:spcAft>
              <a:buClr>
                <a:schemeClr val="dk1"/>
              </a:buClr>
              <a:buSzPts val="2500"/>
              <a:buFont typeface="Calibri"/>
              <a:buNone/>
            </a:pPr>
            <a:r>
              <a:rPr lang="en-US" sz="2500" i="1"/>
              <a:t>Link to the Gender Unicorn document: https://transstudent.org/gender/</a:t>
            </a:r>
            <a:endParaRPr sz="2500" i="1"/>
          </a:p>
        </p:txBody>
      </p:sp>
      <p:sp>
        <p:nvSpPr>
          <p:cNvPr id="325" name="Google Shape;325;p60: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3" name="Google Shape;333;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Language in the LGBTQ+ communities changes very quickly. Language in ethnic communities changes about every ten years while language in the LGBTQ+ communities changes about </a:t>
            </a:r>
            <a:r>
              <a:rPr lang="en-US" sz="2500" b="0" i="1" u="sng" strike="noStrike">
                <a:solidFill>
                  <a:schemeClr val="dk1"/>
                </a:solidFill>
                <a:latin typeface="Calibri"/>
                <a:ea typeface="Calibri"/>
                <a:cs typeface="Calibri"/>
                <a:sym typeface="Calibri"/>
              </a:rPr>
              <a:t>every two years</a:t>
            </a:r>
            <a:r>
              <a:rPr lang="en-US" sz="2500" b="0" i="0" u="none" strike="noStrike">
                <a:solidFill>
                  <a:schemeClr val="dk1"/>
                </a:solidFill>
                <a:latin typeface="Calibri"/>
                <a:ea typeface="Calibri"/>
                <a:cs typeface="Calibri"/>
                <a:sym typeface="Calibri"/>
              </a:rPr>
              <a:t>. </a:t>
            </a:r>
            <a:endParaRPr/>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r>
              <a:rPr lang="en-US" sz="2500"/>
              <a:t>Trans men and trans women are men or women- don’t need the trans as a choice!- or reason to be asking for it- as if tracking it for demographic purposes</a:t>
            </a:r>
            <a:endParaRPr sz="2500"/>
          </a:p>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Transgender/Trans: </a:t>
            </a:r>
            <a:r>
              <a:rPr lang="en-US" sz="2500" b="0" i="0" u="none" strike="noStrike">
                <a:solidFill>
                  <a:schemeClr val="dk1"/>
                </a:solidFill>
                <a:latin typeface="Calibri"/>
                <a:ea typeface="Calibri"/>
                <a:cs typeface="Calibri"/>
                <a:sym typeface="Calibri"/>
              </a:rPr>
              <a:t>This is an umbrella term for people whose gender identity and/or expression is different from cultural expectations based on the sex they were assigned at birth. Being transgender does not imply any specific sexual orientation. Both binary and non-binary genders and gender expressions fall under the umbrella.</a:t>
            </a:r>
            <a:endParaRPr/>
          </a:p>
          <a:p>
            <a:pPr marL="457200" lvl="0" indent="-228600" algn="l" rtl="0">
              <a:lnSpc>
                <a:spcPct val="100000"/>
              </a:lnSpc>
              <a:spcBef>
                <a:spcPts val="0"/>
              </a:spcBef>
              <a:spcAft>
                <a:spcPts val="0"/>
              </a:spcAft>
              <a:buSzPts val="2500"/>
              <a:buNone/>
            </a:pPr>
            <a:endParaRPr sz="2500">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a:latin typeface="Calibri"/>
                <a:ea typeface="Calibri"/>
                <a:cs typeface="Calibri"/>
                <a:sym typeface="Calibri"/>
              </a:rPr>
              <a:t>Often, we hear transphobic comments when the appearance of Black and Brown bodies are compared to white/Eurocentric views of femininity. For example, internet conspiracy theories have long criticized the natural muscular frame of tennis superstar Serena Williams, and even former First Lady Michelle Obama. Obviously, these comparisons are harmful, and are just one example of how hate, prejudice and fear show up.</a:t>
            </a:r>
            <a:endParaRPr/>
          </a:p>
          <a:p>
            <a:pPr marL="457200" lvl="0" indent="-228600" algn="l" rtl="0">
              <a:lnSpc>
                <a:spcPct val="100000"/>
              </a:lnSpc>
              <a:spcBef>
                <a:spcPts val="0"/>
              </a:spcBef>
              <a:spcAft>
                <a:spcPts val="0"/>
              </a:spcAft>
              <a:buSzPts val="2500"/>
              <a:buNone/>
            </a:pPr>
            <a:endParaRPr sz="2500">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4" name="Google Shape;344;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Turn &amp; Talk - Suggested Discussion Questions: </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1. Share your takeaways about </a:t>
            </a:r>
            <a:r>
              <a:rPr lang="en-US" sz="2500"/>
              <a:t>gender identity, gender expression, and physical and emotional attraction. </a:t>
            </a:r>
            <a:r>
              <a:rPr lang="en-US" sz="2500" b="0" i="0" u="none" strike="noStrike" cap="none">
                <a:solidFill>
                  <a:schemeClr val="dk1"/>
                </a:solidFill>
                <a:latin typeface="Calibri"/>
                <a:ea typeface="Calibri"/>
                <a:cs typeface="Calibri"/>
                <a:sym typeface="Calibri"/>
              </a:rPr>
              <a:t>What is clearer to you? </a:t>
            </a:r>
            <a:br>
              <a:rPr lang="en-US" sz="2500" b="0" i="0" u="none" strike="noStrike" cap="none">
                <a:solidFill>
                  <a:schemeClr val="dk1"/>
                </a:solidFill>
                <a:latin typeface="Calibri"/>
                <a:ea typeface="Calibri"/>
                <a:cs typeface="Calibri"/>
                <a:sym typeface="Calibri"/>
              </a:rPr>
            </a:b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2. How does this help you understand members that may identify with different combinations of the Gender Unicorn? How might UniServ support this member if they're ever questioned about their different combinations?</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p:txBody>
      </p:sp>
      <p:sp>
        <p:nvSpPr>
          <p:cNvPr id="345" name="Google Shape;345;p6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6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4" name="Google Shape;354;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Given all that a transgender person may be experiencing, one option is to transition. This means they align their inner identity with their external one. We’re going to talk about this process and how it affects trans adults.</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9" name="Google Shape;359;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Transitioning is not a simple, one-time event, and there is no “one-size-fits-all” process, checklist, or approach. Transitioning is a complex issue, and it involves a wide variety of options for an individual.</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Many factors influence a person’s decision to transition, and because of these factors, their transition may not be linear. Transitioning is a personal decision specific to the individual, so how a person goes about transitioning can change over time and vary from person to person.</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There are 3 main types of transitions someone could go through: social, legal, and physical.</a:t>
            </a:r>
            <a:endParaRPr/>
          </a:p>
          <a:p>
            <a:pPr marL="457200" marR="0" lvl="0" indent="-228600" algn="l" rtl="0">
              <a:lnSpc>
                <a:spcPct val="100000"/>
              </a:lnSpc>
              <a:spcBef>
                <a:spcPts val="0"/>
              </a:spcBef>
              <a:spcAft>
                <a:spcPts val="0"/>
              </a:spcAft>
              <a:buSzPts val="14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6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0" name="Google Shape;380;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Social transition is just what it sounds like—changing how you present yourself and how others see you socially. A social transition can happen at any age. A person may start their transition, pause it, move back, and move forward again. It often includes changing clothing or hairstyles. Usually, it entails changing a name and switching pronouns—sometimes more than once.</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A person may try on names for a while and switch from one gendered pronoun to another, only to decide that a non-binary pronoun fits better. Again, no rules.</a:t>
            </a:r>
            <a:endParaRPr/>
          </a:p>
          <a:p>
            <a:pPr marL="457200" lvl="0" indent="-698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6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p6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A legal transition means updating documents through the legal process.</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Some parts of the legal transition can include changing gender markers on birth certificates, changing names on social security cards, driver’s licenses, or passports. Legal transitions can also have other identification components, such as school documents. Passports are the easiest documents to change.</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People cannot always experience a legal transition because of several barriers. Those barriers do not make their gender identity or their distress at being misgendered any less real.</a:t>
            </a:r>
            <a:endParaRPr/>
          </a:p>
          <a:p>
            <a:pPr marL="457200" lvl="0" indent="-698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6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 name="Google Shape;401;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Font typeface="Arial"/>
              <a:buChar char="•"/>
            </a:pPr>
            <a:r>
              <a:rPr lang="en-US" sz="2500" b="0" i="0" u="none" strike="noStrike">
                <a:solidFill>
                  <a:schemeClr val="dk1"/>
                </a:solidFill>
                <a:latin typeface="Calibri"/>
                <a:ea typeface="Calibri"/>
                <a:cs typeface="Calibri"/>
                <a:sym typeface="Calibri"/>
              </a:rPr>
              <a:t>Transgender health is a specialized area of medicine. There is no one way to have a physical transition.</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0" i="0" u="none" strike="noStrike">
                <a:solidFill>
                  <a:schemeClr val="dk1"/>
                </a:solidFill>
                <a:latin typeface="Calibri"/>
                <a:ea typeface="Calibri"/>
                <a:cs typeface="Calibri"/>
                <a:sym typeface="Calibri"/>
              </a:rPr>
              <a:t>Given the specialized nature of transgender health care, we can see how problematic it is for a trans person to be told they can only access gender-segregated spaces once they have “had a surgery.” It puts a burden on them that is impossible to overcome, denies their full identity, and creates equal-access issues. Additionally, not all trans people want to have surgery. It’s wrong to demand that another person undergo serious, invasive medical procedures to make other people comfortable.</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0" i="0" u="none" strike="noStrike">
                <a:solidFill>
                  <a:schemeClr val="dk1"/>
                </a:solidFill>
                <a:latin typeface="Calibri"/>
                <a:ea typeface="Calibri"/>
                <a:cs typeface="Calibri"/>
                <a:sym typeface="Calibri"/>
              </a:rPr>
              <a:t>Keep in mind that just like you would not want to be asked about your medical procedures, we don’t ask others about theirs.</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1" name="Google Shape;411;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Turn &amp; Talk: Suggested Discussion Questions: </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685800" lvl="0" indent="-457200" algn="l" rtl="0">
              <a:lnSpc>
                <a:spcPct val="100000"/>
              </a:lnSpc>
              <a:spcBef>
                <a:spcPts val="0"/>
              </a:spcBef>
              <a:spcAft>
                <a:spcPts val="0"/>
              </a:spcAft>
              <a:buSzPts val="2500"/>
              <a:buFont typeface="Arial"/>
              <a:buAutoNum type="arabicPeriod"/>
            </a:pPr>
            <a:r>
              <a:rPr lang="en-US" sz="2500" b="0" i="0" u="none" strike="noStrike" cap="none">
                <a:solidFill>
                  <a:schemeClr val="dk1"/>
                </a:solidFill>
                <a:latin typeface="Calibri"/>
                <a:ea typeface="Calibri"/>
                <a:cs typeface="Calibri"/>
                <a:sym typeface="Calibri"/>
              </a:rPr>
              <a:t> Describe a time when you had to transition (e.g. moving to a new city, starting a new job, getting married, having or adopting a child, becoming a pet parent, etc.). Why did you want to make this change and did you have support?</a:t>
            </a:r>
            <a:endParaRPr/>
          </a:p>
          <a:p>
            <a:pPr marL="685800" lvl="0" indent="-2984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685800" marR="0" lvl="0" indent="-457200" algn="l" rtl="0">
              <a:lnSpc>
                <a:spcPct val="100000"/>
              </a:lnSpc>
              <a:spcBef>
                <a:spcPts val="0"/>
              </a:spcBef>
              <a:spcAft>
                <a:spcPts val="0"/>
              </a:spcAft>
              <a:buClr>
                <a:srgbClr val="000000"/>
              </a:buClr>
              <a:buSzPts val="2500"/>
              <a:buFont typeface="Arial"/>
              <a:buAutoNum type="arabicPeriod"/>
            </a:pPr>
            <a:r>
              <a:rPr lang="en-US" sz="2500" b="0" i="0" u="none" strike="noStrike" cap="none">
                <a:solidFill>
                  <a:schemeClr val="lt2"/>
                </a:solidFill>
                <a:latin typeface="Calibri"/>
                <a:ea typeface="Calibri"/>
                <a:cs typeface="Calibri"/>
                <a:sym typeface="Calibri"/>
              </a:rPr>
              <a:t>Based on what you know, what are some of the barriers members can face when transitioning?</a:t>
            </a:r>
            <a:endParaRPr/>
          </a:p>
          <a:p>
            <a:pPr marL="457200" lvl="0" indent="-1397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412" name="Google Shape;412;p7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7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2" name="Google Shape;422;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Here are a few examples of barriers a transgender educator might face:</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b="1"/>
              <a:t>Legislative rules/roadblocks </a:t>
            </a:r>
            <a:r>
              <a:rPr lang="en-US" sz="2500"/>
              <a:t>— In most states, a person’s gender marker can only be changed on their birth certificate after permanent medical procedures have occurred. This is often stipulated as surgery.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Lack of access to competent healthcare </a:t>
            </a:r>
            <a:r>
              <a:rPr lang="en-US" sz="2500"/>
              <a:t>— Trans health is still not taught in most medical schools. Often there is one class (class period…not entire course) devoted to it, if at all. Many providers are afraid to treat trans patients, and some patients travel to other states just to get competent care.</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Health problems </a:t>
            </a:r>
            <a:r>
              <a:rPr lang="en-US" sz="2500"/>
              <a:t>— Underlying health conditions can complicate a physical transition just as they would complicate any number of other medical treatments or procedures.</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1"/>
              <a:t>Unhappy with options available </a:t>
            </a:r>
            <a:r>
              <a:rPr lang="en-US" sz="2500"/>
              <a:t>— This could be surgical options, but could also affect a non-binary person who does not want to proceed with hormones that would make them look too feminine or too masculine.</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And, other personal reasons.</a:t>
            </a:r>
            <a:endParaRPr/>
          </a:p>
          <a:p>
            <a:pPr marL="457200" marR="0" lvl="0" indent="-228600" algn="l" rtl="0">
              <a:lnSpc>
                <a:spcPct val="100000"/>
              </a:lnSpc>
              <a:spcBef>
                <a:spcPts val="0"/>
              </a:spcBef>
              <a:spcAft>
                <a:spcPts val="0"/>
              </a:spcAft>
              <a:buSzPts val="1400"/>
              <a:buNone/>
            </a:pPr>
            <a:endParaRPr sz="2500"/>
          </a:p>
        </p:txBody>
      </p:sp>
      <p:sp>
        <p:nvSpPr>
          <p:cNvPr id="423" name="Google Shape;423;p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1350d83a140_14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Google Shape;431;g1350d83a140_14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1"/>
              <a:t>Presenter Note:</a:t>
            </a:r>
            <a:endParaRPr/>
          </a:p>
          <a:p>
            <a:pPr marL="457200" lvl="0" indent="-228600" algn="l" rtl="0">
              <a:lnSpc>
                <a:spcPct val="100000"/>
              </a:lnSpc>
              <a:spcBef>
                <a:spcPts val="0"/>
              </a:spcBef>
              <a:spcAft>
                <a:spcPts val="0"/>
              </a:spcAft>
              <a:buSzPts val="1400"/>
              <a:buNone/>
            </a:pPr>
            <a:r>
              <a:rPr lang="en-US" sz="2500" i="1"/>
              <a:t>Ask participants to focus on their feet. How has it felt to have their shoes on the wrong feet during today’s session? What connections can they make between the uncomfortable, awkward feelings of having their shoes on the wrong feet to what transgender or gender non-conforming people may experience while in public? </a:t>
            </a:r>
            <a:endParaRPr sz="2500"/>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It’s important to note that this activity was created by a transgender person, not because it fully captures how Gender Dysphoria feels or to even reflect one person’s experience living with it. It is a very simplified exercise intended to create empathy based on feelings and emotions we can all understand: discomfort, irritation, pain, inability to focus, forced conformity, self-consciousness, embarrassment, or recognizing privilege in </a:t>
            </a:r>
            <a:r>
              <a:rPr lang="en-US" sz="2500" i="1"/>
              <a:t>not</a:t>
            </a:r>
            <a:r>
              <a:rPr lang="en-US" sz="2500"/>
              <a:t> doing the exercise.</a:t>
            </a:r>
            <a:endParaRPr sz="2500" b="1"/>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As a reminder, as we wrap up today</a:t>
            </a:r>
            <a:r>
              <a:rPr lang="en-US" sz="2500" b="0" i="0" u="none" strike="noStrike" cap="none">
                <a:solidFill>
                  <a:schemeClr val="dk1"/>
                </a:solidFill>
                <a:latin typeface="Calibri"/>
                <a:ea typeface="Calibri"/>
                <a:cs typeface="Calibri"/>
                <a:sym typeface="Calibri"/>
              </a:rPr>
              <a:t>, it’s important to note that trans visibility does not equal the advancement of transgender rights, or progress for transgender people. The goal is liberation. Our hope is that with what we’ve learned today, that you too will be an advocate for trans educators across all our schools and districts.</a:t>
            </a:r>
            <a:endParaRPr sz="2500" b="0" i="0" u="none" strike="noStrike" cap="none">
              <a:solidFill>
                <a:schemeClr val="dk1"/>
              </a:solidFill>
              <a:latin typeface="Calibri"/>
              <a:ea typeface="Calibri"/>
              <a:cs typeface="Calibri"/>
              <a:sym typeface="Calibri"/>
            </a:endParaRPr>
          </a:p>
        </p:txBody>
      </p:sp>
      <p:sp>
        <p:nvSpPr>
          <p:cNvPr id="432" name="Google Shape;432;g1350d83a140_14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29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0" name="Google Shape;440;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1" i="0" u="none" strike="noStrike">
                <a:solidFill>
                  <a:schemeClr val="dk1"/>
                </a:solidFill>
                <a:latin typeface="Calibri"/>
                <a:ea typeface="Calibri"/>
                <a:cs typeface="Calibri"/>
                <a:sym typeface="Calibri"/>
              </a:rPr>
              <a:t>Geo Neptune </a:t>
            </a:r>
            <a:r>
              <a:rPr lang="en-US" sz="2500" b="0" i="0" u="none" strike="noStrike">
                <a:solidFill>
                  <a:schemeClr val="dk1"/>
                </a:solidFill>
                <a:latin typeface="Calibri"/>
                <a:ea typeface="Calibri"/>
                <a:cs typeface="Calibri"/>
                <a:sym typeface="Calibri"/>
              </a:rPr>
              <a:t>is Maine’s first transgender, nonbinary, two-spirit elected official. Also known for their artistry in basketry, beadwork and hand-poke tattooing, Geo is a 2021 winner of the United States Artists Fellow award. </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1" i="0" u="none" strike="noStrike">
                <a:solidFill>
                  <a:schemeClr val="dk1"/>
                </a:solidFill>
                <a:latin typeface="Calibri"/>
                <a:ea typeface="Calibri"/>
                <a:cs typeface="Calibri"/>
                <a:sym typeface="Calibri"/>
              </a:rPr>
              <a:t>Stephanie Byers </a:t>
            </a:r>
            <a:r>
              <a:rPr lang="en-US" sz="2500" b="0" i="0" u="none" strike="noStrike" cap="none">
                <a:solidFill>
                  <a:schemeClr val="dk1"/>
                </a:solidFill>
                <a:latin typeface="Calibri"/>
                <a:ea typeface="Calibri"/>
                <a:cs typeface="Calibri"/>
                <a:sym typeface="Calibri"/>
              </a:rPr>
              <a:t>is a member of the Chickasaw Nation, and the first openly transgender Native American to be elected to office in the U.S. She currently serves in the Kansas House of Representatives. Prior to that, she was an educator for 29 years, and in 2019 was awarded the National Teacher of the Year award by GLSEN. </a:t>
            </a:r>
            <a:endParaRPr/>
          </a:p>
          <a:p>
            <a:pPr marL="457200" lvl="0" indent="-139700" algn="l" rtl="0">
              <a:lnSpc>
                <a:spcPct val="100000"/>
              </a:lnSpc>
              <a:spcBef>
                <a:spcPts val="0"/>
              </a:spcBef>
              <a:spcAft>
                <a:spcPts val="0"/>
              </a:spcAft>
              <a:buSzPts val="1400"/>
              <a:buFont typeface="Arial"/>
              <a:buNone/>
            </a:pPr>
            <a:endParaRPr sz="25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1" i="0" u="none" strike="noStrike">
                <a:solidFill>
                  <a:schemeClr val="dk1"/>
                </a:solidFill>
                <a:latin typeface="Calibri"/>
                <a:ea typeface="Calibri"/>
                <a:cs typeface="Calibri"/>
                <a:sym typeface="Calibri"/>
              </a:rPr>
              <a:t>Chella Man</a:t>
            </a:r>
            <a:r>
              <a:rPr lang="en-US" sz="2500" b="0" i="0" u="none" strike="noStrike" cap="none">
                <a:solidFill>
                  <a:schemeClr val="dk1"/>
                </a:solidFill>
                <a:latin typeface="Calibri"/>
                <a:ea typeface="Calibri"/>
                <a:cs typeface="Calibri"/>
                <a:sym typeface="Calibri"/>
              </a:rPr>
              <a:t> is a transgender, Jewish, Chinese, and deaf actor. He is an activist who has been involved in many campaigns to support the LGBTQ+ and disabled communities. He has been cast in many roles including the role of Jericho, a mute crime fighter who uses sign language in the DC Universe digital series, </a:t>
            </a:r>
            <a:r>
              <a:rPr lang="en-US" sz="2500" b="0" i="1" u="none" strike="noStrike" cap="none">
                <a:solidFill>
                  <a:schemeClr val="dk1"/>
                </a:solidFill>
                <a:latin typeface="Calibri"/>
                <a:ea typeface="Calibri"/>
                <a:cs typeface="Calibri"/>
                <a:sym typeface="Calibri"/>
              </a:rPr>
              <a:t>Titans</a:t>
            </a:r>
            <a:r>
              <a:rPr lang="en-US" sz="2500" b="0" i="0" u="none" strike="noStrike" cap="none">
                <a:solidFill>
                  <a:schemeClr val="dk1"/>
                </a:solidFill>
                <a:latin typeface="Calibri"/>
                <a:ea typeface="Calibri"/>
                <a:cs typeface="Calibri"/>
                <a:sym typeface="Calibri"/>
              </a:rPr>
              <a:t>. He works to expand the way deaf and LGBTQ+ individuals are represented.</a:t>
            </a:r>
            <a:endParaRPr/>
          </a:p>
          <a:p>
            <a:pPr marL="457200" lvl="0" indent="-139700" algn="l" rtl="0">
              <a:lnSpc>
                <a:spcPct val="100000"/>
              </a:lnSpc>
              <a:spcBef>
                <a:spcPts val="0"/>
              </a:spcBef>
              <a:spcAft>
                <a:spcPts val="0"/>
              </a:spcAft>
              <a:buSzPts val="1400"/>
              <a:buFont typeface="Arial"/>
              <a:buNone/>
            </a:pPr>
            <a:endParaRPr sz="2500" b="0" i="0" u="none" strike="noStrike" cap="none">
              <a:solidFill>
                <a:schemeClr val="dk1"/>
              </a:solidFill>
              <a:latin typeface="Calibri"/>
              <a:ea typeface="Calibri"/>
              <a:cs typeface="Calibri"/>
              <a:sym typeface="Calibri"/>
            </a:endParaRPr>
          </a:p>
          <a:p>
            <a:pPr marL="228600" lvl="0" indent="0" algn="l" rtl="0">
              <a:lnSpc>
                <a:spcPct val="100000"/>
              </a:lnSpc>
              <a:spcBef>
                <a:spcPts val="0"/>
              </a:spcBef>
              <a:spcAft>
                <a:spcPts val="0"/>
              </a:spcAft>
              <a:buSzPts val="1400"/>
              <a:buFont typeface="Calibri"/>
              <a:buNone/>
            </a:pPr>
            <a:r>
              <a:rPr lang="en-US" sz="1800" b="0" i="1" u="none" strike="noStrike" cap="none">
                <a:solidFill>
                  <a:schemeClr val="dk1"/>
                </a:solidFill>
                <a:latin typeface="Calibri"/>
                <a:ea typeface="Calibri"/>
                <a:cs typeface="Calibri"/>
                <a:sym typeface="Calibri"/>
              </a:rPr>
              <a:t>Sources: https://www.glad.org/post/lgbtq-advocates-in-the-asian-american-and-pacific-islander-community/</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4" name="Google Shape;454;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1" i="0" u="none" strike="noStrike">
                <a:solidFill>
                  <a:schemeClr val="dk1"/>
                </a:solidFill>
                <a:latin typeface="Calibri"/>
                <a:ea typeface="Calibri"/>
                <a:cs typeface="Calibri"/>
                <a:sym typeface="Calibri"/>
              </a:rPr>
              <a:t>Sarah McBride </a:t>
            </a:r>
            <a:r>
              <a:rPr lang="en-US" sz="2500" b="0" i="0" u="none" strike="noStrike">
                <a:solidFill>
                  <a:schemeClr val="dk1"/>
                </a:solidFill>
                <a:latin typeface="Calibri"/>
                <a:ea typeface="Calibri"/>
                <a:cs typeface="Calibri"/>
                <a:sym typeface="Calibri"/>
              </a:rPr>
              <a:t>is from the state of Delaware. She is our nation’s first transgender senator and was elected in 2020.</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1" i="0" u="none" strike="noStrike">
                <a:solidFill>
                  <a:schemeClr val="dk1"/>
                </a:solidFill>
                <a:latin typeface="Calibri"/>
                <a:ea typeface="Calibri"/>
                <a:cs typeface="Calibri"/>
                <a:sym typeface="Calibri"/>
              </a:rPr>
              <a:t>Sage Grace Dolan-Sandrino </a:t>
            </a:r>
            <a:r>
              <a:rPr lang="en-US" sz="2500" b="0" i="0" u="none" strike="noStrike">
                <a:solidFill>
                  <a:schemeClr val="dk1"/>
                </a:solidFill>
                <a:latin typeface="Calibri"/>
                <a:ea typeface="Calibri"/>
                <a:cs typeface="Calibri"/>
                <a:sym typeface="Calibri"/>
              </a:rPr>
              <a:t>is currently a college student. She is an Afro-Latinx transgender activist who came out at age 13. When her middle school wasn’t supportive, she and her mom gained the help of the Human Rights Campaign to transform her school community.</a:t>
            </a:r>
            <a:endParaRPr/>
          </a:p>
          <a:p>
            <a:pPr marL="457200" lvl="0" indent="-139700" algn="l" rtl="0">
              <a:lnSpc>
                <a:spcPct val="100000"/>
              </a:lnSpc>
              <a:spcBef>
                <a:spcPts val="0"/>
              </a:spcBef>
              <a:spcAft>
                <a:spcPts val="0"/>
              </a:spcAft>
              <a:buSzPts val="14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Font typeface="Arial"/>
              <a:buChar char="•"/>
            </a:pPr>
            <a:r>
              <a:rPr lang="en-US" sz="2500" b="1" i="0" u="none" strike="noStrike">
                <a:solidFill>
                  <a:schemeClr val="dk1"/>
                </a:solidFill>
                <a:latin typeface="Calibri"/>
                <a:ea typeface="Calibri"/>
                <a:cs typeface="Calibri"/>
                <a:sym typeface="Calibri"/>
              </a:rPr>
              <a:t>Mauree Turner </a:t>
            </a:r>
            <a:r>
              <a:rPr lang="en-US" sz="2500" b="0" i="0" u="none" strike="noStrike">
                <a:solidFill>
                  <a:schemeClr val="dk1"/>
                </a:solidFill>
                <a:latin typeface="Calibri"/>
                <a:ea typeface="Calibri"/>
                <a:cs typeface="Calibri"/>
                <a:sym typeface="Calibri"/>
              </a:rPr>
              <a:t>is the first publicly non-binary US state lawmaker and the first Muslim member of the Oklahoma Legislature. They were elected in 2020.</a:t>
            </a:r>
            <a:endParaRPr/>
          </a:p>
          <a:p>
            <a:pPr marL="457200" marR="0" lvl="0" indent="-228600" algn="l" rtl="0">
              <a:lnSpc>
                <a:spcPct val="100000"/>
              </a:lnSpc>
              <a:spcBef>
                <a:spcPts val="0"/>
              </a:spcBef>
              <a:spcAft>
                <a:spcPts val="0"/>
              </a:spcAft>
              <a:buSzPts val="1400"/>
              <a:buNone/>
            </a:pPr>
            <a:endParaRPr sz="2500">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0" name="Google Shape;190;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191" name="Google Shape;191;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33</a:t>
            </a:fld>
            <a:endParaRPr/>
          </a:p>
        </p:txBody>
      </p:sp>
      <p:sp>
        <p:nvSpPr>
          <p:cNvPr id="192" name="Google Shape;192;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6/13/22</a:t>
            </a:r>
            <a:endParaRPr/>
          </a:p>
        </p:txBody>
      </p:sp>
    </p:spTree>
    <p:extLst>
      <p:ext uri="{BB962C8B-B14F-4D97-AF65-F5344CB8AC3E}">
        <p14:creationId xmlns:p14="http://schemas.microsoft.com/office/powerpoint/2010/main" val="15924311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800"/>
          </a:p>
          <a:p>
            <a:pPr marL="457200" lvl="0" indent="-139700" algn="l" rtl="0">
              <a:lnSpc>
                <a:spcPct val="100000"/>
              </a:lnSpc>
              <a:spcBef>
                <a:spcPts val="0"/>
              </a:spcBef>
              <a:spcAft>
                <a:spcPts val="0"/>
              </a:spcAft>
              <a:buSzPts val="1400"/>
              <a:buFont typeface="Arial"/>
              <a:buNone/>
            </a:pPr>
            <a:endParaRPr/>
          </a:p>
        </p:txBody>
      </p:sp>
    </p:spTree>
    <p:extLst>
      <p:ext uri="{BB962C8B-B14F-4D97-AF65-F5344CB8AC3E}">
        <p14:creationId xmlns:p14="http://schemas.microsoft.com/office/powerpoint/2010/main" val="26592942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1350d83a140_8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30 seconds</a:t>
            </a:r>
            <a:endParaRPr/>
          </a:p>
          <a:p>
            <a:pPr marL="0" lvl="0" indent="0" algn="l" rtl="0">
              <a:lnSpc>
                <a:spcPct val="100000"/>
              </a:lnSpc>
              <a:spcBef>
                <a:spcPts val="0"/>
              </a:spcBef>
              <a:spcAft>
                <a:spcPts val="0"/>
              </a:spcAft>
              <a:buClr>
                <a:schemeClr val="dk1"/>
              </a:buClr>
              <a:buSzPts val="1400"/>
              <a:buFont typeface="Arial"/>
              <a:buNone/>
            </a:pPr>
            <a:r>
              <a:rPr lang="en-US"/>
              <a:t>matt</a:t>
            </a:r>
            <a:endParaRPr/>
          </a:p>
        </p:txBody>
      </p:sp>
      <p:sp>
        <p:nvSpPr>
          <p:cNvPr id="214" name="Google Shape;214;g1350d83a140_8_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800"/>
          </a:p>
          <a:p>
            <a:pPr marL="457200" lvl="0" indent="-139700" algn="l" rtl="0">
              <a:lnSpc>
                <a:spcPct val="100000"/>
              </a:lnSpc>
              <a:spcBef>
                <a:spcPts val="0"/>
              </a:spcBef>
              <a:spcAft>
                <a:spcPts val="0"/>
              </a:spcAft>
              <a:buSzPts val="1400"/>
              <a:buFont typeface="Arial"/>
              <a:buNone/>
            </a:pPr>
            <a:endParaRPr/>
          </a:p>
        </p:txBody>
      </p:sp>
    </p:spTree>
    <p:extLst>
      <p:ext uri="{BB962C8B-B14F-4D97-AF65-F5344CB8AC3E}">
        <p14:creationId xmlns:p14="http://schemas.microsoft.com/office/powerpoint/2010/main" val="15972497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1350d83a140_1_3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3" name="Google Shape;483;g1350d83a140_1_3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800"/>
          </a:p>
          <a:p>
            <a:pPr marL="457200" lvl="0" indent="-139700" algn="l" rtl="0">
              <a:lnSpc>
                <a:spcPct val="100000"/>
              </a:lnSpc>
              <a:spcBef>
                <a:spcPts val="0"/>
              </a:spcBef>
              <a:spcAft>
                <a:spcPts val="0"/>
              </a:spcAft>
              <a:buSzPts val="1400"/>
              <a:buFont typeface="Arial"/>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5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Suggested Survey Questions:</a:t>
            </a:r>
            <a:endParaRPr/>
          </a:p>
          <a:p>
            <a:pPr marL="457200" marR="0" lvl="0" indent="-228600" algn="l" rtl="0">
              <a:lnSpc>
                <a:spcPct val="100000"/>
              </a:lnSpc>
              <a:spcBef>
                <a:spcPts val="0"/>
              </a:spcBef>
              <a:spcAft>
                <a:spcPts val="0"/>
              </a:spcAft>
              <a:buSzPts val="1400"/>
              <a:buNone/>
            </a:pPr>
            <a:endParaRPr sz="2500"/>
          </a:p>
          <a:p>
            <a:pPr marL="228600" lvl="0" indent="0" algn="l" rtl="0">
              <a:lnSpc>
                <a:spcPct val="100000"/>
              </a:lnSpc>
              <a:spcBef>
                <a:spcPts val="0"/>
              </a:spcBef>
              <a:spcAft>
                <a:spcPts val="0"/>
              </a:spcAft>
              <a:buSzPts val="2500"/>
              <a:buFont typeface="Arial"/>
              <a:buNone/>
            </a:pPr>
            <a:r>
              <a:rPr lang="en-US" sz="2500"/>
              <a:t>1. An adjective describing a person who does not identify exclusively as a woman or a man.</a:t>
            </a:r>
            <a:endParaRPr/>
          </a:p>
          <a:p>
            <a:pPr marL="1143000" lvl="1" indent="-457200" algn="l" rtl="0">
              <a:lnSpc>
                <a:spcPct val="100000"/>
              </a:lnSpc>
              <a:spcBef>
                <a:spcPts val="0"/>
              </a:spcBef>
              <a:spcAft>
                <a:spcPts val="0"/>
              </a:spcAft>
              <a:buSzPts val="2500"/>
              <a:buFont typeface="Arial"/>
              <a:buAutoNum type="alphaLcPeriod"/>
            </a:pPr>
            <a:r>
              <a:rPr lang="en-US" sz="2500"/>
              <a:t>Gender Expression</a:t>
            </a:r>
            <a:endParaRPr/>
          </a:p>
          <a:p>
            <a:pPr marL="1143000" lvl="1" indent="-457200" algn="l" rtl="0">
              <a:lnSpc>
                <a:spcPct val="100000"/>
              </a:lnSpc>
              <a:spcBef>
                <a:spcPts val="0"/>
              </a:spcBef>
              <a:spcAft>
                <a:spcPts val="0"/>
              </a:spcAft>
              <a:buSzPts val="2500"/>
              <a:buFont typeface="Arial"/>
              <a:buAutoNum type="alphaLcPeriod"/>
            </a:pPr>
            <a:r>
              <a:rPr lang="en-US" sz="2500"/>
              <a:t>Non-Binary</a:t>
            </a:r>
            <a:endParaRPr/>
          </a:p>
          <a:p>
            <a:pPr marL="1143000" lvl="1" indent="-457200" algn="l" rtl="0">
              <a:lnSpc>
                <a:spcPct val="100000"/>
              </a:lnSpc>
              <a:spcBef>
                <a:spcPts val="0"/>
              </a:spcBef>
              <a:spcAft>
                <a:spcPts val="0"/>
              </a:spcAft>
              <a:buSzPts val="2500"/>
              <a:buFont typeface="Arial"/>
              <a:buAutoNum type="alphaLcPeriod"/>
            </a:pPr>
            <a:r>
              <a:rPr lang="en-US" sz="2500"/>
              <a:t>Transitioning</a:t>
            </a:r>
            <a:endParaRPr/>
          </a:p>
          <a:p>
            <a:pPr marL="1143000" lvl="1" indent="-457200" algn="l" rtl="0">
              <a:lnSpc>
                <a:spcPct val="100000"/>
              </a:lnSpc>
              <a:spcBef>
                <a:spcPts val="0"/>
              </a:spcBef>
              <a:spcAft>
                <a:spcPts val="0"/>
              </a:spcAft>
              <a:buSzPts val="2500"/>
              <a:buFont typeface="Arial"/>
              <a:buAutoNum type="alphaLcPeriod"/>
            </a:pPr>
            <a:r>
              <a:rPr lang="en-US" sz="2500"/>
              <a:t>Bisexual</a:t>
            </a:r>
            <a:endParaRPr/>
          </a:p>
          <a:p>
            <a:pPr marL="685800" lvl="0" indent="-298450" algn="l" rtl="0">
              <a:lnSpc>
                <a:spcPct val="100000"/>
              </a:lnSpc>
              <a:spcBef>
                <a:spcPts val="0"/>
              </a:spcBef>
              <a:spcAft>
                <a:spcPts val="0"/>
              </a:spcAft>
              <a:buSzPts val="2500"/>
              <a:buFont typeface="Arial"/>
              <a:buNone/>
            </a:pPr>
            <a:endParaRPr sz="2500"/>
          </a:p>
          <a:p>
            <a:pPr marL="228600" lvl="0" indent="0" algn="l" rtl="0">
              <a:lnSpc>
                <a:spcPct val="100000"/>
              </a:lnSpc>
              <a:spcBef>
                <a:spcPts val="0"/>
              </a:spcBef>
              <a:spcAft>
                <a:spcPts val="0"/>
              </a:spcAft>
              <a:buSzPts val="2500"/>
              <a:buFont typeface="Calibri"/>
              <a:buNone/>
            </a:pPr>
            <a:r>
              <a:rPr lang="en-US" sz="2500"/>
              <a:t>2. </a:t>
            </a:r>
            <a:r>
              <a:rPr lang="en-US" sz="2500" b="0" i="0" u="none" strike="noStrike" cap="none">
                <a:solidFill>
                  <a:schemeClr val="dk1"/>
                </a:solidFill>
                <a:latin typeface="Calibri"/>
                <a:ea typeface="Calibri"/>
                <a:cs typeface="Calibri"/>
                <a:sym typeface="Calibri"/>
              </a:rPr>
              <a:t>The idea that there are only two genders and is based on physical anatomy at birth.</a:t>
            </a:r>
            <a:endParaRPr/>
          </a:p>
          <a:p>
            <a:pPr marL="1143000" lvl="1" indent="-457200" algn="l" rtl="0">
              <a:lnSpc>
                <a:spcPct val="100000"/>
              </a:lnSpc>
              <a:spcBef>
                <a:spcPts val="0"/>
              </a:spcBef>
              <a:spcAft>
                <a:spcPts val="0"/>
              </a:spcAft>
              <a:buSzPts val="2500"/>
              <a:buFont typeface="Arial"/>
              <a:buAutoNum type="alphaLcPeriod"/>
            </a:pPr>
            <a:r>
              <a:rPr lang="en-US" sz="2500"/>
              <a:t>Gender Expression</a:t>
            </a:r>
            <a:endParaRPr/>
          </a:p>
          <a:p>
            <a:pPr marL="1143000" lvl="1" indent="-457200" algn="l" rtl="0">
              <a:lnSpc>
                <a:spcPct val="100000"/>
              </a:lnSpc>
              <a:spcBef>
                <a:spcPts val="0"/>
              </a:spcBef>
              <a:spcAft>
                <a:spcPts val="0"/>
              </a:spcAft>
              <a:buSzPts val="2500"/>
              <a:buFont typeface="Arial"/>
              <a:buAutoNum type="alphaLcPeriod"/>
            </a:pPr>
            <a:r>
              <a:rPr lang="en-US" sz="2500"/>
              <a:t>Gender Binary</a:t>
            </a:r>
            <a:endParaRPr/>
          </a:p>
          <a:p>
            <a:pPr marL="1143000" lvl="1" indent="-457200" algn="l" rtl="0">
              <a:lnSpc>
                <a:spcPct val="100000"/>
              </a:lnSpc>
              <a:spcBef>
                <a:spcPts val="0"/>
              </a:spcBef>
              <a:spcAft>
                <a:spcPts val="0"/>
              </a:spcAft>
              <a:buSzPts val="2500"/>
              <a:buFont typeface="Arial"/>
              <a:buAutoNum type="alphaLcPeriod"/>
            </a:pPr>
            <a:r>
              <a:rPr lang="en-US" sz="2500"/>
              <a:t>Gender Identity</a:t>
            </a:r>
            <a:endParaRPr/>
          </a:p>
          <a:p>
            <a:pPr marL="1143000" lvl="1" indent="-457200" algn="l" rtl="0">
              <a:lnSpc>
                <a:spcPct val="100000"/>
              </a:lnSpc>
              <a:spcBef>
                <a:spcPts val="0"/>
              </a:spcBef>
              <a:spcAft>
                <a:spcPts val="0"/>
              </a:spcAft>
              <a:buSzPts val="2500"/>
              <a:buFont typeface="Arial"/>
              <a:buAutoNum type="alphaLcPeriod"/>
            </a:pPr>
            <a:r>
              <a:rPr lang="en-US" sz="2500"/>
              <a:t>Gender Role</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200"/>
              <a:t>3.  An umbrella term for people whose gender identity and/or expression is different from cultural expectations based on the sex they were assigned at</a:t>
            </a:r>
            <a:r>
              <a:rPr lang="en-US" sz="2500"/>
              <a:t> </a:t>
            </a:r>
            <a:r>
              <a:rPr lang="en-US" sz="2100"/>
              <a:t>birth.</a:t>
            </a:r>
            <a:endParaRPr sz="800"/>
          </a:p>
          <a:p>
            <a:pPr marL="1143000" lvl="1" indent="-457200" algn="l" rtl="0">
              <a:lnSpc>
                <a:spcPct val="100000"/>
              </a:lnSpc>
              <a:spcBef>
                <a:spcPts val="0"/>
              </a:spcBef>
              <a:spcAft>
                <a:spcPts val="0"/>
              </a:spcAft>
              <a:buSzPts val="2500"/>
              <a:buFont typeface="Arial"/>
              <a:buAutoNum type="alphaLcPeriod"/>
            </a:pPr>
            <a:r>
              <a:rPr lang="en-US" sz="2500"/>
              <a:t>Agender</a:t>
            </a:r>
            <a:endParaRPr/>
          </a:p>
          <a:p>
            <a:pPr marL="1143000" lvl="1" indent="-457200" algn="l" rtl="0">
              <a:lnSpc>
                <a:spcPct val="100000"/>
              </a:lnSpc>
              <a:spcBef>
                <a:spcPts val="0"/>
              </a:spcBef>
              <a:spcAft>
                <a:spcPts val="0"/>
              </a:spcAft>
              <a:buSzPts val="2500"/>
              <a:buFont typeface="Arial"/>
              <a:buAutoNum type="alphaLcPeriod"/>
            </a:pPr>
            <a:r>
              <a:rPr lang="en-US" sz="2500"/>
              <a:t>Cisgender</a:t>
            </a:r>
            <a:endParaRPr/>
          </a:p>
          <a:p>
            <a:pPr marL="1143000" marR="0" lvl="1" indent="-457200" algn="l" rtl="0">
              <a:lnSpc>
                <a:spcPct val="100000"/>
              </a:lnSpc>
              <a:spcBef>
                <a:spcPts val="0"/>
              </a:spcBef>
              <a:spcAft>
                <a:spcPts val="0"/>
              </a:spcAft>
              <a:buClr>
                <a:srgbClr val="000000"/>
              </a:buClr>
              <a:buSzPts val="2500"/>
              <a:buFont typeface="Arial"/>
              <a:buAutoNum type="alphaLcPeriod"/>
            </a:pPr>
            <a:r>
              <a:rPr lang="en-US" sz="2500"/>
              <a:t>Transgender</a:t>
            </a:r>
            <a:endParaRPr/>
          </a:p>
          <a:p>
            <a:pPr marL="1143000" lvl="1" indent="-457200" algn="l" rtl="0">
              <a:lnSpc>
                <a:spcPct val="100000"/>
              </a:lnSpc>
              <a:spcBef>
                <a:spcPts val="0"/>
              </a:spcBef>
              <a:spcAft>
                <a:spcPts val="0"/>
              </a:spcAft>
              <a:buSzPts val="2500"/>
              <a:buFont typeface="Arial"/>
              <a:buAutoNum type="alphaLcPeriod"/>
            </a:pPr>
            <a:r>
              <a:rPr lang="en-US" sz="2500"/>
              <a:t>Pansexual</a:t>
            </a:r>
            <a:endParaRPr/>
          </a:p>
          <a:p>
            <a:pPr marL="1143000" lvl="1" indent="-298450" algn="l" rtl="0">
              <a:lnSpc>
                <a:spcPct val="100000"/>
              </a:lnSpc>
              <a:spcBef>
                <a:spcPts val="0"/>
              </a:spcBef>
              <a:spcAft>
                <a:spcPts val="0"/>
              </a:spcAft>
              <a:buSzPts val="2500"/>
              <a:buFont typeface="Arial"/>
              <a:buNone/>
            </a:pPr>
            <a:endParaRPr sz="2500"/>
          </a:p>
          <a:p>
            <a:pPr marL="228600" lvl="0" indent="0" algn="l" rtl="0">
              <a:lnSpc>
                <a:spcPct val="100000"/>
              </a:lnSpc>
              <a:spcBef>
                <a:spcPts val="0"/>
              </a:spcBef>
              <a:spcAft>
                <a:spcPts val="0"/>
              </a:spcAft>
              <a:buSzPts val="2500"/>
              <a:buFont typeface="Calibri"/>
              <a:buNone/>
            </a:pPr>
            <a:r>
              <a:rPr lang="en-US" sz="2200"/>
              <a:t>4. The complex interaction of culture, policy, and institutions that holds in place inequitable outcomes and opportunities for individuals based on an individual’s perceived race.</a:t>
            </a:r>
            <a:endParaRPr sz="900"/>
          </a:p>
          <a:p>
            <a:pPr marL="1143000" lvl="1" indent="-457200" algn="l" rtl="0">
              <a:lnSpc>
                <a:spcPct val="100000"/>
              </a:lnSpc>
              <a:spcBef>
                <a:spcPts val="0"/>
              </a:spcBef>
              <a:spcAft>
                <a:spcPts val="0"/>
              </a:spcAft>
              <a:buSzPts val="2500"/>
              <a:buFont typeface="Arial"/>
              <a:buAutoNum type="alphaLcPeriod"/>
            </a:pPr>
            <a:r>
              <a:rPr lang="en-US" sz="2500"/>
              <a:t>Stereotype</a:t>
            </a:r>
            <a:endParaRPr/>
          </a:p>
          <a:p>
            <a:pPr marL="1143000" lvl="1" indent="-457200" algn="l" rtl="0">
              <a:lnSpc>
                <a:spcPct val="100000"/>
              </a:lnSpc>
              <a:spcBef>
                <a:spcPts val="0"/>
              </a:spcBef>
              <a:spcAft>
                <a:spcPts val="0"/>
              </a:spcAft>
              <a:buSzPts val="2500"/>
              <a:buFont typeface="Arial"/>
              <a:buAutoNum type="alphaLcPeriod"/>
            </a:pPr>
            <a:r>
              <a:rPr lang="en-US" sz="2500"/>
              <a:t>BIPOC</a:t>
            </a:r>
            <a:endParaRPr/>
          </a:p>
          <a:p>
            <a:pPr marL="1143000" lvl="1" indent="-457200" algn="l" rtl="0">
              <a:lnSpc>
                <a:spcPct val="100000"/>
              </a:lnSpc>
              <a:spcBef>
                <a:spcPts val="0"/>
              </a:spcBef>
              <a:spcAft>
                <a:spcPts val="0"/>
              </a:spcAft>
              <a:buSzPts val="2500"/>
              <a:buFont typeface="Arial"/>
              <a:buAutoNum type="alphaLcPeriod"/>
            </a:pPr>
            <a:r>
              <a:rPr lang="en-US" sz="2500"/>
              <a:t>Systemic Racism</a:t>
            </a:r>
            <a:endParaRPr/>
          </a:p>
          <a:p>
            <a:pPr marL="1143000" lvl="1" indent="-457200" algn="l" rtl="0">
              <a:lnSpc>
                <a:spcPct val="100000"/>
              </a:lnSpc>
              <a:spcBef>
                <a:spcPts val="0"/>
              </a:spcBef>
              <a:spcAft>
                <a:spcPts val="0"/>
              </a:spcAft>
              <a:buSzPts val="2500"/>
              <a:buFont typeface="Arial"/>
              <a:buAutoNum type="alphaLcPeriod"/>
            </a:pPr>
            <a:r>
              <a:rPr lang="en-US" sz="2500"/>
              <a:t>Intersectionality</a:t>
            </a:r>
            <a:endParaRPr/>
          </a:p>
          <a:p>
            <a:pPr marL="1143000" lvl="1" indent="-298450" algn="l" rtl="0">
              <a:lnSpc>
                <a:spcPct val="100000"/>
              </a:lnSpc>
              <a:spcBef>
                <a:spcPts val="0"/>
              </a:spcBef>
              <a:spcAft>
                <a:spcPts val="0"/>
              </a:spcAft>
              <a:buSzPts val="2500"/>
              <a:buFont typeface="Arial"/>
              <a:buNone/>
            </a:pPr>
            <a:endParaRPr sz="2500"/>
          </a:p>
          <a:p>
            <a:pPr marL="228600" lvl="0" indent="0" algn="l" rtl="0">
              <a:lnSpc>
                <a:spcPct val="100000"/>
              </a:lnSpc>
              <a:spcBef>
                <a:spcPts val="0"/>
              </a:spcBef>
              <a:spcAft>
                <a:spcPts val="0"/>
              </a:spcAft>
              <a:buSzPts val="2500"/>
              <a:buFont typeface="Calibri"/>
              <a:buNone/>
            </a:pPr>
            <a:r>
              <a:rPr lang="en-US" sz="2500"/>
              <a:t>5. A term that describes the clinically significant distress a person experiences when their assigned birth gender does not match their gender identity.</a:t>
            </a:r>
            <a:endParaRPr/>
          </a:p>
          <a:p>
            <a:pPr marL="1143000" lvl="1" indent="-457200" algn="l" rtl="0">
              <a:lnSpc>
                <a:spcPct val="100000"/>
              </a:lnSpc>
              <a:spcBef>
                <a:spcPts val="0"/>
              </a:spcBef>
              <a:spcAft>
                <a:spcPts val="0"/>
              </a:spcAft>
              <a:buSzPts val="2500"/>
              <a:buFont typeface="Arial"/>
              <a:buAutoNum type="alphaLcPeriod"/>
            </a:pPr>
            <a:r>
              <a:rPr lang="en-US" sz="2500"/>
              <a:t>Trauma</a:t>
            </a:r>
            <a:endParaRPr/>
          </a:p>
          <a:p>
            <a:pPr marL="1143000" lvl="1" indent="-457200" algn="l" rtl="0">
              <a:lnSpc>
                <a:spcPct val="100000"/>
              </a:lnSpc>
              <a:spcBef>
                <a:spcPts val="0"/>
              </a:spcBef>
              <a:spcAft>
                <a:spcPts val="0"/>
              </a:spcAft>
              <a:buSzPts val="2500"/>
              <a:buFont typeface="Arial"/>
              <a:buAutoNum type="alphaLcPeriod"/>
            </a:pPr>
            <a:r>
              <a:rPr lang="en-US" sz="2500">
                <a:highlight>
                  <a:srgbClr val="FF00FF"/>
                </a:highlight>
              </a:rPr>
              <a:t>Gender Dysphoria</a:t>
            </a:r>
            <a:endParaRPr>
              <a:highlight>
                <a:srgbClr val="FF00FF"/>
              </a:highlight>
            </a:endParaRPr>
          </a:p>
          <a:p>
            <a:pPr marL="1143000" lvl="1" indent="-457200" algn="l" rtl="0">
              <a:lnSpc>
                <a:spcPct val="100000"/>
              </a:lnSpc>
              <a:spcBef>
                <a:spcPts val="0"/>
              </a:spcBef>
              <a:spcAft>
                <a:spcPts val="0"/>
              </a:spcAft>
              <a:buSzPts val="2500"/>
              <a:buFont typeface="Arial"/>
              <a:buAutoNum type="alphaLcPeriod"/>
            </a:pPr>
            <a:r>
              <a:rPr lang="en-US" sz="2500"/>
              <a:t>Non-Binary</a:t>
            </a:r>
            <a:endParaRPr/>
          </a:p>
          <a:p>
            <a:pPr marL="1143000" lvl="1" indent="-457200" algn="l" rtl="0">
              <a:lnSpc>
                <a:spcPct val="100000"/>
              </a:lnSpc>
              <a:spcBef>
                <a:spcPts val="0"/>
              </a:spcBef>
              <a:spcAft>
                <a:spcPts val="0"/>
              </a:spcAft>
              <a:buSzPts val="2500"/>
              <a:buFont typeface="Arial"/>
              <a:buAutoNum type="alphaLcPeriod"/>
            </a:pPr>
            <a:r>
              <a:rPr lang="en-US" sz="2500"/>
              <a:t>Two-Spirit</a:t>
            </a:r>
            <a:endParaRPr/>
          </a:p>
          <a:p>
            <a:pPr marL="685800" lvl="1" indent="0" algn="l" rtl="0">
              <a:lnSpc>
                <a:spcPct val="100000"/>
              </a:lnSpc>
              <a:spcBef>
                <a:spcPts val="0"/>
              </a:spcBef>
              <a:spcAft>
                <a:spcPts val="0"/>
              </a:spcAft>
              <a:buSzPts val="2500"/>
              <a:buFont typeface="Calibri"/>
              <a:buNone/>
            </a:pPr>
            <a:endParaRPr sz="2500"/>
          </a:p>
          <a:p>
            <a:pPr marL="228600" lvl="0" indent="0" algn="l" rtl="0">
              <a:lnSpc>
                <a:spcPct val="100000"/>
              </a:lnSpc>
              <a:spcBef>
                <a:spcPts val="0"/>
              </a:spcBef>
              <a:spcAft>
                <a:spcPts val="0"/>
              </a:spcAft>
              <a:buSzPts val="2500"/>
              <a:buFont typeface="Calibri"/>
              <a:buNone/>
            </a:pPr>
            <a:r>
              <a:rPr lang="en-US" sz="2500" b="1" u="sng"/>
              <a:t>Notes:</a:t>
            </a:r>
            <a:endParaRPr/>
          </a:p>
          <a:p>
            <a:pPr marL="228600" marR="0" lvl="0" indent="0" algn="l" rtl="0">
              <a:lnSpc>
                <a:spcPct val="100000"/>
              </a:lnSpc>
              <a:spcBef>
                <a:spcPts val="0"/>
              </a:spcBef>
              <a:spcAft>
                <a:spcPts val="0"/>
              </a:spcAft>
              <a:buClr>
                <a:srgbClr val="000000"/>
              </a:buClr>
              <a:buSzPts val="2500"/>
              <a:buFont typeface="Calibri"/>
              <a:buNone/>
            </a:pPr>
            <a:r>
              <a:rPr lang="en-US" sz="2500" b="0" i="0" u="none" strike="noStrike" cap="none">
                <a:solidFill>
                  <a:schemeClr val="dk1"/>
                </a:solidFill>
                <a:latin typeface="Calibri"/>
                <a:ea typeface="Calibri"/>
                <a:cs typeface="Calibri"/>
                <a:sym typeface="Calibri"/>
              </a:rPr>
              <a:t>Two-Spirit does not mean someone who is Indigenous and gay. According to the the National Indian Health Service, “Native American two-spirit people were male, female, and sometimes intersexed individuals who combined activities of both men and women with traits unique to their status as two-spirit people. In most tribes, they were considered neither men nor women; they occupied a distinct, alternative gender status.” There are over 500 surviving Native American cultures, and attitudes about gender can be diverse. Not all cultures perceive two-spirit people the same way, and not every Native American/Alaska Native culture uses the term “two-spirit.” </a:t>
            </a:r>
            <a:endParaRPr/>
          </a:p>
          <a:p>
            <a:pPr marL="228600" marR="0" lvl="0" indent="0" algn="l" rtl="0">
              <a:lnSpc>
                <a:spcPct val="100000"/>
              </a:lnSpc>
              <a:spcBef>
                <a:spcPts val="0"/>
              </a:spcBef>
              <a:spcAft>
                <a:spcPts val="0"/>
              </a:spcAft>
              <a:buClr>
                <a:srgbClr val="000000"/>
              </a:buClr>
              <a:buSzPts val="2500"/>
              <a:buFont typeface="Calibri"/>
              <a:buNone/>
            </a:pPr>
            <a:endParaRPr sz="2500" b="0" i="0" u="none" strike="noStrike" cap="none">
              <a:solidFill>
                <a:schemeClr val="dk1"/>
              </a:solidFill>
              <a:latin typeface="Calibri"/>
              <a:ea typeface="Calibri"/>
              <a:cs typeface="Calibri"/>
              <a:sym typeface="Calibri"/>
            </a:endParaRPr>
          </a:p>
          <a:p>
            <a:pPr marL="228600" marR="0" lvl="0" indent="0" algn="l" rtl="0">
              <a:lnSpc>
                <a:spcPct val="100000"/>
              </a:lnSpc>
              <a:spcBef>
                <a:spcPts val="0"/>
              </a:spcBef>
              <a:spcAft>
                <a:spcPts val="0"/>
              </a:spcAft>
              <a:buClr>
                <a:srgbClr val="000000"/>
              </a:buClr>
              <a:buSzPts val="2000"/>
              <a:buFont typeface="Calibri"/>
              <a:buNone/>
            </a:pPr>
            <a:r>
              <a:rPr lang="en-US" sz="2000" b="0" i="1" u="none" strike="noStrike" cap="none">
                <a:solidFill>
                  <a:schemeClr val="dk1"/>
                </a:solidFill>
                <a:latin typeface="Calibri"/>
                <a:ea typeface="Calibri"/>
                <a:cs typeface="Calibri"/>
                <a:sym typeface="Calibri"/>
              </a:rPr>
              <a:t>(Source: https://www.ihs.gov/lgbt/health/twospirit/)</a:t>
            </a:r>
            <a:endParaRPr sz="2000" b="0" i="1" u="none" strike="noStrike" cap="none">
              <a:solidFill>
                <a:schemeClr val="dk1"/>
              </a:solidFill>
              <a:latin typeface="Calibri"/>
              <a:ea typeface="Calibri"/>
              <a:cs typeface="Calibri"/>
              <a:sym typeface="Calibri"/>
            </a:endParaRPr>
          </a:p>
          <a:p>
            <a:pPr marL="1143000" lvl="1" indent="-298450" algn="l" rtl="0">
              <a:lnSpc>
                <a:spcPct val="100000"/>
              </a:lnSpc>
              <a:spcBef>
                <a:spcPts val="0"/>
              </a:spcBef>
              <a:spcAft>
                <a:spcPts val="0"/>
              </a:spcAft>
              <a:buSzPts val="2500"/>
              <a:buFont typeface="Arial"/>
              <a:buNone/>
            </a:pPr>
            <a:endParaRPr sz="2500"/>
          </a:p>
        </p:txBody>
      </p:sp>
      <p:sp>
        <p:nvSpPr>
          <p:cNvPr id="264" name="Google Shape;264;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1350d83a140_8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 name="Google Shape;273;g1350d83a140_8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rPr>
              <a:t>C. (Goal - dig into the difference between the absence of gender, and non-binary/binary gender identity)</a:t>
            </a:r>
          </a:p>
        </p:txBody>
      </p:sp>
      <p:sp>
        <p:nvSpPr>
          <p:cNvPr id="274" name="Google Shape;274;g1350d83a140_8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40</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1350d83a140_8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1350d83a140_8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rPr>
              <a:t>d. (Goal- that gender identity is separate from sexual orientation)</a:t>
            </a:r>
          </a:p>
        </p:txBody>
      </p:sp>
      <p:sp>
        <p:nvSpPr>
          <p:cNvPr id="288" name="Google Shape;288;g1350d83a140_8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41</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1350d83a140_8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1350d83a140_8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rPr>
              <a:t>C. (Goal- that identity is not the same as someone’s current relationship)</a:t>
            </a:r>
          </a:p>
        </p:txBody>
      </p:sp>
      <p:sp>
        <p:nvSpPr>
          <p:cNvPr id="281" name="Google Shape;281;g1350d83a140_8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42</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1350d83a140_8_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1350d83a140_8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800">
                <a:effectLst/>
                <a:latin typeface="Calibri" panose="020F0502020204030204" pitchFamily="34" charset="0"/>
                <a:ea typeface="Calibri" panose="020F0502020204030204" pitchFamily="34" charset="0"/>
              </a:rPr>
              <a:t>e. (Goal- emphasize that there is some overlap in these terms, but that the identity someone chooses for themselves is what matters.)</a:t>
            </a:r>
          </a:p>
          <a:p>
            <a:pPr marL="0" lvl="0" indent="0" algn="l" rtl="0">
              <a:spcBef>
                <a:spcPts val="0"/>
              </a:spcBef>
              <a:spcAft>
                <a:spcPts val="0"/>
              </a:spcAft>
              <a:buNone/>
            </a:pPr>
            <a:endParaRPr/>
          </a:p>
        </p:txBody>
      </p:sp>
      <p:sp>
        <p:nvSpPr>
          <p:cNvPr id="295" name="Google Shape;295;g1350d83a140_8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1350d83a140_8_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1350d83a140_8_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GOAL- Don’t ask if not needed. Ask what you mean. </a:t>
            </a:r>
            <a:endParaRPr/>
          </a:p>
        </p:txBody>
      </p:sp>
      <p:sp>
        <p:nvSpPr>
          <p:cNvPr id="295" name="Google Shape;295;g1350d83a140_8_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44</a:t>
            </a:fld>
            <a:endParaRPr/>
          </a:p>
        </p:txBody>
      </p:sp>
    </p:spTree>
    <p:extLst>
      <p:ext uri="{BB962C8B-B14F-4D97-AF65-F5344CB8AC3E}">
        <p14:creationId xmlns:p14="http://schemas.microsoft.com/office/powerpoint/2010/main" val="24701367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g1350d83a140_3_87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2" name="Google Shape;532;g1350d83a140_3_87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The US has called itself a “Nation of Laws,” but what are the laws for? And, who do they help or harm? This timeline shows only a </a:t>
            </a:r>
            <a:r>
              <a:rPr lang="en-US" sz="2500" u="sng"/>
              <a:t>glimpse</a:t>
            </a:r>
            <a:r>
              <a:rPr lang="en-US" sz="2500"/>
              <a:t> of how discrimination, exclusion, and beliefs in white supremacy have been a part of US laws since the earliest of colonial times. For a more comprehensive list of laws that impact LGBTQ+ people throughout US history, please see your handout. </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b="1"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1" u="none" strike="noStrike" cap="none">
                <a:solidFill>
                  <a:schemeClr val="dk1"/>
                </a:solidFill>
                <a:latin typeface="Calibri"/>
                <a:ea typeface="Calibri"/>
                <a:cs typeface="Calibri"/>
                <a:sym typeface="Calibri"/>
              </a:rPr>
              <a:t>Highlights for further discussion: </a:t>
            </a:r>
            <a:endParaRPr/>
          </a:p>
          <a:p>
            <a:pPr marL="457200" marR="0" lvl="0" indent="-228600" algn="l" rtl="0">
              <a:lnSpc>
                <a:spcPct val="100000"/>
              </a:lnSpc>
              <a:spcBef>
                <a:spcPts val="0"/>
              </a:spcBef>
              <a:spcAft>
                <a:spcPts val="0"/>
              </a:spcAft>
              <a:buSzPts val="1400"/>
              <a:buNone/>
            </a:pPr>
            <a:r>
              <a:rPr lang="en-US" sz="2500" b="1"/>
              <a:t>1607</a:t>
            </a:r>
            <a:r>
              <a:rPr lang="en-US" sz="2500"/>
              <a:t> – Founding of Jamestown, VA, the first permanent English settlement in the “New World.”</a:t>
            </a:r>
            <a:endParaRPr/>
          </a:p>
          <a:p>
            <a:pPr marL="457200" marR="0" lvl="0" indent="-228600" algn="l" rtl="0">
              <a:lnSpc>
                <a:spcPct val="100000"/>
              </a:lnSpc>
              <a:spcBef>
                <a:spcPts val="0"/>
              </a:spcBef>
              <a:spcAft>
                <a:spcPts val="0"/>
              </a:spcAft>
              <a:buSzPts val="1400"/>
              <a:buNone/>
            </a:pPr>
            <a:r>
              <a:rPr lang="en-US" sz="2500" b="1"/>
              <a:t>1607 – Massachusetts Bay Colony </a:t>
            </a:r>
            <a:r>
              <a:rPr lang="en-US" sz="2500"/>
              <a:t>was established believing they made a “covenant with God to build an ideal Christian community.”</a:t>
            </a:r>
            <a:endParaRPr/>
          </a:p>
          <a:p>
            <a:pPr marL="457200" marR="0" lvl="0" indent="-228600" algn="l" rtl="0">
              <a:lnSpc>
                <a:spcPct val="100000"/>
              </a:lnSpc>
              <a:spcBef>
                <a:spcPts val="0"/>
              </a:spcBef>
              <a:spcAft>
                <a:spcPts val="0"/>
              </a:spcAft>
              <a:buSzPts val="1400"/>
              <a:buNone/>
            </a:pPr>
            <a:r>
              <a:rPr lang="en-US" sz="2500" b="1"/>
              <a:t>1619</a:t>
            </a:r>
            <a:r>
              <a:rPr lang="en-US" sz="2500"/>
              <a:t> – </a:t>
            </a:r>
            <a:r>
              <a:rPr lang="en-US" sz="2500" b="1"/>
              <a:t>The first enslaved Africans arrive </a:t>
            </a:r>
            <a:r>
              <a:rPr lang="en-US" sz="2500"/>
              <a:t>to Jamestown, VA</a:t>
            </a:r>
            <a:endParaRPr/>
          </a:p>
          <a:p>
            <a:pPr marL="457200" marR="0" lvl="0" indent="-228600" algn="l" rtl="0">
              <a:lnSpc>
                <a:spcPct val="100000"/>
              </a:lnSpc>
              <a:spcBef>
                <a:spcPts val="0"/>
              </a:spcBef>
              <a:spcAft>
                <a:spcPts val="0"/>
              </a:spcAft>
              <a:buSzPts val="1400"/>
              <a:buNone/>
            </a:pPr>
            <a:r>
              <a:rPr lang="en-US" sz="2500" b="1"/>
              <a:t>1631</a:t>
            </a:r>
            <a:r>
              <a:rPr lang="en-US" sz="2500"/>
              <a:t> – </a:t>
            </a:r>
            <a:r>
              <a:rPr lang="en-US" sz="2500" b="1"/>
              <a:t>The</a:t>
            </a:r>
            <a:r>
              <a:rPr lang="en-US" sz="2500"/>
              <a:t> </a:t>
            </a:r>
            <a:r>
              <a:rPr lang="en-US" sz="2500" b="1"/>
              <a:t>Massachusetts Bay General Court</a:t>
            </a:r>
            <a:r>
              <a:rPr lang="en-US" sz="2500" b="0"/>
              <a:t>, i</a:t>
            </a:r>
            <a:r>
              <a:rPr lang="en-US" sz="2500"/>
              <a:t>n accordance with Puritan religious and moral beliefs, declared that the following were considered sex crimes and punishable by whipping, banishment or execution: fornication, adultery, rape and sodomy.</a:t>
            </a:r>
            <a:endParaRPr/>
          </a:p>
          <a:p>
            <a:pPr marL="457200" marR="0" lvl="0" indent="-228600" algn="l" rtl="0">
              <a:lnSpc>
                <a:spcPct val="100000"/>
              </a:lnSpc>
              <a:spcBef>
                <a:spcPts val="0"/>
              </a:spcBef>
              <a:spcAft>
                <a:spcPts val="0"/>
              </a:spcAft>
              <a:buClr>
                <a:srgbClr val="000000"/>
              </a:buClr>
              <a:buSzPts val="1400"/>
              <a:buFont typeface="Arial"/>
              <a:buNone/>
            </a:pPr>
            <a:r>
              <a:rPr lang="en-US" sz="2500" b="1"/>
              <a:t>1705 – </a:t>
            </a:r>
            <a:r>
              <a:rPr lang="en-US" sz="2500" b="0"/>
              <a:t>The Colony of Virginia adopted the first </a:t>
            </a:r>
            <a:r>
              <a:rPr lang="en-US" sz="2500" b="1"/>
              <a:t>Blood Quantum Law</a:t>
            </a:r>
            <a:r>
              <a:rPr lang="en-US" sz="2500" b="0"/>
              <a:t>. A person’s blood quantum is defined as the fraction of their ancestors, out of their total ancestors, who are documented as full-blood Native Americans</a:t>
            </a:r>
            <a:r>
              <a:rPr lang="en-US" sz="2500" b="1"/>
              <a:t>. These laws</a:t>
            </a:r>
            <a:r>
              <a:rPr lang="en-US" sz="2500" b="0"/>
              <a:t> were applied across the thirteen colonies and later the entire United States. They limited the civil rights of Native Americans and regulated who could be classified as Native American. </a:t>
            </a:r>
            <a:endParaRPr/>
          </a:p>
          <a:p>
            <a:pPr marL="457200" marR="0" lvl="0" indent="-228600" algn="l" rtl="0">
              <a:lnSpc>
                <a:spcPct val="100000"/>
              </a:lnSpc>
              <a:spcBef>
                <a:spcPts val="0"/>
              </a:spcBef>
              <a:spcAft>
                <a:spcPts val="0"/>
              </a:spcAft>
              <a:buClr>
                <a:srgbClr val="000000"/>
              </a:buClr>
              <a:buSzPts val="1400"/>
              <a:buFont typeface="Arial"/>
              <a:buNone/>
            </a:pPr>
            <a:r>
              <a:rPr lang="en-US" sz="2500" b="1"/>
              <a:t>1714 – Sodomy laws </a:t>
            </a:r>
            <a:r>
              <a:rPr lang="en-US" sz="2500"/>
              <a:t>were passed in the early colonies and in the colonial militia. They stayed in place until challenged in 1925. </a:t>
            </a:r>
            <a:endParaRPr sz="2500" b="1"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1775</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Population of enslaved people</a:t>
            </a:r>
            <a:r>
              <a:rPr lang="en-US" sz="2500" b="0" i="0" u="none" strike="noStrike" cap="none">
                <a:solidFill>
                  <a:schemeClr val="dk1"/>
                </a:solidFill>
                <a:latin typeface="Calibri"/>
                <a:ea typeface="Calibri"/>
                <a:cs typeface="Calibri"/>
                <a:sym typeface="Calibri"/>
              </a:rPr>
              <a:t> in the colonies is nearly </a:t>
            </a:r>
            <a:r>
              <a:rPr lang="en-US" sz="2500" b="1" i="0" u="none" strike="noStrike" cap="none">
                <a:solidFill>
                  <a:schemeClr val="dk1"/>
                </a:solidFill>
                <a:latin typeface="Calibri"/>
                <a:ea typeface="Calibri"/>
                <a:cs typeface="Calibri"/>
                <a:sym typeface="Calibri"/>
              </a:rPr>
              <a:t>500,000</a:t>
            </a:r>
            <a:r>
              <a:rPr lang="en-US" sz="2500" b="0" i="0" u="none" strike="noStrike" cap="none">
                <a:solidFill>
                  <a:schemeClr val="dk1"/>
                </a:solidFill>
                <a:latin typeface="Calibri"/>
                <a:ea typeface="Calibri"/>
                <a:cs typeface="Calibri"/>
                <a:sym typeface="Calibri"/>
              </a:rPr>
              <a:t>.</a:t>
            </a:r>
            <a:endParaRPr sz="2500"/>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1776</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Declaration of Independence</a:t>
            </a:r>
            <a:r>
              <a:rPr lang="en-US" sz="2500" b="0" i="0" u="none" strike="noStrike" cap="none">
                <a:solidFill>
                  <a:schemeClr val="dk1"/>
                </a:solidFill>
                <a:latin typeface="Calibri"/>
                <a:ea typeface="Calibri"/>
                <a:cs typeface="Calibri"/>
                <a:sym typeface="Calibri"/>
              </a:rPr>
              <a:t> signed.</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Lieutenant Gotthold Frederick Enslin</a:t>
            </a:r>
            <a:r>
              <a:rPr lang="en-US" sz="2500" b="0" i="0" u="none" strike="noStrike" cap="none">
                <a:solidFill>
                  <a:schemeClr val="dk1"/>
                </a:solidFill>
                <a:latin typeface="Calibri"/>
                <a:ea typeface="Calibri"/>
                <a:cs typeface="Calibri"/>
                <a:sym typeface="Calibri"/>
              </a:rPr>
              <a:t> of the Continental Army becomes the first documented service member to be dismissed from the U.S. military for homosexuality. Read more at U.S. History Naval Institute Blog / Timeline of Military Gay History.</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1779</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Thomas Jefferson</a:t>
            </a:r>
            <a:r>
              <a:rPr lang="en-US" sz="2500" b="0" i="0" u="none" strike="noStrike" cap="none">
                <a:solidFill>
                  <a:schemeClr val="dk1"/>
                </a:solidFill>
                <a:latin typeface="Calibri"/>
                <a:ea typeface="Calibri"/>
                <a:cs typeface="Calibri"/>
                <a:sym typeface="Calibri"/>
              </a:rPr>
              <a:t> proposes Virginia law to make sodomy punishable by mutilation rather than death. It was rejected by the Virginia legislature.</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1788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U.S. Constitution</a:t>
            </a:r>
            <a:r>
              <a:rPr lang="en-US" sz="2500" b="0" i="0" u="none" strike="noStrike" cap="none">
                <a:solidFill>
                  <a:schemeClr val="dk1"/>
                </a:solidFill>
                <a:latin typeface="Calibri"/>
                <a:ea typeface="Calibri"/>
                <a:cs typeface="Calibri"/>
                <a:sym typeface="Calibri"/>
              </a:rPr>
              <a:t> adopted. Includes a three-fifths clause that counted each enslaved person as three-fifths of a person for the purposes of congressional representation and tax apportionment.</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1852</a:t>
            </a:r>
            <a:r>
              <a:rPr lang="en-US" sz="2500" b="0" i="0" u="none" strike="noStrike" cap="none">
                <a:solidFill>
                  <a:schemeClr val="dk1"/>
                </a:solidFill>
                <a:latin typeface="Calibri"/>
                <a:ea typeface="Calibri"/>
                <a:cs typeface="Calibri"/>
                <a:sym typeface="Calibri"/>
              </a:rPr>
              <a:t> – Scottish writer </a:t>
            </a:r>
            <a:r>
              <a:rPr lang="en-US" sz="2500" b="1" i="0" u="none" strike="noStrike" cap="none">
                <a:solidFill>
                  <a:schemeClr val="dk1"/>
                </a:solidFill>
                <a:latin typeface="Calibri"/>
                <a:ea typeface="Calibri"/>
                <a:cs typeface="Calibri"/>
                <a:sym typeface="Calibri"/>
              </a:rPr>
              <a:t>J.D. Bothwick</a:t>
            </a:r>
            <a:r>
              <a:rPr lang="en-US" sz="2500" b="0" i="0" u="none" strike="noStrike" cap="none">
                <a:solidFill>
                  <a:schemeClr val="dk1"/>
                </a:solidFill>
                <a:latin typeface="Calibri"/>
                <a:ea typeface="Calibri"/>
                <a:cs typeface="Calibri"/>
                <a:sym typeface="Calibri"/>
              </a:rPr>
              <a:t> reports his attendance at a </a:t>
            </a:r>
            <a:r>
              <a:rPr lang="en-US" sz="2500" b="1" i="0" u="none" strike="noStrike" cap="none">
                <a:solidFill>
                  <a:schemeClr val="dk1"/>
                </a:solidFill>
                <a:latin typeface="Calibri"/>
                <a:ea typeface="Calibri"/>
                <a:cs typeface="Calibri"/>
                <a:sym typeface="Calibri"/>
              </a:rPr>
              <a:t>“miner’s ball”</a:t>
            </a:r>
            <a:r>
              <a:rPr lang="en-US" sz="2500" b="0" i="0" u="none" strike="noStrike" cap="none">
                <a:solidFill>
                  <a:schemeClr val="dk1"/>
                </a:solidFill>
                <a:latin typeface="Calibri"/>
                <a:ea typeface="Calibri"/>
                <a:cs typeface="Calibri"/>
                <a:sym typeface="Calibri"/>
              </a:rPr>
              <a:t> – a men’s only dance held in Angels’ Camp in California.</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1857-1861 –</a:t>
            </a:r>
            <a:r>
              <a:rPr lang="en-US" sz="2500" b="0" i="0" u="none" strike="noStrike" cap="none">
                <a:solidFill>
                  <a:schemeClr val="dk1"/>
                </a:solidFill>
                <a:latin typeface="Calibri"/>
                <a:ea typeface="Calibri"/>
                <a:cs typeface="Calibri"/>
                <a:sym typeface="Calibri"/>
              </a:rPr>
              <a:t> </a:t>
            </a:r>
            <a:r>
              <a:rPr lang="en-US" sz="2500" b="1" i="0" u="none" strike="noStrike" cap="none">
                <a:solidFill>
                  <a:schemeClr val="dk1"/>
                </a:solidFill>
                <a:latin typeface="Calibri"/>
                <a:ea typeface="Calibri"/>
                <a:cs typeface="Calibri"/>
                <a:sym typeface="Calibri"/>
              </a:rPr>
              <a:t>James Buchanan</a:t>
            </a:r>
            <a:r>
              <a:rPr lang="en-US" sz="2500" b="0" i="0" u="none" strike="noStrike" cap="none">
                <a:solidFill>
                  <a:schemeClr val="dk1"/>
                </a:solidFill>
                <a:latin typeface="Calibri"/>
                <a:ea typeface="Calibri"/>
                <a:cs typeface="Calibri"/>
                <a:sym typeface="Calibri"/>
              </a:rPr>
              <a:t> elected president. A lifelong bachelor, Buchanan had a long-term relationship with </a:t>
            </a:r>
            <a:r>
              <a:rPr lang="en-US" sz="2500" b="1" i="0" u="none" strike="noStrike" cap="none">
                <a:solidFill>
                  <a:schemeClr val="dk1"/>
                </a:solidFill>
                <a:latin typeface="Calibri"/>
                <a:ea typeface="Calibri"/>
                <a:cs typeface="Calibri"/>
                <a:sym typeface="Calibri"/>
              </a:rPr>
              <a:t>William Rufus King</a:t>
            </a:r>
            <a:r>
              <a:rPr lang="en-US" sz="2500" b="0" i="0" u="none" strike="noStrike" cap="none">
                <a:solidFill>
                  <a:schemeClr val="dk1"/>
                </a:solidFill>
                <a:latin typeface="Calibri"/>
                <a:ea typeface="Calibri"/>
                <a:cs typeface="Calibri"/>
                <a:sym typeface="Calibri"/>
              </a:rPr>
              <a:t>, who served as vice president under Franklin Pierce. The two men lived together from 1840-1853 until King’s death. Some historians suggest Buchanan, by today’s terms, was gay.</a:t>
            </a:r>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1868</a:t>
            </a:r>
            <a:r>
              <a:rPr lang="en-US" sz="2500" b="0" i="0" u="none" strike="noStrike" cap="none">
                <a:solidFill>
                  <a:schemeClr val="dk1"/>
                </a:solidFill>
                <a:latin typeface="Calibri"/>
                <a:ea typeface="Calibri"/>
                <a:cs typeface="Calibri"/>
                <a:sym typeface="Calibri"/>
              </a:rPr>
              <a:t> – </a:t>
            </a:r>
            <a:r>
              <a:rPr lang="en-US" sz="2500" b="1" i="0" u="none" strike="noStrike" cap="none">
                <a:solidFill>
                  <a:schemeClr val="dk1"/>
                </a:solidFill>
                <a:latin typeface="Calibri"/>
                <a:ea typeface="Calibri"/>
                <a:cs typeface="Calibri"/>
                <a:sym typeface="Calibri"/>
              </a:rPr>
              <a:t>Fourteenth Amendment Ratified</a:t>
            </a:r>
            <a:r>
              <a:rPr lang="en-US" sz="2500" b="0" i="0" u="none" strike="noStrike" cap="none">
                <a:solidFill>
                  <a:schemeClr val="dk1"/>
                </a:solidFill>
                <a:latin typeface="Calibri"/>
                <a:ea typeface="Calibri"/>
                <a:cs typeface="Calibri"/>
                <a:sym typeface="Calibri"/>
              </a:rPr>
              <a:t>. This is the most cited amendment in Supreme Court civil rights cases and has been the basis for landmark civil rights cases such as Brown v. Board of Education, Roe v. Wade and Obergefell v. Hodges. Gay rights advocates cite this amendment in support of equality for future court cases.</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“All persons born or naturalized in the United States and subject to the jurisdiction thereof, are citizens of the United States and of the State wherein they reside. No State shall make or enforce any law, which shall abridge the privileges or immunities of citizens of the United States; nor shall any State deprive any person of life, liberty, or property, without due process of law; nor deny to any person within its jurisdiction the equal protection of the laws.”</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1" i="0" u="none" strike="noStrike" cap="none">
                <a:solidFill>
                  <a:schemeClr val="dk1"/>
                </a:solidFill>
                <a:latin typeface="Calibri"/>
                <a:ea typeface="Calibri"/>
                <a:cs typeface="Calibri"/>
                <a:sym typeface="Calibri"/>
              </a:rPr>
              <a:t>1868</a:t>
            </a:r>
            <a:r>
              <a:rPr lang="en-US" sz="2500" b="0" i="0" u="none" strike="noStrike" cap="none">
                <a:solidFill>
                  <a:schemeClr val="dk1"/>
                </a:solidFill>
                <a:latin typeface="Calibri"/>
                <a:ea typeface="Calibri"/>
                <a:cs typeface="Calibri"/>
                <a:sym typeface="Calibri"/>
              </a:rPr>
              <a:t> – Two-Spirit,</a:t>
            </a:r>
            <a:r>
              <a:rPr lang="en-US" sz="2500" b="1" i="0" u="none" strike="noStrike" cap="none">
                <a:solidFill>
                  <a:schemeClr val="dk1"/>
                </a:solidFill>
                <a:latin typeface="Calibri"/>
                <a:ea typeface="Calibri"/>
                <a:cs typeface="Calibri"/>
                <a:sym typeface="Calibri"/>
              </a:rPr>
              <a:t> We’wha</a:t>
            </a:r>
            <a:r>
              <a:rPr lang="en-US" sz="2500" b="0" i="0" u="none" strike="noStrike" cap="none">
                <a:solidFill>
                  <a:schemeClr val="dk1"/>
                </a:solidFill>
                <a:latin typeface="Calibri"/>
                <a:ea typeface="Calibri"/>
                <a:cs typeface="Calibri"/>
                <a:sym typeface="Calibri"/>
              </a:rPr>
              <a:t>, a Zuni Native American, meets with President Grover Cleveland.</a:t>
            </a:r>
            <a:endParaRPr/>
          </a:p>
          <a:p>
            <a:pPr marL="457200" marR="0" lvl="0" indent="-2286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000"/>
              <a:t>Source: https://www.lgbtqhistory.org/lgbt-rights-timeline-in-american-history/</a:t>
            </a:r>
            <a:endParaRPr/>
          </a:p>
          <a:p>
            <a:pPr marL="457200" marR="0" lvl="0" indent="-228600" algn="l" rtl="0">
              <a:lnSpc>
                <a:spcPct val="100000"/>
              </a:lnSpc>
              <a:spcBef>
                <a:spcPts val="0"/>
              </a:spcBef>
              <a:spcAft>
                <a:spcPts val="0"/>
              </a:spcAft>
              <a:buSzPts val="1400"/>
              <a:buNone/>
            </a:pPr>
            <a:r>
              <a:rPr lang="en-US" sz="2000"/>
              <a:t>Source: https://en.wikipedia.org/wiki/Blood_quantum_laws</a:t>
            </a:r>
            <a:endParaRPr sz="1050"/>
          </a:p>
        </p:txBody>
      </p:sp>
      <p:sp>
        <p:nvSpPr>
          <p:cNvPr id="533" name="Google Shape;533;g1350d83a140_3_87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1350d83a140_3_9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9" name="Google Shape;549;g1350d83a140_3_9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US history is full of barriers for BIPOC and LGBTQ+ people. Discrimination because of one’s race and LGBTQ+ identity means lost wages, jobs, promotions, unfair treatment and even harassment at work. This discrimination compels many to hide their LGBTQ+ status for fear of retribution, losing one’s livelihood, support system, and more. </a:t>
            </a:r>
            <a:endParaRPr/>
          </a:p>
          <a:p>
            <a:pPr marL="457200" marR="0" lvl="0" indent="-228600" algn="l" rtl="0">
              <a:lnSpc>
                <a:spcPct val="100000"/>
              </a:lnSpc>
              <a:spcBef>
                <a:spcPts val="0"/>
              </a:spcBef>
              <a:spcAft>
                <a:spcPts val="0"/>
              </a:spcAft>
              <a:buSzPts val="1400"/>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Before 2019, only a handful of states (in dark blue above) provided LGBTQ+ people some protection against employment discrimination, as well as in housing and public accommodations. This meant that in all the other states (those in tan and lighter shades of blue), LGBTQ+ people could be denied jobs, health care, housing, hotels, and more. This discrimination – across the majority of the US, and nearly all of the South— was perfectly legal. </a:t>
            </a:r>
            <a:endParaRPr sz="2500"/>
          </a:p>
          <a:p>
            <a:pPr marL="457200" lvl="0" indent="-228600" algn="l" rtl="0">
              <a:lnSpc>
                <a:spcPct val="100000"/>
              </a:lnSpc>
              <a:spcBef>
                <a:spcPts val="0"/>
              </a:spcBef>
              <a:spcAft>
                <a:spcPts val="0"/>
              </a:spcAft>
              <a:buSzPts val="1400"/>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9" name="Google Shape;55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sz="2500"/>
          </a:p>
          <a:p>
            <a:pPr marL="457200" lvl="0" indent="-228600" algn="l" rtl="0">
              <a:lnSpc>
                <a:spcPct val="100000"/>
              </a:lnSpc>
              <a:spcBef>
                <a:spcPts val="0"/>
              </a:spcBef>
              <a:spcAft>
                <a:spcPts val="0"/>
              </a:spcAft>
              <a:buSzPts val="1400"/>
              <a:buNone/>
            </a:pPr>
            <a:endParaRPr sz="2500"/>
          </a:p>
        </p:txBody>
      </p:sp>
      <p:sp>
        <p:nvSpPr>
          <p:cNvPr id="560" name="Google Shape;560;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47</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4" name="Google Shape;57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Bostock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75" name="Google Shape;57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48</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2"/>
        <p:cNvGrpSpPr/>
        <p:nvPr/>
      </p:nvGrpSpPr>
      <p:grpSpPr>
        <a:xfrm>
          <a:off x="0" y="0"/>
          <a:ext cx="0" cy="0"/>
          <a:chOff x="0" y="0"/>
          <a:chExt cx="0" cy="0"/>
        </a:xfrm>
      </p:grpSpPr>
      <p:sp>
        <p:nvSpPr>
          <p:cNvPr id="583" name="Google Shape;583;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4" name="Google Shape;58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On March 26, 2021, the Department of Justice concluded that, as a result of the Bostock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There have been some significant wins recently for LGBTQ+ rights in the US But while progress is being made, attacks on LGBTQ+ rights in certain states have accelerated. </a:t>
            </a: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228600" marR="0" lvl="0" indent="0" algn="l" rtl="0">
              <a:lnSpc>
                <a:spcPct val="100000"/>
              </a:lnSpc>
              <a:spcBef>
                <a:spcPts val="0"/>
              </a:spcBef>
              <a:spcAft>
                <a:spcPts val="0"/>
              </a:spcAft>
              <a:buClr>
                <a:srgbClr val="000000"/>
              </a:buClr>
              <a:buSzPts val="2500"/>
              <a:buFont typeface="Calibri"/>
              <a:buNone/>
            </a:pPr>
            <a:r>
              <a:rPr lang="en-US" sz="2500" i="1"/>
              <a:t>Reference: </a:t>
            </a:r>
            <a:r>
              <a:rPr lang="en-US" sz="2500" b="0" i="1" u="none" strike="noStrike" cap="none">
                <a:solidFill>
                  <a:schemeClr val="dk1"/>
                </a:solidFill>
                <a:latin typeface="Calibri"/>
                <a:ea typeface="Calibri"/>
                <a:cs typeface="Calibri"/>
                <a:sym typeface="Calibri"/>
              </a:rPr>
              <a:t>Department of Justice, “Application of Bostock v. Clayton County to Title IX of the Education Amendments of 1972,” March 26, 2021, https://www.justice.gov/crt/page/file/1383026/download </a:t>
            </a:r>
            <a:endParaRPr sz="2500" i="1"/>
          </a:p>
          <a:p>
            <a:pPr marL="457200" lvl="0" indent="-69850" algn="l" rtl="0">
              <a:lnSpc>
                <a:spcPct val="100000"/>
              </a:lnSpc>
              <a:spcBef>
                <a:spcPts val="0"/>
              </a:spcBef>
              <a:spcAft>
                <a:spcPts val="0"/>
              </a:spcAft>
              <a:buSzPts val="2500"/>
              <a:buFont typeface="Arial"/>
              <a:buNone/>
            </a:pPr>
            <a:endParaRPr sz="2500"/>
          </a:p>
        </p:txBody>
      </p:sp>
      <p:sp>
        <p:nvSpPr>
          <p:cNvPr id="585" name="Google Shape;58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49</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4" name="Google Shape;594;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sz="2500"/>
              <a:t>Key Notes</a:t>
            </a:r>
            <a:endParaRPr/>
          </a:p>
          <a:p>
            <a:pPr marL="571500" lvl="0" indent="-342900" algn="l" rtl="0">
              <a:lnSpc>
                <a:spcPct val="100000"/>
              </a:lnSpc>
              <a:spcBef>
                <a:spcPts val="0"/>
              </a:spcBef>
              <a:spcAft>
                <a:spcPts val="0"/>
              </a:spcAft>
              <a:buSzPts val="2500"/>
              <a:buFont typeface="Arial"/>
              <a:buChar char="•"/>
            </a:pPr>
            <a:r>
              <a:rPr lang="en-US" sz="2500"/>
              <a:t>Bostock only applies to employers with more than 15 employees. Employers with fewer than 15 total employees are not covered by Title VII.</a:t>
            </a:r>
            <a:endParaRPr/>
          </a:p>
          <a:p>
            <a:pPr marL="571500" lvl="0" indent="-342900" algn="l" rtl="0">
              <a:lnSpc>
                <a:spcPct val="100000"/>
              </a:lnSpc>
              <a:spcBef>
                <a:spcPts val="0"/>
              </a:spcBef>
              <a:spcAft>
                <a:spcPts val="0"/>
              </a:spcAft>
              <a:buSzPts val="2500"/>
              <a:buFont typeface="Arial"/>
              <a:buChar char="•"/>
            </a:pPr>
            <a:r>
              <a:rPr lang="en-US" sz="2500"/>
              <a:t>Bostock applies nationwide and protects employees from sexual orientation or gender identity discrimination regardless of state or local laws.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An employer covered by Title VII is not allowed to fire, refuse to hire, or take assignments away from someone (or discriminate in any other way) because customers or clients would prefer to work with people who have a different sexual orientation or gender identity. (For example, keeping LGBTQ+ employees out of public-facing positions.)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Although accidental misuse of a transgender employee’s preferred name and pronouns does not violate Title VII, intentionally and repeatedly using the wrong name and pronouns to refer to a transgender employee could contribute to an unlawful hostile work environment.</a:t>
            </a:r>
            <a:endParaRPr sz="250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0"/>
        <p:cNvGrpSpPr/>
        <p:nvPr/>
      </p:nvGrpSpPr>
      <p:grpSpPr>
        <a:xfrm>
          <a:off x="0" y="0"/>
          <a:ext cx="0" cy="0"/>
          <a:chOff x="0" y="0"/>
          <a:chExt cx="0" cy="0"/>
        </a:xfrm>
      </p:grpSpPr>
      <p:sp>
        <p:nvSpPr>
          <p:cNvPr id="601" name="Google Shape;601;g1350d83a140_1_3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2" name="Google Shape;602;g1350d83a140_1_3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1900"/>
              <a:t>5 mins break out</a:t>
            </a:r>
            <a:endParaRPr sz="1900"/>
          </a:p>
          <a:p>
            <a:pPr marL="0" lvl="0" indent="0" algn="l" rtl="0">
              <a:lnSpc>
                <a:spcPct val="100000"/>
              </a:lnSpc>
              <a:spcBef>
                <a:spcPts val="0"/>
              </a:spcBef>
              <a:spcAft>
                <a:spcPts val="0"/>
              </a:spcAft>
              <a:buNone/>
            </a:pPr>
            <a:endParaRPr sz="1900"/>
          </a:p>
          <a:p>
            <a:pPr marL="457200" lvl="0" indent="-349250" algn="l" rtl="0">
              <a:lnSpc>
                <a:spcPct val="100000"/>
              </a:lnSpc>
              <a:spcBef>
                <a:spcPts val="0"/>
              </a:spcBef>
              <a:spcAft>
                <a:spcPts val="0"/>
              </a:spcAft>
              <a:buSzPts val="1900"/>
              <a:buChar char="-"/>
            </a:pPr>
            <a:r>
              <a:rPr lang="en-US" sz="1900"/>
              <a:t>Which of these stood out to you?</a:t>
            </a:r>
            <a:endParaRPr sz="1900"/>
          </a:p>
          <a:p>
            <a:pPr marL="457200" lvl="0" indent="-349250" algn="l" rtl="0">
              <a:lnSpc>
                <a:spcPct val="100000"/>
              </a:lnSpc>
              <a:spcBef>
                <a:spcPts val="0"/>
              </a:spcBef>
              <a:spcAft>
                <a:spcPts val="0"/>
              </a:spcAft>
              <a:buSzPts val="1900"/>
              <a:buChar char="-"/>
            </a:pPr>
            <a:r>
              <a:rPr lang="en-US" sz="1900"/>
              <a:t>Which of these have you seen done well in the schools you support? Which of these have you not seen done well?</a:t>
            </a:r>
            <a:endParaRPr sz="1900"/>
          </a:p>
        </p:txBody>
      </p:sp>
      <p:sp>
        <p:nvSpPr>
          <p:cNvPr id="603" name="Google Shape;603;g1350d83a140_1_3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2"/>
        <p:cNvGrpSpPr/>
        <p:nvPr/>
      </p:nvGrpSpPr>
      <p:grpSpPr>
        <a:xfrm>
          <a:off x="0" y="0"/>
          <a:ext cx="0" cy="0"/>
          <a:chOff x="0" y="0"/>
          <a:chExt cx="0" cy="0"/>
        </a:xfrm>
      </p:grpSpPr>
      <p:sp>
        <p:nvSpPr>
          <p:cNvPr id="613" name="Google Shape;613;g1350d83a140_18_4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4" name="Google Shape;614;g1350d83a140_18_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0" algn="l" rtl="0">
              <a:lnSpc>
                <a:spcPct val="100000"/>
              </a:lnSpc>
              <a:spcBef>
                <a:spcPts val="0"/>
              </a:spcBef>
              <a:spcAft>
                <a:spcPts val="0"/>
              </a:spcAft>
              <a:buNone/>
            </a:pPr>
            <a:r>
              <a:rPr lang="en-US" sz="1900"/>
              <a:t>5 mins debrief </a:t>
            </a:r>
            <a:endParaRPr sz="1900"/>
          </a:p>
          <a:p>
            <a:pPr marL="0" lvl="0" indent="0" algn="l" rtl="0">
              <a:lnSpc>
                <a:spcPct val="100000"/>
              </a:lnSpc>
              <a:spcBef>
                <a:spcPts val="0"/>
              </a:spcBef>
              <a:spcAft>
                <a:spcPts val="0"/>
              </a:spcAft>
              <a:buNone/>
            </a:pPr>
            <a:endParaRPr sz="1900"/>
          </a:p>
          <a:p>
            <a:pPr marL="457200" lvl="0" indent="-349250" algn="l" rtl="0">
              <a:lnSpc>
                <a:spcPct val="100000"/>
              </a:lnSpc>
              <a:spcBef>
                <a:spcPts val="0"/>
              </a:spcBef>
              <a:spcAft>
                <a:spcPts val="0"/>
              </a:spcAft>
              <a:buSzPts val="1900"/>
              <a:buChar char="-"/>
            </a:pPr>
            <a:r>
              <a:rPr lang="en-US" sz="1900"/>
              <a:t>Which of these stood out to you?</a:t>
            </a:r>
            <a:endParaRPr sz="1900"/>
          </a:p>
          <a:p>
            <a:pPr marL="457200" lvl="0" indent="-349250" algn="l" rtl="0">
              <a:lnSpc>
                <a:spcPct val="100000"/>
              </a:lnSpc>
              <a:spcBef>
                <a:spcPts val="0"/>
              </a:spcBef>
              <a:spcAft>
                <a:spcPts val="0"/>
              </a:spcAft>
              <a:buSzPts val="1900"/>
              <a:buChar char="-"/>
            </a:pPr>
            <a:r>
              <a:rPr lang="en-US" sz="1900"/>
              <a:t>Which of these have you seen done well in the schools you support? Which of these have you not seen done well?</a:t>
            </a:r>
            <a:endParaRPr sz="1900"/>
          </a:p>
        </p:txBody>
      </p:sp>
      <p:sp>
        <p:nvSpPr>
          <p:cNvPr id="615" name="Google Shape;615;g1350d83a140_18_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g1350d83a140_3_97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g1350d83a140_3_9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a:t>The map is already changed</a:t>
            </a:r>
            <a:endParaRPr sz="2500"/>
          </a:p>
          <a:p>
            <a:pPr marL="571500" lvl="0" indent="-342900" algn="l" rtl="0">
              <a:lnSpc>
                <a:spcPct val="100000"/>
              </a:lnSpc>
              <a:spcBef>
                <a:spcPts val="0"/>
              </a:spcBef>
              <a:spcAft>
                <a:spcPts val="0"/>
              </a:spcAft>
              <a:buSzPts val="2500"/>
              <a:buFont typeface="Arial"/>
              <a:buChar char="•"/>
            </a:pPr>
            <a:r>
              <a:rPr lang="en-US" sz="2500"/>
              <a:t>We should all feel like “red”- these are changing constantly</a:t>
            </a:r>
            <a:endParaRPr sz="2500"/>
          </a:p>
          <a:p>
            <a:pPr marL="571500" lvl="0" indent="-342900" algn="l" rtl="0">
              <a:lnSpc>
                <a:spcPct val="100000"/>
              </a:lnSpc>
              <a:spcBef>
                <a:spcPts val="0"/>
              </a:spcBef>
              <a:spcAft>
                <a:spcPts val="0"/>
              </a:spcAft>
              <a:buSzPts val="2500"/>
              <a:buChar char="•"/>
            </a:pPr>
            <a:r>
              <a:rPr lang="en-US" sz="2500"/>
              <a:t>Bostock only employment- not housing, credit, etc. </a:t>
            </a:r>
            <a:endParaRPr sz="2500"/>
          </a:p>
          <a:p>
            <a:pPr marL="571500" lvl="0" indent="-342900" algn="l" rtl="0">
              <a:lnSpc>
                <a:spcPct val="100000"/>
              </a:lnSpc>
              <a:spcBef>
                <a:spcPts val="0"/>
              </a:spcBef>
              <a:spcAft>
                <a:spcPts val="0"/>
              </a:spcAft>
              <a:buSzPts val="2500"/>
              <a:buFont typeface="Arial"/>
              <a:buChar char="•"/>
            </a:pPr>
            <a:r>
              <a:rPr lang="en-US" sz="2500"/>
              <a:t>The Movement Advancement Project (MAP) is an excellent resource to learn more about state laws regarding LGBTQ+ topics.</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State non-discrimination laws prohibit discrimination based on gender identity and sexual orientation in a number of areas – specifically employment, housing, public accommodations and credit.</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Transgender individuals still face discrimination as it relates to housing (it is not illegal to evict someone because they’re transgender), credit and lending laws, and public accommodations. Transgender individuals can still face refusal of service, verbal harassment, or being physically attacked in many states due to their identity, and not be protected by law.</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Some states have passed laws that limit non-discrimination protections through religious exemption laws and through laws that preemptively ban cities and counties from passing their own non-discrimination legislation.</a:t>
            </a:r>
            <a:endParaRPr sz="2500"/>
          </a:p>
          <a:p>
            <a:pPr marL="0" lvl="0" indent="0" algn="l" rtl="0">
              <a:lnSpc>
                <a:spcPct val="100000"/>
              </a:lnSpc>
              <a:spcBef>
                <a:spcPts val="0"/>
              </a:spcBef>
              <a:spcAft>
                <a:spcPts val="0"/>
              </a:spcAft>
              <a:buNone/>
            </a:pPr>
            <a:r>
              <a:rPr lang="en-US" sz="2500"/>
              <a:t>Map 2019</a:t>
            </a:r>
            <a:endParaRPr sz="2500"/>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SzPts val="1400"/>
              <a:buNone/>
            </a:pPr>
            <a:r>
              <a:rPr lang="en-US" sz="2500"/>
              <a:t>Source -https://www.lgbtmap.org/file/mapping-trans-equality-infographic-non-discrimination.png</a:t>
            </a:r>
            <a:endParaRPr sz="2500"/>
          </a:p>
        </p:txBody>
      </p:sp>
      <p:sp>
        <p:nvSpPr>
          <p:cNvPr id="626" name="Google Shape;626;g1350d83a140_3_97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2"/>
        <p:cNvGrpSpPr/>
        <p:nvPr/>
      </p:nvGrpSpPr>
      <p:grpSpPr>
        <a:xfrm>
          <a:off x="0" y="0"/>
          <a:ext cx="0" cy="0"/>
          <a:chOff x="0" y="0"/>
          <a:chExt cx="0" cy="0"/>
        </a:xfrm>
      </p:grpSpPr>
      <p:sp>
        <p:nvSpPr>
          <p:cNvPr id="823" name="Google Shape;823;p9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4" name="Google Shape;824;p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825" name="Google Shape;825;p9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56</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597954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90" name="Google Shape;190;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r>
              <a:rPr lang="en-US" sz="1100"/>
              <a:t>Ben</a:t>
            </a:r>
            <a:endParaRPr sz="1100"/>
          </a:p>
        </p:txBody>
      </p:sp>
      <p:sp>
        <p:nvSpPr>
          <p:cNvPr id="191" name="Google Shape;191;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57</a:t>
            </a:fld>
            <a:endParaRPr/>
          </a:p>
        </p:txBody>
      </p:sp>
      <p:sp>
        <p:nvSpPr>
          <p:cNvPr id="192" name="Google Shape;192;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6/13/22</a:t>
            </a:r>
            <a:endParaRPr/>
          </a:p>
        </p:txBody>
      </p:sp>
    </p:spTree>
    <p:extLst>
      <p:ext uri="{BB962C8B-B14F-4D97-AF65-F5344CB8AC3E}">
        <p14:creationId xmlns:p14="http://schemas.microsoft.com/office/powerpoint/2010/main" val="16503599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Ben</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58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32666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1800"/>
              <a:t>Ben</a:t>
            </a:r>
            <a:endParaRPr sz="1800"/>
          </a:p>
          <a:p>
            <a:pPr indent="-139700"/>
            <a:r>
              <a:rPr lang="en-US"/>
              <a:t>Ben – Chumash</a:t>
            </a:r>
          </a:p>
          <a:p>
            <a:pPr indent="-139700"/>
            <a:r>
              <a:rPr lang="en-US"/>
              <a:t>Linda – Susquehannock</a:t>
            </a:r>
          </a:p>
          <a:p>
            <a:pPr indent="-139700"/>
            <a:r>
              <a:rPr lang="en-US"/>
              <a:t>Bekah - Monacan</a:t>
            </a:r>
          </a:p>
        </p:txBody>
      </p:sp>
    </p:spTree>
    <p:extLst>
      <p:ext uri="{BB962C8B-B14F-4D97-AF65-F5344CB8AC3E}">
        <p14:creationId xmlns:p14="http://schemas.microsoft.com/office/powerpoint/2010/main" val="381654005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1350d83a140_8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a:lnSpc>
                <a:spcPct val="100000"/>
              </a:lnSpc>
              <a:spcBef>
                <a:spcPts val="0"/>
              </a:spcBef>
              <a:spcAft>
                <a:spcPts val="0"/>
              </a:spcAft>
              <a:buNone/>
            </a:pPr>
            <a:r>
              <a:rPr lang="en-US"/>
              <a:t>Ben</a:t>
            </a:r>
          </a:p>
          <a:p>
            <a:pPr marL="0" indent="0"/>
            <a:r>
              <a:rPr lang="en-US"/>
              <a:t> - encourage, forcing is not inclusive </a:t>
            </a:r>
          </a:p>
        </p:txBody>
      </p:sp>
      <p:sp>
        <p:nvSpPr>
          <p:cNvPr id="214" name="Google Shape;214;g1350d83a140_8_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421423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800"/>
          </a:p>
          <a:p>
            <a:pPr marL="457200" lvl="0" indent="-139700" algn="l" rtl="0">
              <a:lnSpc>
                <a:spcPct val="100000"/>
              </a:lnSpc>
              <a:spcBef>
                <a:spcPts val="0"/>
              </a:spcBef>
              <a:spcAft>
                <a:spcPts val="0"/>
              </a:spcAft>
              <a:buSzPts val="1400"/>
              <a:buFont typeface="Arial"/>
              <a:buNone/>
            </a:pPr>
            <a:r>
              <a:rPr lang="en-US"/>
              <a:t>Ben</a:t>
            </a:r>
            <a:endParaRPr/>
          </a:p>
        </p:txBody>
      </p:sp>
    </p:spTree>
    <p:extLst>
      <p:ext uri="{BB962C8B-B14F-4D97-AF65-F5344CB8AC3E}">
        <p14:creationId xmlns:p14="http://schemas.microsoft.com/office/powerpoint/2010/main" val="88384173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9" name="Google Shape;669;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indent="0">
              <a:buSzPts val="2500"/>
            </a:pPr>
            <a:r>
              <a:rPr lang="en-US" sz="2500" i="1"/>
              <a:t>Bekah</a:t>
            </a:r>
          </a:p>
          <a:p>
            <a:pPr marL="571500" lvl="0" indent="-342900" algn="l">
              <a:lnSpc>
                <a:spcPct val="100000"/>
              </a:lnSpc>
              <a:spcBef>
                <a:spcPts val="0"/>
              </a:spcBef>
              <a:spcAft>
                <a:spcPts val="0"/>
              </a:spcAft>
              <a:buSzPts val="2500"/>
              <a:buFont typeface="Arial"/>
              <a:buChar char="•"/>
            </a:pPr>
            <a:r>
              <a:rPr lang="en-US" sz="2500" b="0" i="1" u="none" strike="noStrike" cap="none">
                <a:solidFill>
                  <a:schemeClr val="dk1"/>
                </a:solidFill>
                <a:latin typeface="Calibri"/>
                <a:ea typeface="Calibri"/>
                <a:cs typeface="Calibri"/>
                <a:sym typeface="Calibri"/>
              </a:rPr>
              <a:t>Can you guess what this number represents?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As of </a:t>
            </a:r>
            <a:r>
              <a:rPr lang="en-US" sz="2500"/>
              <a:t>June 6</a:t>
            </a:r>
            <a:r>
              <a:rPr lang="en-US" sz="2500" b="0" i="0" u="none" strike="noStrike" cap="none">
                <a:solidFill>
                  <a:schemeClr val="dk1"/>
                </a:solidFill>
                <a:latin typeface="Calibri"/>
                <a:ea typeface="Calibri"/>
                <a:cs typeface="Calibri"/>
                <a:sym typeface="Calibri"/>
              </a:rPr>
              <a:t>, 2022, this is the number of LGBTQ+ legislation items the HRC track</a:t>
            </a:r>
            <a:r>
              <a:rPr lang="en-US" sz="2500"/>
              <a:t>ed</a:t>
            </a:r>
            <a:r>
              <a:rPr lang="en-US" sz="2500" b="0" i="0" u="none" strike="noStrike" cap="none">
                <a:solidFill>
                  <a:schemeClr val="dk1"/>
                </a:solidFill>
                <a:latin typeface="Calibri"/>
                <a:ea typeface="Calibri"/>
                <a:cs typeface="Calibri"/>
                <a:sym typeface="Calibri"/>
              </a:rPr>
              <a:t> for the 2022 state legislative sessions.</a:t>
            </a:r>
            <a:endParaRPr/>
          </a:p>
          <a:p>
            <a:pPr marL="1028700" lvl="1"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~1</a:t>
            </a:r>
            <a:r>
              <a:rPr lang="en-US" sz="2500"/>
              <a:t>5</a:t>
            </a:r>
            <a:r>
              <a:rPr lang="en-US" sz="2500" b="0" i="0" u="none" strike="noStrike" cap="none">
                <a:solidFill>
                  <a:schemeClr val="dk1"/>
                </a:solidFill>
                <a:latin typeface="Calibri"/>
                <a:ea typeface="Calibri"/>
                <a:cs typeface="Calibri"/>
                <a:sym typeface="Calibri"/>
              </a:rPr>
              <a:t>2 bills are affirming and support LGBTQ+ individuals</a:t>
            </a:r>
            <a:endParaRPr/>
          </a:p>
          <a:p>
            <a:pPr marL="1028700" lvl="1"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~3</a:t>
            </a:r>
            <a:r>
              <a:rPr lang="en-US" sz="2500"/>
              <a:t>41</a:t>
            </a:r>
            <a:r>
              <a:rPr lang="en-US" sz="2500" b="0" i="0" u="none" strike="noStrike" cap="none">
                <a:solidFill>
                  <a:schemeClr val="dk1"/>
                </a:solidFill>
                <a:latin typeface="Calibri"/>
                <a:ea typeface="Calibri"/>
                <a:cs typeface="Calibri"/>
                <a:sym typeface="Calibri"/>
              </a:rPr>
              <a:t> are harmful to LGBTQ+ individuals and/or their families</a:t>
            </a:r>
            <a:endParaRPr/>
          </a:p>
          <a:p>
            <a:pPr marL="1028700" lvl="1"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a:t>
            </a:r>
            <a:r>
              <a:rPr lang="en-US" sz="2500"/>
              <a:t>143 are anti-trans (40 healthcare bans, 76 sports bans, 15 bathroom bills), ~80 are discriminatory education bills, ~34 are religious refusal bills</a:t>
            </a:r>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i="1"/>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p7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6" name="Google Shape;676;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indent="0">
              <a:buSzPts val="2500"/>
            </a:pPr>
            <a:r>
              <a:rPr lang="en-US" sz="2500"/>
              <a:t>Bekah</a:t>
            </a:r>
          </a:p>
          <a:p>
            <a:pPr marL="571500" indent="-342900">
              <a:buSzPts val="2500"/>
              <a:buFont typeface="Arial"/>
              <a:buChar char="•"/>
            </a:pPr>
            <a:r>
              <a:rPr lang="en-US" sz="2500"/>
              <a:t>The coordinated attacks on LGBTQ+ individuals include providing people scripts that denounce teaching topics such as transgender rights, banning books from well known authors, and labeling inclusive and culturally responsive instruction as “critical race theory.” Unfortunately, these efforts have been effective. </a:t>
            </a:r>
            <a:endParaRPr/>
          </a:p>
          <a:p>
            <a:pPr marL="571500" indent="-342900">
              <a:buSzPts val="2500"/>
              <a:buFont typeface="Arial"/>
              <a:buChar char="•"/>
            </a:pPr>
            <a:r>
              <a:rPr lang="en-US" sz="2500"/>
              <a:t>As we see in this Twitter thread, a post from an out trans person, who six months ago shared their experience of teaching in middle school, is now accused of “grooming” students by sharing their pronouns. </a:t>
            </a:r>
            <a:endParaRPr/>
          </a:p>
          <a:p>
            <a:pPr marL="571500" lvl="0" indent="-254000" algn="l" rtl="0">
              <a:lnSpc>
                <a:spcPct val="100000"/>
              </a:lnSpc>
              <a:spcBef>
                <a:spcPts val="0"/>
              </a:spcBef>
              <a:spcAft>
                <a:spcPts val="0"/>
              </a:spcAft>
              <a:buSzPts val="1400"/>
              <a:buFont typeface="Arial"/>
              <a:buNone/>
            </a:pPr>
            <a:endParaRPr sz="2500"/>
          </a:p>
          <a:p>
            <a:pPr marL="457200" marR="0" lvl="0" indent="-228600" algn="l" rtl="0">
              <a:lnSpc>
                <a:spcPct val="100000"/>
              </a:lnSpc>
              <a:spcBef>
                <a:spcPts val="0"/>
              </a:spcBef>
              <a:spcAft>
                <a:spcPts val="0"/>
              </a:spcAft>
              <a:buSzPts val="1400"/>
              <a:buNone/>
            </a:pPr>
            <a:endParaRPr sz="2500"/>
          </a:p>
        </p:txBody>
      </p:sp>
      <p:sp>
        <p:nvSpPr>
          <p:cNvPr id="677" name="Google Shape;677;p7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2"/>
        <p:cNvGrpSpPr/>
        <p:nvPr/>
      </p:nvGrpSpPr>
      <p:grpSpPr>
        <a:xfrm>
          <a:off x="0" y="0"/>
          <a:ext cx="0" cy="0"/>
          <a:chOff x="0" y="0"/>
          <a:chExt cx="0" cy="0"/>
        </a:xfrm>
      </p:grpSpPr>
      <p:sp>
        <p:nvSpPr>
          <p:cNvPr id="683" name="Google Shape;683;g1350d83a140_11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4" name="Google Shape;684;g1350d83a140_1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sz="2000"/>
              <a:t>Bekah 2:40 </a:t>
            </a:r>
          </a:p>
          <a:p>
            <a:pPr marL="0" indent="0"/>
            <a:r>
              <a:rPr lang="en-US" sz="2000"/>
              <a:t>How does anti-LGBTQ+ and anti-CRT legislation work to impact </a:t>
            </a:r>
            <a:r>
              <a:rPr lang="en-US" sz="2000" err="1"/>
              <a:t>UniServ</a:t>
            </a:r>
            <a:r>
              <a:rPr lang="en-US" sz="2000"/>
              <a:t> members?  </a:t>
            </a:r>
            <a:endParaRPr/>
          </a:p>
          <a:p>
            <a:pPr marL="1028700" lvl="1" indent="-342900" algn="l" rtl="0">
              <a:lnSpc>
                <a:spcPct val="100000"/>
              </a:lnSpc>
              <a:spcBef>
                <a:spcPts val="0"/>
              </a:spcBef>
              <a:spcAft>
                <a:spcPts val="0"/>
              </a:spcAft>
              <a:buSzPts val="1400"/>
              <a:buFont typeface="Calibri"/>
              <a:buChar char="-"/>
            </a:pPr>
            <a:r>
              <a:rPr lang="en-US" sz="2000"/>
              <a:t>Hostile climates</a:t>
            </a:r>
            <a:endParaRPr/>
          </a:p>
          <a:p>
            <a:pPr marL="1028700" lvl="1" indent="-342900" algn="l" rtl="0">
              <a:lnSpc>
                <a:spcPct val="100000"/>
              </a:lnSpc>
              <a:spcBef>
                <a:spcPts val="0"/>
              </a:spcBef>
              <a:spcAft>
                <a:spcPts val="0"/>
              </a:spcAft>
              <a:buSzPts val="1400"/>
              <a:buFont typeface="Calibri"/>
              <a:buChar char="-"/>
            </a:pPr>
            <a:r>
              <a:rPr lang="en-US" sz="2000"/>
              <a:t>Forced silence</a:t>
            </a:r>
            <a:endParaRPr/>
          </a:p>
          <a:p>
            <a:pPr marL="1028700" lvl="1" indent="-342900" algn="l" rtl="0">
              <a:lnSpc>
                <a:spcPct val="100000"/>
              </a:lnSpc>
              <a:spcBef>
                <a:spcPts val="0"/>
              </a:spcBef>
              <a:spcAft>
                <a:spcPts val="0"/>
              </a:spcAft>
              <a:buSzPts val="1400"/>
              <a:buFont typeface="Calibri"/>
              <a:buChar char="-"/>
            </a:pPr>
            <a:r>
              <a:rPr lang="en-US" sz="2000"/>
              <a:t>There is an “elephant” in the room</a:t>
            </a:r>
            <a:endParaRPr/>
          </a:p>
          <a:p>
            <a:pPr marL="1028700" lvl="1" indent="-342900" algn="l" rtl="0">
              <a:lnSpc>
                <a:spcPct val="100000"/>
              </a:lnSpc>
              <a:spcBef>
                <a:spcPts val="0"/>
              </a:spcBef>
              <a:spcAft>
                <a:spcPts val="0"/>
              </a:spcAft>
              <a:buSzPts val="1400"/>
              <a:buFont typeface="Calibri"/>
              <a:buChar char="-"/>
            </a:pPr>
            <a:r>
              <a:rPr lang="en-US" sz="2000"/>
              <a:t>Walking on eggshells about what to say, what if a student interprets something one way and tells their parents who complain?</a:t>
            </a:r>
            <a:endParaRPr/>
          </a:p>
          <a:p>
            <a:pPr marL="1028700" lvl="1" indent="-342900" algn="l" rtl="0">
              <a:lnSpc>
                <a:spcPct val="100000"/>
              </a:lnSpc>
              <a:spcBef>
                <a:spcPts val="0"/>
              </a:spcBef>
              <a:spcAft>
                <a:spcPts val="0"/>
              </a:spcAft>
              <a:buSzPts val="1400"/>
              <a:buFont typeface="Calibri"/>
              <a:buChar char="-"/>
            </a:pPr>
            <a:r>
              <a:rPr lang="en-US" sz="2000"/>
              <a:t>Fear of parents</a:t>
            </a:r>
            <a:endParaRPr/>
          </a:p>
          <a:p>
            <a:pPr marL="1028700" lvl="1" indent="-342900" algn="l" rtl="0">
              <a:lnSpc>
                <a:spcPct val="100000"/>
              </a:lnSpc>
              <a:spcBef>
                <a:spcPts val="0"/>
              </a:spcBef>
              <a:spcAft>
                <a:spcPts val="0"/>
              </a:spcAft>
              <a:buSzPts val="1400"/>
              <a:buFont typeface="Calibri"/>
              <a:buChar char="-"/>
            </a:pPr>
            <a:r>
              <a:rPr lang="en-US" sz="2000"/>
              <a:t>Create an environment where you’re forced to ignore the current reality of many students.</a:t>
            </a:r>
            <a:endParaRPr/>
          </a:p>
          <a:p>
            <a:pPr marL="1028700" lvl="1" indent="-254000" algn="l" rtl="0">
              <a:lnSpc>
                <a:spcPct val="100000"/>
              </a:lnSpc>
              <a:spcBef>
                <a:spcPts val="0"/>
              </a:spcBef>
              <a:spcAft>
                <a:spcPts val="0"/>
              </a:spcAft>
              <a:buSzPts val="1400"/>
              <a:buFont typeface="Calibri"/>
              <a:buNone/>
            </a:pPr>
            <a:endParaRPr sz="2000"/>
          </a:p>
          <a:p>
            <a:pPr marL="1028700" lvl="1" indent="-342900">
              <a:buFont typeface="Calibri"/>
              <a:buChar char="-"/>
            </a:pPr>
            <a:r>
              <a:rPr lang="en-US" sz="2000" b="1" i="0" u="sng" strike="noStrike" cap="none">
                <a:solidFill>
                  <a:schemeClr val="dk1"/>
                </a:solidFill>
                <a:latin typeface="Calibri"/>
                <a:ea typeface="Calibri"/>
                <a:cs typeface="Calibri"/>
                <a:sym typeface="Calibri"/>
              </a:rPr>
              <a:t>Discuss:</a:t>
            </a:r>
            <a:r>
              <a:rPr lang="en-US" sz="2000" b="1"/>
              <a:t> </a:t>
            </a:r>
            <a:endParaRPr/>
          </a:p>
          <a:p>
            <a:pPr marL="1485900" lvl="2" indent="-342900" algn="l" rtl="0">
              <a:lnSpc>
                <a:spcPct val="100000"/>
              </a:lnSpc>
              <a:spcBef>
                <a:spcPts val="0"/>
              </a:spcBef>
              <a:spcAft>
                <a:spcPts val="0"/>
              </a:spcAft>
              <a:buSzPts val="1400"/>
              <a:buFont typeface="Calibri"/>
              <a:buChar char="-"/>
            </a:pPr>
            <a:r>
              <a:rPr lang="en-US" sz="2000" b="1" i="0" u="none" strike="noStrike" cap="none">
                <a:solidFill>
                  <a:schemeClr val="dk1"/>
                </a:solidFill>
                <a:latin typeface="Calibri"/>
                <a:ea typeface="Calibri"/>
                <a:cs typeface="Calibri"/>
                <a:sym typeface="Calibri"/>
              </a:rPr>
              <a:t>Recent and pending laws will silence LGBTQ+ topics in schools, silence discussion of gender and gender identity, silence the history and lived experiences of BIPOC students (currently the majority of all public school students), while creating barriers for transgender individuals who seek to transition, and more. What will be the impact of these laws?</a:t>
            </a:r>
            <a:endParaRPr sz="2000"/>
          </a:p>
          <a:p>
            <a:pPr marL="1028700" lvl="1" indent="-254000" algn="l" rtl="0">
              <a:lnSpc>
                <a:spcPct val="100000"/>
              </a:lnSpc>
              <a:spcBef>
                <a:spcPts val="0"/>
              </a:spcBef>
              <a:spcAft>
                <a:spcPts val="0"/>
              </a:spcAft>
              <a:buSzPts val="1400"/>
              <a:buFont typeface="Calibri"/>
              <a:buNone/>
            </a:pPr>
            <a:endParaRPr sz="2000"/>
          </a:p>
          <a:p>
            <a:pPr marL="1485900" marR="0" lvl="2" indent="-342900" algn="l" rtl="0">
              <a:lnSpc>
                <a:spcPct val="100000"/>
              </a:lnSpc>
              <a:spcBef>
                <a:spcPts val="0"/>
              </a:spcBef>
              <a:spcAft>
                <a:spcPts val="0"/>
              </a:spcAft>
              <a:buClr>
                <a:srgbClr val="000000"/>
              </a:buClr>
              <a:buSzPts val="1400"/>
              <a:buFont typeface="Calibri"/>
              <a:buChar char="-"/>
            </a:pPr>
            <a:r>
              <a:rPr lang="en-US" sz="2000" b="1"/>
              <a:t>What is the impact of these combined efforts on </a:t>
            </a:r>
            <a:r>
              <a:rPr lang="en-US" sz="2000" b="1" err="1"/>
              <a:t>UniServ</a:t>
            </a:r>
            <a:r>
              <a:rPr lang="en-US" sz="2000" b="1"/>
              <a:t> staff who are BIPOC and/or LGBTQ+?</a:t>
            </a:r>
            <a:endParaRPr/>
          </a:p>
          <a:p>
            <a:pPr marL="1028700" lvl="1" indent="-254000" algn="l" rtl="0">
              <a:lnSpc>
                <a:spcPct val="100000"/>
              </a:lnSpc>
              <a:spcBef>
                <a:spcPts val="0"/>
              </a:spcBef>
              <a:spcAft>
                <a:spcPts val="0"/>
              </a:spcAft>
              <a:buSzPts val="1400"/>
              <a:buFont typeface="Calibri"/>
              <a:buNone/>
            </a:pPr>
            <a:endParaRPr sz="2000"/>
          </a:p>
          <a:p>
            <a:pPr marL="1028700" lvl="1" indent="-254000" algn="l" rtl="0">
              <a:lnSpc>
                <a:spcPct val="100000"/>
              </a:lnSpc>
              <a:spcBef>
                <a:spcPts val="0"/>
              </a:spcBef>
              <a:spcAft>
                <a:spcPts val="0"/>
              </a:spcAft>
              <a:buSzPts val="1400"/>
              <a:buFont typeface="Calibri"/>
              <a:buNone/>
            </a:pPr>
            <a:endParaRPr sz="2000"/>
          </a:p>
        </p:txBody>
      </p:sp>
      <p:sp>
        <p:nvSpPr>
          <p:cNvPr id="685" name="Google Shape;685;g1350d83a140_1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0"/>
        <p:cNvGrpSpPr/>
        <p:nvPr/>
      </p:nvGrpSpPr>
      <p:grpSpPr>
        <a:xfrm>
          <a:off x="0" y="0"/>
          <a:ext cx="0" cy="0"/>
          <a:chOff x="0" y="0"/>
          <a:chExt cx="0" cy="0"/>
        </a:xfrm>
      </p:grpSpPr>
      <p:sp>
        <p:nvSpPr>
          <p:cNvPr id="691" name="Google Shape;691;g1350d83a140_14_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2" name="Google Shape;692;g1350d83a140_14_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Bekah 2:45</a:t>
            </a:r>
            <a:endParaRPr/>
          </a:p>
        </p:txBody>
      </p:sp>
      <p:sp>
        <p:nvSpPr>
          <p:cNvPr id="693" name="Google Shape;693;g1350d83a140_14_3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65</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1350d83a140_11_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g1350d83a140_11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indent="0">
              <a:buSzPts val="2500"/>
            </a:pPr>
            <a:r>
              <a:rPr lang="en-US" sz="2500"/>
              <a:t>Linda</a:t>
            </a:r>
          </a:p>
          <a:p>
            <a:pPr marL="228600" lvl="0" indent="0" algn="l">
              <a:lnSpc>
                <a:spcPct val="100000"/>
              </a:lnSpc>
              <a:spcBef>
                <a:spcPts val="0"/>
              </a:spcBef>
              <a:spcAft>
                <a:spcPts val="0"/>
              </a:spcAft>
              <a:buSzPts val="2500"/>
              <a:buFont typeface="Calibri"/>
              <a:buNone/>
            </a:pPr>
            <a:r>
              <a:rPr lang="en-US" sz="2500"/>
              <a:t>Let’s talk about language. The words we use, and the meaning behind them can clarify or conveniently disguise the real intention. Let’s look at how language is used in the new and proposed legislation </a:t>
            </a:r>
            <a:r>
              <a:rPr lang="en-US" sz="2400" b="0" i="0" u="none" strike="noStrike" cap="none">
                <a:solidFill>
                  <a:schemeClr val="dk1"/>
                </a:solidFill>
                <a:latin typeface="Calibri"/>
                <a:ea typeface="Calibri"/>
                <a:cs typeface="Calibri"/>
                <a:sym typeface="Calibri"/>
              </a:rPr>
              <a:t>that can create a minefield for educators - especially those who are LGBTQ+.</a:t>
            </a:r>
            <a:endParaRPr sz="2500"/>
          </a:p>
          <a:p>
            <a:pPr marL="457200" lvl="0" indent="-228600" algn="l" rtl="0">
              <a:lnSpc>
                <a:spcPct val="100000"/>
              </a:lnSpc>
              <a:spcBef>
                <a:spcPts val="0"/>
              </a:spcBef>
              <a:spcAft>
                <a:spcPts val="0"/>
              </a:spcAft>
              <a:buSzPts val="1400"/>
              <a:buNone/>
            </a:pPr>
            <a:r>
              <a:rPr lang="en-US" sz="2800" b="0" i="0" u="none" strike="noStrike" cap="none">
                <a:solidFill>
                  <a:schemeClr val="dk1"/>
                </a:solidFill>
                <a:latin typeface="Calibri"/>
                <a:ea typeface="Calibri"/>
                <a:cs typeface="Calibri"/>
                <a:sym typeface="Calibri"/>
              </a:rPr>
              <a:t> </a:t>
            </a:r>
            <a:endParaRPr sz="2800" b="0"/>
          </a:p>
          <a:p>
            <a:pPr marL="228600" lvl="0" indent="0" algn="l" rtl="0">
              <a:lnSpc>
                <a:spcPct val="100000"/>
              </a:lnSpc>
              <a:spcBef>
                <a:spcPts val="0"/>
              </a:spcBef>
              <a:spcAft>
                <a:spcPts val="0"/>
              </a:spcAft>
              <a:buSzPts val="2500"/>
              <a:buFont typeface="Calibri"/>
              <a:buNone/>
            </a:pPr>
            <a:endParaRPr sz="250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g1350d83a140_11_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4" name="Google Shape;704;g1350d83a140_11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sz="2000"/>
              <a:t>Linda </a:t>
            </a:r>
          </a:p>
          <a:p>
            <a:r>
              <a:rPr lang="en-US" sz="2000"/>
              <a:t>OVERT–Easy to identify</a:t>
            </a:r>
            <a:endParaRPr sz="200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endParaRPr sz="20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r>
              <a:rPr lang="en-US" sz="2000" b="1" i="0" u="none" strike="noStrike" cap="none">
                <a:solidFill>
                  <a:schemeClr val="dk1"/>
                </a:solidFill>
                <a:latin typeface="Calibri"/>
                <a:ea typeface="Calibri"/>
                <a:cs typeface="Calibri"/>
                <a:sym typeface="Calibri"/>
              </a:rPr>
              <a:t>Don’t Say Gay bills to limit discussion of LGBTQ topics in schools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These bills would limit the discussion of sexual orientation and gender identity in schools. Some are aimed at “curriculum” only and claim they do not stifle discussion in general, most include language about “age-appropriate” and “developmentally appropriate” content without defining what those are, and some prohibit teachers and other school employees from discussing their own sexual orientation or gender identity.</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Florida’s HB 1557 “limits classroom instruction by school personnel or third parties on sexual orientation or gender identity in K-3, or in a manner not age or developmentally appropriate” which is what opens it up to being used against teachers in higher grades.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Louisiana’s HB 837 would ban the discussion of SOGI in K-8th grade classrooms and ban teachers from discussing their own lives with K-12 student.</a:t>
            </a:r>
            <a:endParaRPr sz="2000" b="0"/>
          </a:p>
          <a:p>
            <a:pPr marL="457200" marR="0" lvl="0" indent="-228600" algn="l" rtl="0">
              <a:lnSpc>
                <a:spcPct val="100000"/>
              </a:lnSpc>
              <a:spcBef>
                <a:spcPts val="0"/>
              </a:spcBef>
              <a:spcAft>
                <a:spcPts val="0"/>
              </a:spcAft>
              <a:buSzPts val="1400"/>
              <a:buNone/>
            </a:pPr>
            <a:br>
              <a:rPr lang="en-US" sz="2000"/>
            </a:br>
            <a:endParaRPr sz="2000"/>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r>
              <a:rPr lang="en-US" sz="2000"/>
              <a:t>Image Source: https://www.businessinsider.com/florida-dont-say-gay-ron-desantis-anti-lgbtq-trans-2022-3</a:t>
            </a:r>
            <a:endParaRPr/>
          </a:p>
        </p:txBody>
      </p:sp>
      <p:sp>
        <p:nvSpPr>
          <p:cNvPr id="705" name="Google Shape;705;g1350d83a140_11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g1350d83a140_11_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2" name="Google Shape;712;g1350d83a140_11_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sz="2000"/>
              <a:t>Linda</a:t>
            </a:r>
            <a:endParaRPr lang="en-US"/>
          </a:p>
          <a:p>
            <a:pPr marL="0" indent="0"/>
            <a:r>
              <a:rPr lang="en-US" sz="2000"/>
              <a:t>Most </a:t>
            </a:r>
            <a:r>
              <a:rPr lang="en-US" sz="2000" b="0" i="0" u="none" strike="noStrike" cap="none">
                <a:solidFill>
                  <a:schemeClr val="dk1"/>
                </a:solidFill>
                <a:latin typeface="Calibri"/>
                <a:ea typeface="Calibri"/>
                <a:cs typeface="Calibri"/>
                <a:sym typeface="Calibri"/>
              </a:rPr>
              <a:t>of these bills include language to “ban K-12 schools and college from teaching, including in curricula, or compelling student to adopt or affirm certain ideas about American history, race, sex or other characteristics.”</a:t>
            </a:r>
            <a:r>
              <a:rPr lang="en-US" sz="2000"/>
              <a:t> </a:t>
            </a:r>
            <a:endParaRPr/>
          </a:p>
          <a:p>
            <a:pPr marL="457200" lvl="0" indent="-228600" algn="l" rtl="0">
              <a:lnSpc>
                <a:spcPct val="100000"/>
              </a:lnSpc>
              <a:spcBef>
                <a:spcPts val="0"/>
              </a:spcBef>
              <a:spcAft>
                <a:spcPts val="0"/>
              </a:spcAft>
              <a:buSzPts val="1400"/>
              <a:buNone/>
            </a:pPr>
            <a:endParaRPr sz="20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Some include language that prohibits “requiring or encouraging employees to attend workshops or training where such ideas are promoted.” Often the language is vague using terms such as “controversial issues of public policy or social affairs”, “divisive concepts”, or “cynical forms of social analysis”, or “anti-American sentiments”.   </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Some of these bill are:</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Alabama’s HB 312</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Arizona’s HCR 2001 (a proposed amendment to the state constitution)</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Florida’s HB 7 / SB 148</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Iowa’s HB 2053</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Kansas’s HB 2662 which “bars K-12 schools from displaying, presenting, or distributing to students, any material containing “sexual conduct”. “Sexual conduct” is defined in the bill a including any </a:t>
            </a:r>
            <a:r>
              <a:rPr lang="en-US" sz="2000" b="0" i="0" u="none" strike="noStrike" cap="none" err="1">
                <a:solidFill>
                  <a:schemeClr val="dk1"/>
                </a:solidFill>
                <a:latin typeface="Calibri"/>
                <a:ea typeface="Calibri"/>
                <a:cs typeface="Calibri"/>
                <a:sym typeface="Calibri"/>
              </a:rPr>
              <a:t>discription</a:t>
            </a:r>
            <a:r>
              <a:rPr lang="en-US" sz="2000" b="0" i="0" u="none" strike="noStrike" cap="none">
                <a:solidFill>
                  <a:schemeClr val="dk1"/>
                </a:solidFill>
                <a:latin typeface="Calibri"/>
                <a:ea typeface="Calibri"/>
                <a:cs typeface="Calibri"/>
                <a:sym typeface="Calibri"/>
              </a:rPr>
              <a:t> of homosexuality.</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Kentucky’s HB 487</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Missouri’s HB 2827, which includes language about “</a:t>
            </a:r>
            <a:r>
              <a:rPr lang="en-US" sz="2000" b="0" i="0" u="none" strike="noStrike" cap="none" err="1">
                <a:solidFill>
                  <a:schemeClr val="dk1"/>
                </a:solidFill>
                <a:latin typeface="Calibri"/>
                <a:ea typeface="Calibri"/>
                <a:cs typeface="Calibri"/>
                <a:sym typeface="Calibri"/>
              </a:rPr>
              <a:t>nonindoctrination</a:t>
            </a:r>
            <a:r>
              <a:rPr lang="en-US" sz="2000" b="0" i="0" u="none" strike="noStrike" cap="none">
                <a:solidFill>
                  <a:schemeClr val="dk1"/>
                </a:solidFill>
                <a:latin typeface="Calibri"/>
                <a:ea typeface="Calibri"/>
                <a:cs typeface="Calibri"/>
                <a:sym typeface="Calibri"/>
              </a:rPr>
              <a:t> principles”</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Oklahoma’s SB 1141</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Tennessee’s SB 2290/HB 2670</a:t>
            </a:r>
            <a:endParaRPr sz="2000" b="0"/>
          </a:p>
          <a:p>
            <a:pPr marL="571500" lvl="0" indent="-342900" algn="l" rtl="0">
              <a:lnSpc>
                <a:spcPct val="100000"/>
              </a:lnSpc>
              <a:spcBef>
                <a:spcPts val="0"/>
              </a:spcBef>
              <a:spcAft>
                <a:spcPts val="0"/>
              </a:spcAft>
              <a:buSzPts val="2000"/>
              <a:buFont typeface="Arial"/>
              <a:buChar char="•"/>
            </a:pPr>
            <a:r>
              <a:rPr lang="en-US" sz="2000" b="0" i="0" u="none" strike="noStrike" cap="none">
                <a:solidFill>
                  <a:schemeClr val="dk1"/>
                </a:solidFill>
                <a:latin typeface="Calibri"/>
                <a:ea typeface="Calibri"/>
                <a:cs typeface="Calibri"/>
                <a:sym typeface="Calibri"/>
              </a:rPr>
              <a:t>Virginia’s HB 787</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endParaRPr sz="2000" b="0"/>
          </a:p>
          <a:p>
            <a:pPr marL="457200" marR="0" lvl="0" indent="-228600" algn="l" rtl="0">
              <a:lnSpc>
                <a:spcPct val="100000"/>
              </a:lnSpc>
              <a:spcBef>
                <a:spcPts val="0"/>
              </a:spcBef>
              <a:spcAft>
                <a:spcPts val="0"/>
              </a:spcAft>
              <a:buSzPts val="1400"/>
              <a:buNone/>
            </a:pPr>
            <a:br>
              <a:rPr lang="en-US" sz="2000"/>
            </a:br>
            <a:endParaRPr sz="2000"/>
          </a:p>
        </p:txBody>
      </p:sp>
      <p:sp>
        <p:nvSpPr>
          <p:cNvPr id="713" name="Google Shape;713;g1350d83a140_11_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g1350d83a140_11_1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0" name="Google Shape;720;g1350d83a140_11_13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indent="0"/>
            <a:r>
              <a:rPr lang="en-US" sz="2000"/>
              <a:t>Linda </a:t>
            </a:r>
            <a:endParaRPr lang="en-US" sz="2000" strike="sngStrike"/>
          </a:p>
          <a:p>
            <a:pPr marL="0" indent="0"/>
            <a:r>
              <a:rPr lang="en-US" sz="2000"/>
              <a:t>Not every bill comes across as overtly as what we just described. Politicians have become incredibly savvy so they can sell what they know is hateful content… </a:t>
            </a:r>
            <a:endParaRPr lang="en-US" sz="2000" strike="sngStrike"/>
          </a:p>
          <a:p>
            <a:pPr marL="0" indent="0"/>
            <a:endParaRPr lang="en-US" sz="2000" strike="sngStrike"/>
          </a:p>
          <a:p>
            <a:pPr marL="0" indent="0"/>
            <a:r>
              <a:rPr lang="en-US" sz="2000"/>
              <a:t>An example many of us have begun to see deals with novels and supplemental materials. The rally cry is to ban books with explicit sexual content or sexual content at all. In reality, they aren't looking to ban canonical novels that have sex in them. Instead, they are looking to ban books that feature or highlight LGBTQ+ relationships, explicitly sexual or not.</a:t>
            </a:r>
            <a:br>
              <a:rPr lang="en-US" sz="2000"/>
            </a:br>
            <a:endParaRPr lang="en-US" sz="2000"/>
          </a:p>
        </p:txBody>
      </p:sp>
      <p:sp>
        <p:nvSpPr>
          <p:cNvPr id="721" name="Google Shape;721;g1350d83a140_11_13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69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1350d83a140_11_2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0" name="Google Shape;730;g1350d83a140_11_2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sz="2000" i="1"/>
              <a:t>Bekah</a:t>
            </a:r>
            <a:endParaRPr lang="en-US"/>
          </a:p>
          <a:p>
            <a:r>
              <a:rPr lang="en-US" sz="2000" i="1"/>
              <a:t>(This can be an activity)</a:t>
            </a:r>
            <a:endParaRPr lang="en-US"/>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r>
              <a:rPr lang="en-US" sz="2000"/>
              <a:t>How would you rephrase this language back to someone to help people understand what’s really at stake and clarify what they’re actually talking about?</a:t>
            </a:r>
            <a:endParaRPr/>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r>
              <a:rPr lang="en-US" sz="2000"/>
              <a:t>For example, the complaint: “I don’t want you indoctrinating my child with your gender ideology. You’re teaching gender confusion.”</a:t>
            </a:r>
            <a:endParaRPr/>
          </a:p>
          <a:p>
            <a:r>
              <a:rPr lang="en-US" sz="2000"/>
              <a:t>Generates this response:  “We’re teaching respect for the variety of gender identities, and the variances in gender.” </a:t>
            </a:r>
            <a:endParaRPr/>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r>
              <a:rPr lang="en-US" sz="2000"/>
              <a:t>Or,</a:t>
            </a:r>
            <a:endParaRPr/>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r>
              <a:rPr lang="en-US" sz="2000"/>
              <a:t>“Talking about diversity, equity and inclusion is a leftist tactic to introduce divisive concepts.”</a:t>
            </a:r>
            <a:endParaRPr/>
          </a:p>
          <a:p>
            <a:pPr marL="457200" marR="0" lvl="0" indent="-228600" algn="l" rtl="0">
              <a:lnSpc>
                <a:spcPct val="100000"/>
              </a:lnSpc>
              <a:spcBef>
                <a:spcPts val="0"/>
              </a:spcBef>
              <a:spcAft>
                <a:spcPts val="0"/>
              </a:spcAft>
              <a:buSzPts val="1400"/>
              <a:buNone/>
            </a:pPr>
            <a:r>
              <a:rPr lang="en-US" sz="2000"/>
              <a:t>Becomes, “Discussing the different experiences of people across the US, and how our institutions impact them creates an opportunity to make our country/community better.”</a:t>
            </a:r>
            <a:endParaRPr/>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r>
              <a:rPr lang="en-US" sz="2000"/>
              <a:t>Keep this tied to </a:t>
            </a:r>
            <a:r>
              <a:rPr lang="en-US" sz="2000" err="1"/>
              <a:t>UniServ</a:t>
            </a:r>
            <a:r>
              <a:rPr lang="en-US" sz="2000"/>
              <a:t> members:</a:t>
            </a:r>
            <a:endParaRPr/>
          </a:p>
          <a:p>
            <a:pPr marL="1028700" marR="0" lvl="1" indent="-342900" algn="l" rtl="0">
              <a:lnSpc>
                <a:spcPct val="100000"/>
              </a:lnSpc>
              <a:spcBef>
                <a:spcPts val="0"/>
              </a:spcBef>
              <a:spcAft>
                <a:spcPts val="0"/>
              </a:spcAft>
              <a:buClr>
                <a:srgbClr val="000000"/>
              </a:buClr>
              <a:buSzPts val="1400"/>
              <a:buFont typeface="Calibri"/>
              <a:buChar char="-"/>
            </a:pPr>
            <a:r>
              <a:rPr lang="en-US" sz="2000"/>
              <a:t>What is the impact of these efforts on </a:t>
            </a:r>
            <a:r>
              <a:rPr lang="en-US" sz="2000" err="1"/>
              <a:t>UniServ</a:t>
            </a:r>
            <a:r>
              <a:rPr lang="en-US" sz="2000"/>
              <a:t> staff who are BIPOC and/or LGBTQ+?</a:t>
            </a:r>
            <a:endParaRPr/>
          </a:p>
          <a:p>
            <a:pPr marL="1028700" marR="0" lvl="1" indent="-342900" algn="l" rtl="0">
              <a:lnSpc>
                <a:spcPct val="100000"/>
              </a:lnSpc>
              <a:spcBef>
                <a:spcPts val="0"/>
              </a:spcBef>
              <a:spcAft>
                <a:spcPts val="0"/>
              </a:spcAft>
              <a:buClr>
                <a:srgbClr val="000000"/>
              </a:buClr>
              <a:buSzPts val="1400"/>
              <a:buFont typeface="Calibri"/>
              <a:buChar char="-"/>
            </a:pPr>
            <a:r>
              <a:rPr lang="en-US" sz="2000"/>
              <a:t>What situations might this create for them?</a:t>
            </a:r>
            <a:endParaRPr/>
          </a:p>
          <a:p>
            <a:pPr marL="1028700" marR="0" lvl="1" indent="-254000" algn="l" rtl="0">
              <a:lnSpc>
                <a:spcPct val="100000"/>
              </a:lnSpc>
              <a:spcBef>
                <a:spcPts val="0"/>
              </a:spcBef>
              <a:spcAft>
                <a:spcPts val="0"/>
              </a:spcAft>
              <a:buClr>
                <a:srgbClr val="000000"/>
              </a:buClr>
              <a:buSzPts val="1400"/>
              <a:buFont typeface="Calibri"/>
              <a:buNone/>
            </a:pPr>
            <a:endParaRPr sz="2000"/>
          </a:p>
          <a:p>
            <a:pPr marL="457200" lvl="0" indent="-228600" algn="l" rtl="0">
              <a:lnSpc>
                <a:spcPct val="100000"/>
              </a:lnSpc>
              <a:spcBef>
                <a:spcPts val="0"/>
              </a:spcBef>
              <a:spcAft>
                <a:spcPts val="0"/>
              </a:spcAft>
              <a:buSzPts val="1400"/>
              <a:buNone/>
            </a:pPr>
            <a:r>
              <a:rPr lang="en-US" sz="2000" b="1" i="0" u="none" strike="noStrike" cap="none">
                <a:solidFill>
                  <a:schemeClr val="dk1"/>
                </a:solidFill>
                <a:latin typeface="Calibri"/>
                <a:ea typeface="Calibri"/>
                <a:cs typeface="Calibri"/>
                <a:sym typeface="Calibri"/>
              </a:rPr>
              <a:t>WRAP UP:</a:t>
            </a:r>
            <a:endParaRPr/>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We have seen that some of these bills will pass (Florida’s already has, but several others could within the next two months). Even in states where they don’t pass, the principles contained in the bills and a few other tactics are being used to intimidate educators into compliance or silence.</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School boards are attempting to pass similar policies, lawsuits are being filed against schools and individual teachers, and in some places, other methods of intimidation are being used against teachers or school board members who speak up to stop them.</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Let’s look at some of the tactics being used to shut down conversation…</a:t>
            </a:r>
            <a:endParaRPr sz="2000" b="0"/>
          </a:p>
          <a:p>
            <a:pPr marL="457200" marR="0" lvl="0" indent="-228600" algn="l" rtl="0">
              <a:lnSpc>
                <a:spcPct val="100000"/>
              </a:lnSpc>
              <a:spcBef>
                <a:spcPts val="0"/>
              </a:spcBef>
              <a:spcAft>
                <a:spcPts val="0"/>
              </a:spcAft>
              <a:buSzPts val="1400"/>
              <a:buNone/>
            </a:pPr>
            <a:br>
              <a:rPr lang="en-US" sz="2000"/>
            </a:br>
            <a:endParaRPr sz="2000"/>
          </a:p>
        </p:txBody>
      </p:sp>
      <p:sp>
        <p:nvSpPr>
          <p:cNvPr id="731" name="Google Shape;731;g1350d83a140_11_2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1350d83a140_8_27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1350d83a140_8_27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a:buClr>
                <a:schemeClr val="dk1"/>
              </a:buClr>
            </a:pPr>
            <a:r>
              <a:rPr lang="en-US" sz="2000"/>
              <a:t>Bekah 3:00</a:t>
            </a:r>
            <a:endParaRPr lang="en-US"/>
          </a:p>
          <a:p>
            <a:pPr marL="457200" lvl="0" indent="-228600" algn="l">
              <a:spcBef>
                <a:spcPts val="0"/>
              </a:spcBef>
              <a:spcAft>
                <a:spcPts val="0"/>
              </a:spcAft>
              <a:buSzPts val="1400"/>
              <a:buFont typeface="Arial"/>
              <a:buNone/>
            </a:pPr>
            <a:r>
              <a:rPr lang="en-US" sz="2000"/>
              <a:t>How would you rephrase this language back to someone to help people understand what’s really at stake and clarify what they’re actually talking about?</a:t>
            </a:r>
            <a:endParaRPr/>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r>
              <a:rPr lang="en-US" sz="2000"/>
              <a:t>For example, the complaint: “I don’t want you indoctrinating my child with your gender ideology. You’re teaching gender confusion.”</a:t>
            </a:r>
            <a:endParaRPr/>
          </a:p>
          <a:p>
            <a:pPr>
              <a:buClr>
                <a:schemeClr val="dk1"/>
              </a:buClr>
            </a:pPr>
            <a:r>
              <a:rPr lang="en-US" sz="2000"/>
              <a:t>Generates this response:  “We’re teaching respect for the variety of gender identities, and the variances in gender.” </a:t>
            </a:r>
            <a:endParaRPr/>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r>
              <a:rPr lang="en-US" sz="2000"/>
              <a:t>Or,</a:t>
            </a:r>
            <a:endParaRPr/>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r>
              <a:rPr lang="en-US" sz="2000"/>
              <a:t>“Talking about diversity, equity and inclusion is a leftist tactic to introduce divisive concepts.”</a:t>
            </a:r>
            <a:endParaRPr/>
          </a:p>
          <a:p>
            <a:pPr marL="457200" lvl="0" indent="-228600" algn="l" rtl="0">
              <a:spcBef>
                <a:spcPts val="0"/>
              </a:spcBef>
              <a:spcAft>
                <a:spcPts val="0"/>
              </a:spcAft>
              <a:buClr>
                <a:schemeClr val="dk1"/>
              </a:buClr>
              <a:buSzPts val="1400"/>
              <a:buFont typeface="Arial"/>
              <a:buNone/>
            </a:pPr>
            <a:r>
              <a:rPr lang="en-US" sz="2000"/>
              <a:t>Becomes, “Discussing the different experiences of people across the US, and how our institutions impact them creates an opportunity to make our country/community better.”</a:t>
            </a:r>
            <a:endParaRPr/>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endParaRPr sz="2000"/>
          </a:p>
          <a:p>
            <a:pPr marL="457200" lvl="0" indent="-228600" algn="l" rtl="0">
              <a:spcBef>
                <a:spcPts val="0"/>
              </a:spcBef>
              <a:spcAft>
                <a:spcPts val="0"/>
              </a:spcAft>
              <a:buClr>
                <a:schemeClr val="dk1"/>
              </a:buClr>
              <a:buSzPts val="1400"/>
              <a:buFont typeface="Arial"/>
              <a:buNone/>
            </a:pPr>
            <a:r>
              <a:rPr lang="en-US" sz="2000"/>
              <a:t>Keep this tied to </a:t>
            </a:r>
            <a:r>
              <a:rPr lang="en-US" sz="2000" err="1"/>
              <a:t>UniServ</a:t>
            </a:r>
            <a:r>
              <a:rPr lang="en-US" sz="2000"/>
              <a:t> members:</a:t>
            </a:r>
            <a:endParaRPr/>
          </a:p>
          <a:p>
            <a:pPr marL="1028700" lvl="1" indent="-342900" algn="l" rtl="0">
              <a:spcBef>
                <a:spcPts val="0"/>
              </a:spcBef>
              <a:spcAft>
                <a:spcPts val="0"/>
              </a:spcAft>
              <a:buClr>
                <a:schemeClr val="dk1"/>
              </a:buClr>
              <a:buSzPts val="1400"/>
              <a:buFont typeface="Calibri"/>
              <a:buChar char="-"/>
            </a:pPr>
            <a:r>
              <a:rPr lang="en-US" sz="2000"/>
              <a:t>What is the impact of these efforts on </a:t>
            </a:r>
            <a:r>
              <a:rPr lang="en-US" sz="2000" err="1"/>
              <a:t>UniServ</a:t>
            </a:r>
            <a:r>
              <a:rPr lang="en-US" sz="2000"/>
              <a:t> staff who are BIPOC and/or LGBTQ+?</a:t>
            </a:r>
            <a:endParaRPr/>
          </a:p>
          <a:p>
            <a:pPr marL="1028700" lvl="1" indent="-342900" algn="l" rtl="0">
              <a:spcBef>
                <a:spcPts val="0"/>
              </a:spcBef>
              <a:spcAft>
                <a:spcPts val="0"/>
              </a:spcAft>
              <a:buClr>
                <a:schemeClr val="dk1"/>
              </a:buClr>
              <a:buSzPts val="1400"/>
              <a:buFont typeface="Calibri"/>
              <a:buChar char="-"/>
            </a:pPr>
            <a:r>
              <a:rPr lang="en-US" sz="2000"/>
              <a:t>What situations might this create for them?</a:t>
            </a:r>
            <a:endParaRPr/>
          </a:p>
          <a:p>
            <a:pPr marL="1028700" lvl="1" indent="-254000" algn="l" rtl="0">
              <a:spcBef>
                <a:spcPts val="0"/>
              </a:spcBef>
              <a:spcAft>
                <a:spcPts val="0"/>
              </a:spcAft>
              <a:buClr>
                <a:schemeClr val="dk1"/>
              </a:buClr>
              <a:buSzPts val="1400"/>
              <a:buFont typeface="Calibri"/>
              <a:buNone/>
            </a:pPr>
            <a:endParaRPr sz="2000"/>
          </a:p>
          <a:p>
            <a:pPr marL="457200" lvl="0" indent="-228600" algn="l" rtl="0">
              <a:spcBef>
                <a:spcPts val="0"/>
              </a:spcBef>
              <a:spcAft>
                <a:spcPts val="0"/>
              </a:spcAft>
              <a:buClr>
                <a:schemeClr val="dk1"/>
              </a:buClr>
              <a:buSzPts val="1400"/>
              <a:buFont typeface="Arial"/>
              <a:buNone/>
            </a:pPr>
            <a:r>
              <a:rPr lang="en-US" sz="2000" b="1"/>
              <a:t>WRAP UP:</a:t>
            </a:r>
            <a:endParaRPr/>
          </a:p>
          <a:p>
            <a:pPr marL="457200" lvl="0" indent="-228600" algn="l" rtl="0">
              <a:spcBef>
                <a:spcPts val="0"/>
              </a:spcBef>
              <a:spcAft>
                <a:spcPts val="0"/>
              </a:spcAft>
              <a:buClr>
                <a:schemeClr val="dk1"/>
              </a:buClr>
              <a:buSzPts val="1400"/>
              <a:buFont typeface="Arial"/>
              <a:buNone/>
            </a:pPr>
            <a:r>
              <a:rPr lang="en-US" sz="2000"/>
              <a:t>We have seen that some of these bills will pass (Florida’s already has, but several others could within the next two months). Even in states where they don’t pass, the principles contained in the bills and a few other tactics are being used to intimidate educators into compliance or silence.</a:t>
            </a:r>
            <a:endParaRPr sz="2000"/>
          </a:p>
          <a:p>
            <a:pPr marL="457200" lvl="0" indent="-228600" algn="l" rtl="0">
              <a:spcBef>
                <a:spcPts val="0"/>
              </a:spcBef>
              <a:spcAft>
                <a:spcPts val="0"/>
              </a:spcAft>
              <a:buClr>
                <a:schemeClr val="dk1"/>
              </a:buClr>
              <a:buSzPts val="1400"/>
              <a:buFont typeface="Arial"/>
              <a:buNone/>
            </a:pPr>
            <a:r>
              <a:rPr lang="en-US" sz="2000"/>
              <a:t> </a:t>
            </a:r>
            <a:endParaRPr sz="2000"/>
          </a:p>
          <a:p>
            <a:pPr marL="457200" lvl="0" indent="-228600" algn="l" rtl="0">
              <a:spcBef>
                <a:spcPts val="0"/>
              </a:spcBef>
              <a:spcAft>
                <a:spcPts val="0"/>
              </a:spcAft>
              <a:buClr>
                <a:schemeClr val="dk1"/>
              </a:buClr>
              <a:buSzPts val="1400"/>
              <a:buFont typeface="Arial"/>
              <a:buNone/>
            </a:pPr>
            <a:r>
              <a:rPr lang="en-US" sz="2000"/>
              <a:t>School boards are attempting to pass similar policies, lawsuits are being filed against schools and individual teachers, and in some places, other methods of intimidation are being used against teachers or school board members who speak up to stop them.</a:t>
            </a:r>
            <a:endParaRPr sz="2000"/>
          </a:p>
          <a:p>
            <a:pPr marL="457200" lvl="0" indent="-228600" algn="l" rtl="0">
              <a:spcBef>
                <a:spcPts val="0"/>
              </a:spcBef>
              <a:spcAft>
                <a:spcPts val="0"/>
              </a:spcAft>
              <a:buClr>
                <a:schemeClr val="dk1"/>
              </a:buClr>
              <a:buSzPts val="1400"/>
              <a:buFont typeface="Arial"/>
              <a:buNone/>
            </a:pPr>
            <a:r>
              <a:rPr lang="en-US" sz="2000"/>
              <a:t> </a:t>
            </a:r>
            <a:endParaRPr sz="2000"/>
          </a:p>
          <a:p>
            <a:pPr marL="457200" lvl="0" indent="-228600" algn="l" rtl="0">
              <a:spcBef>
                <a:spcPts val="0"/>
              </a:spcBef>
              <a:spcAft>
                <a:spcPts val="0"/>
              </a:spcAft>
              <a:buClr>
                <a:schemeClr val="dk1"/>
              </a:buClr>
              <a:buSzPts val="1400"/>
              <a:buFont typeface="Arial"/>
              <a:buNone/>
            </a:pPr>
            <a:r>
              <a:rPr lang="en-US" sz="2000"/>
              <a:t>Let’s look at some of the tactics being used to shut down conversation…</a:t>
            </a:r>
            <a:endParaRPr sz="2000"/>
          </a:p>
          <a:p>
            <a:pPr marL="457200" lvl="0" indent="-228600" algn="l" rtl="0">
              <a:spcBef>
                <a:spcPts val="0"/>
              </a:spcBef>
              <a:spcAft>
                <a:spcPts val="0"/>
              </a:spcAft>
              <a:buClr>
                <a:schemeClr val="dk1"/>
              </a:buClr>
              <a:buSzPts val="1400"/>
              <a:buFont typeface="Arial"/>
              <a:buNone/>
            </a:pPr>
            <a:br>
              <a:rPr lang="en-US" sz="2000"/>
            </a:br>
            <a:endParaRPr/>
          </a:p>
        </p:txBody>
      </p:sp>
      <p:sp>
        <p:nvSpPr>
          <p:cNvPr id="740" name="Google Shape;740;g1350d83a140_8_27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71</a:t>
            </a:fld>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g1350d83a140_14_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6" name="Google Shape;746;g1350d83a140_14_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Bekah 3:15</a:t>
            </a:r>
            <a:endParaRPr/>
          </a:p>
        </p:txBody>
      </p:sp>
      <p:sp>
        <p:nvSpPr>
          <p:cNvPr id="747" name="Google Shape;747;g1350d83a140_14_3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72</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g13318f8f76c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3" name="Google Shape;753;g13318f8f76c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228600" indent="0">
              <a:buSzPts val="2500"/>
            </a:pPr>
            <a:r>
              <a:rPr lang="en-US" sz="2500"/>
              <a:t>Ben</a:t>
            </a:r>
          </a:p>
          <a:p>
            <a:pPr marL="571500" lvl="0" indent="-342900" algn="l">
              <a:lnSpc>
                <a:spcPct val="100000"/>
              </a:lnSpc>
              <a:spcBef>
                <a:spcPts val="0"/>
              </a:spcBef>
              <a:spcAft>
                <a:spcPts val="0"/>
              </a:spcAft>
              <a:buSzPts val="2500"/>
              <a:buFont typeface="Arial"/>
              <a:buChar char="•"/>
            </a:pPr>
            <a:r>
              <a:rPr lang="en-US" sz="2500"/>
              <a:t>So far in 2022, almost two dozen anti-LGBTQ+ bills have been passed and signed by governors.</a:t>
            </a:r>
            <a:endParaRPr sz="2500"/>
          </a:p>
          <a:p>
            <a:pPr marL="571500" lvl="0" indent="-342900" algn="l" rtl="0">
              <a:lnSpc>
                <a:spcPct val="100000"/>
              </a:lnSpc>
              <a:spcBef>
                <a:spcPts val="0"/>
              </a:spcBef>
              <a:spcAft>
                <a:spcPts val="0"/>
              </a:spcAft>
              <a:buSzPts val="2500"/>
              <a:buChar char="•"/>
            </a:pPr>
            <a:r>
              <a:rPr lang="en-US" sz="2500"/>
              <a:t>2 bills were passed but vetoed — A Kansas anti-trans sports bill and a Wisconsin bill that would have allowed lawsuits to be filed against school districts or school officials by parents over the use of a students’ chosen name/pronouns</a:t>
            </a:r>
            <a:endParaRPr sz="2500"/>
          </a:p>
          <a:p>
            <a:pPr marL="571500" lvl="0" indent="-342900" algn="l" rtl="0">
              <a:lnSpc>
                <a:spcPct val="100000"/>
              </a:lnSpc>
              <a:spcBef>
                <a:spcPts val="0"/>
              </a:spcBef>
              <a:spcAft>
                <a:spcPts val="0"/>
              </a:spcAft>
              <a:buSzPts val="2500"/>
              <a:buChar char="•"/>
            </a:pPr>
            <a:r>
              <a:rPr lang="en-US" sz="2500"/>
              <a:t>Similar bills are still pending in North Carolina and Ohio</a:t>
            </a:r>
            <a:endParaRPr sz="2500"/>
          </a:p>
        </p:txBody>
      </p:sp>
      <p:sp>
        <p:nvSpPr>
          <p:cNvPr id="754" name="Google Shape;754;g13318f8f76c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g1350d83a140_11_4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0" name="Google Shape;760;g1350d83a140_11_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sz="2000"/>
              <a:t>Ben</a:t>
            </a:r>
          </a:p>
          <a:p>
            <a:pPr marL="457200" marR="0" lvl="0" indent="-228600" algn="l">
              <a:lnSpc>
                <a:spcPct val="100000"/>
              </a:lnSpc>
              <a:spcBef>
                <a:spcPts val="0"/>
              </a:spcBef>
              <a:spcAft>
                <a:spcPts val="0"/>
              </a:spcAft>
              <a:buSzPts val="1400"/>
              <a:buNone/>
            </a:pPr>
            <a:r>
              <a:rPr lang="en-US" sz="2000"/>
              <a:t>This language is often the introductory sentence in bills that affirm LGBTQ+ adults in several states, including:</a:t>
            </a:r>
            <a:endParaRPr/>
          </a:p>
          <a:p>
            <a:pPr marL="457200" marR="0" lvl="0" indent="-228600" algn="l" rtl="0">
              <a:lnSpc>
                <a:spcPct val="100000"/>
              </a:lnSpc>
              <a:spcBef>
                <a:spcPts val="0"/>
              </a:spcBef>
              <a:spcAft>
                <a:spcPts val="0"/>
              </a:spcAft>
              <a:buSzPts val="1400"/>
              <a:buNone/>
            </a:pPr>
            <a:endParaRPr sz="2000"/>
          </a:p>
          <a:p>
            <a:pPr marL="457200" marR="0" lvl="0" indent="-228600" algn="l" rtl="0">
              <a:lnSpc>
                <a:spcPct val="100000"/>
              </a:lnSpc>
              <a:spcBef>
                <a:spcPts val="0"/>
              </a:spcBef>
              <a:spcAft>
                <a:spcPts val="0"/>
              </a:spcAft>
              <a:buSzPts val="1400"/>
              <a:buNone/>
            </a:pPr>
            <a:r>
              <a:rPr lang="en-US" sz="2000"/>
              <a:t>Missouri — SB711</a:t>
            </a:r>
            <a:endParaRPr/>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Kansas — HB 2665</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West Virginia — Hb 2538, HB 2697, SB 156</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Missouri — SB 711, HB 1737</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Nebraska — LB 230</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Indiana — SB 128</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Kentucky — HB 11, HB 15</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North Carolina — H 240, S 396</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Ohio — HB 208, SB 119</a:t>
            </a:r>
            <a:endParaRPr sz="2000" b="0"/>
          </a:p>
          <a:p>
            <a:pPr marL="457200" marR="0" lvl="0" indent="-228600" algn="l" rtl="0">
              <a:lnSpc>
                <a:spcPct val="100000"/>
              </a:lnSpc>
              <a:spcBef>
                <a:spcPts val="0"/>
              </a:spcBef>
              <a:spcAft>
                <a:spcPts val="0"/>
              </a:spcAft>
              <a:buSzPts val="1400"/>
              <a:buNone/>
            </a:pPr>
            <a:endParaRPr/>
          </a:p>
        </p:txBody>
      </p:sp>
      <p:sp>
        <p:nvSpPr>
          <p:cNvPr id="761" name="Google Shape;761;g1350d83a140_11_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g1350d83a140_11_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8" name="Google Shape;768;g1350d83a140_11_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US" sz="2000"/>
              <a:t>Linda</a:t>
            </a:r>
          </a:p>
          <a:p>
            <a:r>
              <a:rPr lang="en-US" sz="2000"/>
              <a:t>THIS TRANSITION IS A JUMP! Need to go from there is hope to "While there is hope, the covert attacks still exist. The good news is that these bills are overreaching in such a way that even the most LGBTQ+ hater folks will balk at the requirements. And we need to use that."</a:t>
            </a:r>
            <a:endParaRPr lang="en-US"/>
          </a:p>
          <a:p>
            <a:endParaRPr lang="en-US" sz="2000"/>
          </a:p>
          <a:p>
            <a:pPr marL="457200" lvl="0" indent="-228600" algn="l">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These bills are designed to force schools to publish the materials from any DEI professional development training that educators attend. </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One example, Missouri’s HB 2189 says “Under this bill, school districts and charter schools shall publish on their websites all training materials used for staff and faculty training, all instructional materials, and all curricular materials related to nondiscrimination, diversity, equity, inclusion, race, ethnicity, sex, or bias, including certain information as described in the bill related to instructional materials and curricular materials.”</a:t>
            </a:r>
            <a:endParaRPr sz="2000" b="0"/>
          </a:p>
          <a:p>
            <a:pPr marL="457200" marR="0" lvl="0" indent="-228600" algn="l" rtl="0">
              <a:lnSpc>
                <a:spcPct val="100000"/>
              </a:lnSpc>
              <a:spcBef>
                <a:spcPts val="0"/>
              </a:spcBef>
              <a:spcAft>
                <a:spcPts val="0"/>
              </a:spcAft>
              <a:buSzPts val="1400"/>
              <a:buNone/>
            </a:pPr>
            <a:br>
              <a:rPr lang="en-US" sz="2000"/>
            </a:br>
            <a:endParaRPr sz="2000"/>
          </a:p>
        </p:txBody>
      </p:sp>
      <p:sp>
        <p:nvSpPr>
          <p:cNvPr id="769" name="Google Shape;769;g1350d83a140_11_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4"/>
        <p:cNvGrpSpPr/>
        <p:nvPr/>
      </p:nvGrpSpPr>
      <p:grpSpPr>
        <a:xfrm>
          <a:off x="0" y="0"/>
          <a:ext cx="0" cy="0"/>
          <a:chOff x="0" y="0"/>
          <a:chExt cx="0" cy="0"/>
        </a:xfrm>
      </p:grpSpPr>
      <p:sp>
        <p:nvSpPr>
          <p:cNvPr id="775" name="Google Shape;775;g1350d83a140_11_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6" name="Google Shape;776;g1350d83a140_11_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sz="2000"/>
              <a:t>Linda</a:t>
            </a:r>
            <a:endParaRPr sz="20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Bills have been proposed in 17 states that would require teachers to publish their lesson plans a full year in advance to expand “parents’ rights” in knowing what students will be taught. The bills specify that every book, reading, handout, video, or activity used in lessons must be posted in addition to a general syllabi.</a:t>
            </a:r>
            <a:endParaRPr/>
          </a:p>
          <a:p>
            <a:pPr marL="457200" lvl="0" indent="-228600" algn="l" rtl="0">
              <a:lnSpc>
                <a:spcPct val="100000"/>
              </a:lnSpc>
              <a:spcBef>
                <a:spcPts val="0"/>
              </a:spcBef>
              <a:spcAft>
                <a:spcPts val="0"/>
              </a:spcAft>
              <a:buSzPts val="1400"/>
              <a:buNone/>
            </a:pPr>
            <a:endParaRPr sz="2000" b="0" i="0" u="none" strike="noStrike" cap="none">
              <a:solidFill>
                <a:schemeClr val="dk1"/>
              </a:solidFill>
              <a:latin typeface="Calibri"/>
              <a:ea typeface="Calibri"/>
              <a:cs typeface="Calibri"/>
              <a:sym typeface="Calibri"/>
            </a:endParaRPr>
          </a:p>
          <a:p>
            <a:r>
              <a:rPr lang="en-US" sz="2000" b="0" i="0" u="none" strike="noStrike" cap="none">
                <a:solidFill>
                  <a:schemeClr val="dk1"/>
                </a:solidFill>
                <a:latin typeface="Calibri"/>
                <a:ea typeface="Calibri"/>
                <a:cs typeface="Calibri"/>
                <a:sym typeface="Calibri"/>
              </a:rPr>
              <a:t>Additional proposed bills (listed on the slide) highlight the length many local and state legislators will go to restrict conversations about LGBTQ+ topics, race, equity and inclusion – all in an increasingly diverse nation.</a:t>
            </a:r>
            <a:r>
              <a:rPr lang="en-US" sz="2000"/>
              <a:t> </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Colorado HB 1066</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Indiana HB 1134</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Kansas HB 2662</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Michigan HB 5722</a:t>
            </a:r>
            <a:endParaRPr sz="2000" b="0"/>
          </a:p>
          <a:p>
            <a:pPr marL="457200" marR="0" lvl="0" indent="-228600" algn="l" rtl="0">
              <a:lnSpc>
                <a:spcPct val="100000"/>
              </a:lnSpc>
              <a:spcBef>
                <a:spcPts val="0"/>
              </a:spcBef>
              <a:spcAft>
                <a:spcPts val="0"/>
              </a:spcAft>
              <a:buSzPts val="1400"/>
              <a:buNone/>
            </a:pPr>
            <a:endParaRPr sz="2000"/>
          </a:p>
          <a:p>
            <a:pPr marL="457200" lvl="0" indent="-228600" algn="l" rtl="0">
              <a:lnSpc>
                <a:spcPct val="100000"/>
              </a:lnSpc>
              <a:spcBef>
                <a:spcPts val="0"/>
              </a:spcBef>
              <a:spcAft>
                <a:spcPts val="0"/>
              </a:spcAft>
              <a:buSzPts val="1400"/>
              <a:buNone/>
            </a:pPr>
            <a:r>
              <a:rPr lang="en-US" sz="2000" b="1" i="0" u="none" strike="noStrike" cap="none">
                <a:solidFill>
                  <a:schemeClr val="dk1"/>
                </a:solidFill>
                <a:latin typeface="Calibri"/>
                <a:ea typeface="Calibri"/>
                <a:cs typeface="Calibri"/>
                <a:sym typeface="Calibri"/>
              </a:rPr>
              <a:t>Bills to mandate cameras in the classroom</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Conservative lawmakers concerned about Critical Race Theory or “gender ideology” being taught in classrooms, have introduced bills that would require cameras be placed in every public school classroom, except for PE and special education classes. Some of the bills would require teachers to wear body cameras to make sure teachers are “teaching the kids properly.” </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These bills include Iowa’s HF 2177, Florida’s HB 1055.</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endParaRPr sz="2000" b="0"/>
          </a:p>
          <a:p>
            <a:pPr marL="457200" lvl="0" indent="-228600" algn="l" rtl="0">
              <a:lnSpc>
                <a:spcPct val="100000"/>
              </a:lnSpc>
              <a:spcBef>
                <a:spcPts val="0"/>
              </a:spcBef>
              <a:spcAft>
                <a:spcPts val="0"/>
              </a:spcAft>
              <a:buSzPts val="1400"/>
              <a:buNone/>
            </a:pPr>
            <a:r>
              <a:rPr lang="en-US" sz="2000" b="0" i="0" u="sng" strike="noStrike" cap="non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https://www.nbcnews.com/politics/politics-news/iowa-bill-require-cameras-public-school-classrooms-rcna14789</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endParaRPr sz="2000" b="0"/>
          </a:p>
          <a:p>
            <a:pPr marL="457200" lvl="0" indent="-228600" algn="l" rtl="0">
              <a:lnSpc>
                <a:spcPct val="100000"/>
              </a:lnSpc>
              <a:spcBef>
                <a:spcPts val="0"/>
              </a:spcBef>
              <a:spcAft>
                <a:spcPts val="0"/>
              </a:spcAft>
              <a:buSzPts val="1400"/>
              <a:buNone/>
            </a:pPr>
            <a:r>
              <a:rPr lang="en-US" sz="2000" b="1" i="0" u="none" strike="noStrike" cap="none">
                <a:solidFill>
                  <a:schemeClr val="dk1"/>
                </a:solidFill>
                <a:latin typeface="Calibri"/>
                <a:ea typeface="Calibri"/>
                <a:cs typeface="Calibri"/>
                <a:sym typeface="Calibri"/>
              </a:rPr>
              <a:t>Bills to protect teachers from punishment if they refuse to use a trans person’s name/pronouns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These bills specify that a teacher or other employee of a public school or school district is not required to refer to a student using the student’s “preferred” pronoun if the pronoun does not align with the student’s biological sex. The bills also insulate the adult from liability or adverse employment action. </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Tennessee HB 2633</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 </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r>
              <a:rPr lang="en-US" sz="2000" b="1" i="0" u="none" strike="noStrike" cap="none">
                <a:solidFill>
                  <a:schemeClr val="dk1"/>
                </a:solidFill>
                <a:latin typeface="Calibri"/>
                <a:ea typeface="Calibri"/>
                <a:cs typeface="Calibri"/>
                <a:sym typeface="Calibri"/>
              </a:rPr>
              <a:t>“Parent Bill of Rights” — calls to allow parents to examine all lesson plans on demand and provide new ways to file complaints against teachers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Arizona HB 2161</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Kansas SB 496</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New Hampshire (!!!) HB 1431</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Tennessee HB 2451</a:t>
            </a:r>
            <a:endParaRPr sz="2000" b="0"/>
          </a:p>
          <a:p>
            <a:pPr marL="457200" lvl="0" indent="-228600" algn="l" rtl="0">
              <a:lnSpc>
                <a:spcPct val="100000"/>
              </a:lnSpc>
              <a:spcBef>
                <a:spcPts val="0"/>
              </a:spcBef>
              <a:spcAft>
                <a:spcPts val="0"/>
              </a:spcAft>
              <a:buSzPts val="1400"/>
              <a:buNone/>
            </a:pPr>
            <a:br>
              <a:rPr lang="en-US" sz="2000" b="0"/>
            </a:br>
            <a:br>
              <a:rPr lang="en-US" sz="2000" b="0"/>
            </a:br>
            <a:r>
              <a:rPr lang="en-US" sz="2000" b="0" i="0" u="none" strike="noStrike" cap="none">
                <a:solidFill>
                  <a:schemeClr val="dk1"/>
                </a:solidFill>
                <a:latin typeface="Calibri"/>
                <a:ea typeface="Calibri"/>
                <a:cs typeface="Calibri"/>
                <a:sym typeface="Calibri"/>
              </a:rPr>
              <a:t>·  </a:t>
            </a:r>
            <a:r>
              <a:rPr lang="en-US" sz="2000" b="1" i="0" u="none" strike="noStrike" cap="none">
                <a:solidFill>
                  <a:schemeClr val="dk1"/>
                </a:solidFill>
                <a:latin typeface="Calibri"/>
                <a:ea typeface="Calibri"/>
                <a:cs typeface="Calibri"/>
                <a:sym typeface="Calibri"/>
              </a:rPr>
              <a:t>Bills prohibiting schools and school libraries from maintaining or promoting “certain” books or “obscene materials” including books with LGBTQ protagonists or themes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Arizona HB 2495</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Oklahoma SB 1142</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Tennessee HB 1944 and SB 2407</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  </a:t>
            </a:r>
            <a:endParaRPr sz="2000" b="0"/>
          </a:p>
          <a:p>
            <a:pPr marL="457200" lvl="0" indent="-228600" algn="l" rtl="0">
              <a:lnSpc>
                <a:spcPct val="100000"/>
              </a:lnSpc>
              <a:spcBef>
                <a:spcPts val="0"/>
              </a:spcBef>
              <a:spcAft>
                <a:spcPts val="0"/>
              </a:spcAft>
              <a:buSzPts val="1400"/>
              <a:buNone/>
            </a:pPr>
            <a:r>
              <a:rPr lang="en-US" sz="2000" b="1" i="0" u="none" strike="noStrike" cap="none">
                <a:solidFill>
                  <a:schemeClr val="dk1"/>
                </a:solidFill>
                <a:latin typeface="Calibri"/>
                <a:ea typeface="Calibri"/>
                <a:cs typeface="Calibri"/>
                <a:sym typeface="Calibri"/>
              </a:rPr>
              <a:t>·  Educators required to out LGBTQ students or risk being fired</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Alabama HB 1/SB 10 (note that lower numbers tend to indicate priority bills)</a:t>
            </a:r>
            <a:endParaRPr sz="2000" b="0"/>
          </a:p>
          <a:p>
            <a:pPr marL="457200" lvl="0" indent="-228600" algn="l" rtl="0">
              <a:lnSpc>
                <a:spcPct val="100000"/>
              </a:lnSpc>
              <a:spcBef>
                <a:spcPts val="0"/>
              </a:spcBef>
              <a:spcAft>
                <a:spcPts val="0"/>
              </a:spcAft>
              <a:buSzPts val="1400"/>
              <a:buNone/>
            </a:pPr>
            <a:br>
              <a:rPr lang="en-US" sz="2000" b="0"/>
            </a:br>
            <a:br>
              <a:rPr lang="en-US" sz="2000" b="0"/>
            </a:br>
            <a:r>
              <a:rPr lang="en-US" sz="2000" b="0" i="0" u="none" strike="noStrike" cap="none">
                <a:solidFill>
                  <a:schemeClr val="dk1"/>
                </a:solidFill>
                <a:latin typeface="Calibri"/>
                <a:ea typeface="Calibri"/>
                <a:cs typeface="Calibri"/>
                <a:sym typeface="Calibri"/>
              </a:rPr>
              <a:t>·  </a:t>
            </a:r>
            <a:r>
              <a:rPr lang="en-US" sz="2000" b="1" i="0" u="none" strike="noStrike" cap="none">
                <a:solidFill>
                  <a:schemeClr val="dk1"/>
                </a:solidFill>
                <a:latin typeface="Calibri"/>
                <a:ea typeface="Calibri"/>
                <a:cs typeface="Calibri"/>
                <a:sym typeface="Calibri"/>
              </a:rPr>
              <a:t>Bathroom bills — limiting access to trans people in public accommodations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Even though the “trans people in bathrooms” hysteria died down after so many bills died in 2017, bills are back this year to designate sex-segregated facilities in public </a:t>
            </a:r>
            <a:r>
              <a:rPr lang="en-US" sz="2000" b="0" i="0" u="none" strike="noStrike" cap="none" err="1">
                <a:solidFill>
                  <a:schemeClr val="dk1"/>
                </a:solidFill>
                <a:latin typeface="Calibri"/>
                <a:ea typeface="Calibri"/>
                <a:cs typeface="Calibri"/>
                <a:sym typeface="Calibri"/>
              </a:rPr>
              <a:t>accomodations</a:t>
            </a:r>
            <a:r>
              <a:rPr lang="en-US" sz="2000" b="0" i="0" u="none" strike="noStrike" cap="none">
                <a:solidFill>
                  <a:schemeClr val="dk1"/>
                </a:solidFill>
                <a:latin typeface="Calibri"/>
                <a:ea typeface="Calibri"/>
                <a:cs typeface="Calibri"/>
                <a:sym typeface="Calibri"/>
              </a:rPr>
              <a:t>. Most of these bills are labeled “emergency” bills in their states.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Alabama </a:t>
            </a:r>
            <a:r>
              <a:rPr lang="en-US" sz="2000" b="0" i="0" u="none" strike="noStrike" cap="none" err="1">
                <a:solidFill>
                  <a:schemeClr val="dk1"/>
                </a:solidFill>
                <a:latin typeface="Calibri"/>
                <a:ea typeface="Calibri"/>
                <a:cs typeface="Calibri"/>
                <a:sym typeface="Calibri"/>
              </a:rPr>
              <a:t>Alabama</a:t>
            </a:r>
            <a:r>
              <a:rPr lang="en-US" sz="2000" b="0" i="0" u="none" strike="noStrike" cap="none">
                <a:solidFill>
                  <a:schemeClr val="dk1"/>
                </a:solidFill>
                <a:latin typeface="Calibri"/>
                <a:ea typeface="Calibri"/>
                <a:cs typeface="Calibri"/>
                <a:sym typeface="Calibri"/>
              </a:rPr>
              <a:t> HB 1/SB 10, HB 322 and HR 83</a:t>
            </a:r>
            <a:endParaRPr sz="2000" b="0"/>
          </a:p>
          <a:p>
            <a:pPr marL="457200" lvl="0" indent="-228600" algn="l" rtl="0">
              <a:lnSpc>
                <a:spcPct val="100000"/>
              </a:lnSpc>
              <a:spcBef>
                <a:spcPts val="0"/>
              </a:spcBef>
              <a:spcAft>
                <a:spcPts val="0"/>
              </a:spcAft>
              <a:buSzPts val="1400"/>
              <a:buNone/>
            </a:pPr>
            <a:r>
              <a:rPr lang="en-US" sz="2000" b="0" i="0" u="none" strike="noStrike" cap="none" err="1">
                <a:solidFill>
                  <a:schemeClr val="dk1"/>
                </a:solidFill>
                <a:latin typeface="Calibri"/>
                <a:ea typeface="Calibri"/>
                <a:cs typeface="Calibri"/>
                <a:sym typeface="Calibri"/>
              </a:rPr>
              <a:t>MIssissippi</a:t>
            </a:r>
            <a:r>
              <a:rPr lang="en-US" sz="2000" b="0" i="0" u="none" strike="noStrike" cap="none">
                <a:solidFill>
                  <a:schemeClr val="dk1"/>
                </a:solidFill>
                <a:latin typeface="Calibri"/>
                <a:ea typeface="Calibri"/>
                <a:cs typeface="Calibri"/>
                <a:sym typeface="Calibri"/>
              </a:rPr>
              <a:t> SB 2679 and SB 1164</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Oklahoma SB 1249</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South Dakota HB 1005</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 </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  </a:t>
            </a:r>
            <a:r>
              <a:rPr lang="en-US" sz="2000" b="1" i="0" u="none" strike="noStrike" cap="none">
                <a:solidFill>
                  <a:schemeClr val="dk1"/>
                </a:solidFill>
                <a:latin typeface="Calibri"/>
                <a:ea typeface="Calibri"/>
                <a:cs typeface="Calibri"/>
                <a:sym typeface="Calibri"/>
              </a:rPr>
              <a:t>Birth certificate bills — limiting a person’s ability to update the gender marker on their birth certificate or other state-issued IDs</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Mississippi SB 2356</a:t>
            </a:r>
            <a:endParaRPr sz="2000" b="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Oklahoma SB 1100</a:t>
            </a:r>
            <a:endParaRPr sz="2000" b="0"/>
          </a:p>
          <a:p>
            <a:pPr marL="457200" marR="0" lvl="0" indent="-228600" algn="l" rtl="0">
              <a:lnSpc>
                <a:spcPct val="100000"/>
              </a:lnSpc>
              <a:spcBef>
                <a:spcPts val="0"/>
              </a:spcBef>
              <a:spcAft>
                <a:spcPts val="0"/>
              </a:spcAft>
              <a:buSzPts val="1400"/>
              <a:buNone/>
            </a:pPr>
            <a:br>
              <a:rPr lang="en-US" sz="2000" b="0"/>
            </a:br>
            <a:br>
              <a:rPr lang="en-US" sz="2000"/>
            </a:br>
            <a:br>
              <a:rPr lang="en-US" sz="2000"/>
            </a:br>
            <a:endParaRPr sz="2000"/>
          </a:p>
        </p:txBody>
      </p:sp>
      <p:sp>
        <p:nvSpPr>
          <p:cNvPr id="777" name="Google Shape;777;g1350d83a140_11_3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1350d83a140_14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4" name="Google Shape;784;g1350d83a140_14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Linda - 3:35</a:t>
            </a:r>
            <a:endParaRPr/>
          </a:p>
        </p:txBody>
      </p:sp>
      <p:sp>
        <p:nvSpPr>
          <p:cNvPr id="785" name="Google Shape;785;g1350d83a140_14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77</a:t>
            </a:fld>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g1353463b3be_0_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8" name="Google Shape;798;g1353463b3be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indent="0"/>
            <a:r>
              <a:rPr lang="en-US"/>
              <a:t>Linda - 3:45</a:t>
            </a:r>
            <a:endParaRPr/>
          </a:p>
        </p:txBody>
      </p:sp>
      <p:sp>
        <p:nvSpPr>
          <p:cNvPr id="799" name="Google Shape;799;g1353463b3be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78</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p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05" name="Google Shape;805;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228600" indent="0">
              <a:buSzPts val="2500"/>
            </a:pPr>
            <a:r>
              <a:rPr lang="en-US" sz="2500"/>
              <a:t>Bekah</a:t>
            </a:r>
          </a:p>
          <a:p>
            <a:pPr marL="571500" lvl="0" indent="-342900" algn="l">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Well funded political groups have launched a coordinated and strategic approach to overwhelm and see what legislation sticks regarding harmful legislation.</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Local School boards &amp; the public education system have become a focus for advancing anti-LGBTQ+ policies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While children of color make up the majority of U.S. public school students, policies that affirm their histories and lived experiences are not centered in local and state legislation.</a:t>
            </a:r>
            <a:endParaRPr/>
          </a:p>
        </p:txBody>
      </p:sp>
      <p:sp>
        <p:nvSpPr>
          <p:cNvPr id="806" name="Google Shape;806;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79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0"/>
        <p:cNvGrpSpPr/>
        <p:nvPr/>
      </p:nvGrpSpPr>
      <p:grpSpPr>
        <a:xfrm>
          <a:off x="0" y="0"/>
          <a:ext cx="0" cy="0"/>
          <a:chOff x="0" y="0"/>
          <a:chExt cx="0" cy="0"/>
        </a:xfrm>
      </p:grpSpPr>
      <p:sp>
        <p:nvSpPr>
          <p:cNvPr id="811" name="Google Shape;811;p7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2" name="Google Shape;812;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r>
              <a:rPr lang="en-US" sz="2500"/>
              <a:t>Bekah</a:t>
            </a:r>
          </a:p>
          <a:p>
            <a:pPr marL="457200" marR="0" lvl="0" indent="-228600" algn="l">
              <a:lnSpc>
                <a:spcPct val="100000"/>
              </a:lnSpc>
              <a:spcBef>
                <a:spcPts val="0"/>
              </a:spcBef>
              <a:spcAft>
                <a:spcPts val="0"/>
              </a:spcAft>
              <a:buSzPts val="1400"/>
              <a:buNone/>
            </a:pPr>
            <a:r>
              <a:rPr lang="en-US" sz="2500"/>
              <a:t>The NEA has several resources and recommendations for legislative trackers. (See handout for full list and website links.)</a:t>
            </a:r>
            <a:endParaRPr/>
          </a:p>
          <a:p>
            <a:pPr marL="457200" marR="0" lvl="0" indent="-228600" algn="l" rtl="0">
              <a:lnSpc>
                <a:spcPct val="100000"/>
              </a:lnSpc>
              <a:spcBef>
                <a:spcPts val="0"/>
              </a:spcBef>
              <a:spcAft>
                <a:spcPts val="0"/>
              </a:spcAft>
              <a:buSzPts val="1400"/>
              <a:buNone/>
            </a:pPr>
            <a:endParaRPr sz="2500"/>
          </a:p>
          <a:p>
            <a:pPr marL="457200" marR="0" lvl="0" indent="-228600" algn="l" rtl="0">
              <a:lnSpc>
                <a:spcPct val="100000"/>
              </a:lnSpc>
              <a:spcBef>
                <a:spcPts val="0"/>
              </a:spcBef>
              <a:spcAft>
                <a:spcPts val="0"/>
              </a:spcAft>
              <a:buClr>
                <a:srgbClr val="000000"/>
              </a:buClr>
              <a:buSzPts val="1400"/>
              <a:buFont typeface="Arial"/>
              <a:buNone/>
            </a:pPr>
            <a:r>
              <a:rPr lang="en-US" sz="2800"/>
              <a:t>https://www.icnl.org/usprotestlawtracker/</a:t>
            </a:r>
            <a:endParaRPr/>
          </a:p>
          <a:p>
            <a:pPr marL="457200" marR="0" lvl="0" indent="-228600" algn="l" rtl="0">
              <a:lnSpc>
                <a:spcPct val="100000"/>
              </a:lnSpc>
              <a:spcBef>
                <a:spcPts val="0"/>
              </a:spcBef>
              <a:spcAft>
                <a:spcPts val="0"/>
              </a:spcAft>
              <a:buClr>
                <a:srgbClr val="000000"/>
              </a:buClr>
              <a:buSzPts val="1400"/>
              <a:buFont typeface="Arial"/>
              <a:buNone/>
            </a:pPr>
            <a:r>
              <a:rPr lang="en-US" sz="2800"/>
              <a:t>https://www.aclu.org/legislation-affecting-lgbtq-rights-across-country</a:t>
            </a:r>
            <a:endParaRPr/>
          </a:p>
          <a:p>
            <a:pPr marL="457200" marR="0" lvl="0" indent="-228600" algn="l" rtl="0">
              <a:lnSpc>
                <a:spcPct val="100000"/>
              </a:lnSpc>
              <a:spcBef>
                <a:spcPts val="0"/>
              </a:spcBef>
              <a:spcAft>
                <a:spcPts val="0"/>
              </a:spcAft>
              <a:buSzPts val="1400"/>
              <a:buNone/>
            </a:pPr>
            <a:endParaRPr sz="2500"/>
          </a:p>
        </p:txBody>
      </p:sp>
      <p:sp>
        <p:nvSpPr>
          <p:cNvPr id="813" name="Google Shape;813;p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2"/>
        <p:cNvGrpSpPr/>
        <p:nvPr/>
      </p:nvGrpSpPr>
      <p:grpSpPr>
        <a:xfrm>
          <a:off x="0" y="0"/>
          <a:ext cx="0" cy="0"/>
          <a:chOff x="0" y="0"/>
          <a:chExt cx="0" cy="0"/>
        </a:xfrm>
      </p:grpSpPr>
      <p:sp>
        <p:nvSpPr>
          <p:cNvPr id="823" name="Google Shape;823;p9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4" name="Google Shape;824;p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Bekah</a:t>
            </a:r>
            <a:endParaRPr/>
          </a:p>
        </p:txBody>
      </p:sp>
      <p:sp>
        <p:nvSpPr>
          <p:cNvPr id="825" name="Google Shape;825;p9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p8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3" name="Google Shape;833;p8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1350d83a140_11_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8" name="Google Shape;838;g1350d83a140_11_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400"/>
              <a:buNone/>
            </a:pPr>
            <a:r>
              <a:rPr lang="en-US" sz="2000"/>
              <a:t>Let’s tie it to SOcial EMotional Learning or another pedagogical strategy…</a:t>
            </a:r>
            <a:endParaRPr sz="2000"/>
          </a:p>
          <a:p>
            <a:pPr marL="457200" lvl="0" indent="-228600" algn="l" rtl="0">
              <a:lnSpc>
                <a:spcPct val="100000"/>
              </a:lnSpc>
              <a:spcBef>
                <a:spcPts val="0"/>
              </a:spcBef>
              <a:spcAft>
                <a:spcPts val="0"/>
              </a:spcAft>
              <a:buSzPts val="1400"/>
              <a:buNone/>
            </a:pPr>
            <a:r>
              <a:rPr lang="en-US" sz="2000" b="0" i="0" u="none" strike="noStrike" cap="none">
                <a:solidFill>
                  <a:schemeClr val="dk1"/>
                </a:solidFill>
                <a:latin typeface="Calibri"/>
                <a:ea typeface="Calibri"/>
                <a:cs typeface="Calibri"/>
                <a:sym typeface="Calibri"/>
              </a:rPr>
              <a:t>Some conservative legislators have tied critical race theory to other types of curriculum and seek to further restrict what students learn about in the classroom. “Social-emotional learning” is one of the kinds of education that they oppose. </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Oklahoma’s Sb 1442 (an excerpt is on the slide) is one bill that specifically targets this kind of education.</a:t>
            </a:r>
            <a:endParaRPr sz="2000" b="0"/>
          </a:p>
          <a:p>
            <a:pPr marL="457200" lvl="0" indent="-228600" algn="l" rtl="0">
              <a:lnSpc>
                <a:spcPct val="100000"/>
              </a:lnSpc>
              <a:spcBef>
                <a:spcPts val="0"/>
              </a:spcBef>
              <a:spcAft>
                <a:spcPts val="0"/>
              </a:spcAft>
              <a:buSzPts val="1400"/>
              <a:buNone/>
            </a:pPr>
            <a:r>
              <a:rPr lang="en-US" sz="2000" b="0" i="0" u="sng" strike="noStrike" cap="non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http://webserver1.lsb.state.ok.us/cf_pdf/2021-22%20int/SB/SB1442%20int.pdf</a:t>
            </a:r>
            <a:endParaRPr sz="2000" b="0"/>
          </a:p>
          <a:p>
            <a:pPr marL="457200" lvl="0" indent="-228600" algn="l" rtl="0">
              <a:lnSpc>
                <a:spcPct val="100000"/>
              </a:lnSpc>
              <a:spcBef>
                <a:spcPts val="0"/>
              </a:spcBef>
              <a:spcAft>
                <a:spcPts val="0"/>
              </a:spcAft>
              <a:buSzPts val="1400"/>
              <a:buNone/>
            </a:pPr>
            <a:br>
              <a:rPr lang="en-US" sz="2000" b="0"/>
            </a:br>
            <a:r>
              <a:rPr lang="en-US" sz="2000" b="0" i="0" u="none" strike="noStrike" cap="none">
                <a:solidFill>
                  <a:schemeClr val="dk1"/>
                </a:solidFill>
                <a:latin typeface="Calibri"/>
                <a:ea typeface="Calibri"/>
                <a:cs typeface="Calibri"/>
                <a:sym typeface="Calibri"/>
              </a:rPr>
              <a:t>The sponsor of a similar bill, Oklahoma SB 1125, said, “diversity, equity and inclusion” training for teachers is a vehicle for leftist ideas. “It’s not core curriculum,” Bullard said. “DEI is diversity, equity, inclusion. Those are all buzzwords for the different leftist agendas that are out there. If your community is fine with that, that’s their choice but they need to know how much you’re spending on it and what they’re teaching.”</a:t>
            </a:r>
            <a:endParaRPr sz="2000" b="0"/>
          </a:p>
          <a:p>
            <a:pPr marL="457200" marR="0" lvl="0" indent="-228600" algn="l" rtl="0">
              <a:lnSpc>
                <a:spcPct val="100000"/>
              </a:lnSpc>
              <a:spcBef>
                <a:spcPts val="0"/>
              </a:spcBef>
              <a:spcAft>
                <a:spcPts val="0"/>
              </a:spcAft>
              <a:buSzPts val="1400"/>
              <a:buNone/>
            </a:pPr>
            <a:br>
              <a:rPr lang="en-US" sz="2000"/>
            </a:br>
            <a:endParaRPr sz="2000"/>
          </a:p>
        </p:txBody>
      </p:sp>
      <p:sp>
        <p:nvSpPr>
          <p:cNvPr id="839" name="Google Shape;839;g1350d83a140_11_3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g1350d83a140_11_27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46" name="Google Shape;846;g1350d83a140_11_2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Well funded political groups have launched a coordinated and strategic approach to overwhelm and see what legislation sticks regarding harmful legislation.</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Local School boards &amp; the public education system have become a focus for advancing anti-LGBTQ+ policies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While children of color make up the majority of U.S. public school students, policies that affirm their histories and lived experiences are not centered in local and state legislation.</a:t>
            </a:r>
            <a:endParaRPr/>
          </a:p>
        </p:txBody>
      </p:sp>
      <p:sp>
        <p:nvSpPr>
          <p:cNvPr id="847" name="Google Shape;847;g1350d83a140_11_2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
        <p:cNvGrpSpPr/>
        <p:nvPr/>
      </p:nvGrpSpPr>
      <p:grpSpPr>
        <a:xfrm>
          <a:off x="0" y="0"/>
          <a:ext cx="0" cy="0"/>
          <a:chOff x="0" y="0"/>
          <a:chExt cx="0" cy="0"/>
        </a:xfrm>
      </p:grpSpPr>
      <p:sp>
        <p:nvSpPr>
          <p:cNvPr id="852" name="Google Shape;852;p7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3" name="Google Shape;853;p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a:t>This map from the African American Policy Forum shows just how urgent the need is to halt the passage of laws that put racial and gender justice at risk. </a:t>
            </a:r>
            <a:endParaRPr/>
          </a:p>
          <a:p>
            <a:pPr marL="571500" lvl="0" indent="-342900" algn="l" rtl="0">
              <a:lnSpc>
                <a:spcPct val="100000"/>
              </a:lnSpc>
              <a:spcBef>
                <a:spcPts val="0"/>
              </a:spcBef>
              <a:spcAft>
                <a:spcPts val="0"/>
              </a:spcAft>
              <a:buSzPts val="2500"/>
              <a:buFont typeface="Arial"/>
              <a:buChar char="•"/>
            </a:pPr>
            <a:r>
              <a:rPr lang="en-US" sz="2500"/>
              <a:t>Take a look at this map. What do you notice? </a:t>
            </a:r>
            <a:endParaRPr/>
          </a:p>
          <a:p>
            <a:pPr marL="571500" lvl="0" indent="-254000" algn="l" rtl="0">
              <a:lnSpc>
                <a:spcPct val="100000"/>
              </a:lnSpc>
              <a:spcBef>
                <a:spcPts val="0"/>
              </a:spcBef>
              <a:spcAft>
                <a:spcPts val="0"/>
              </a:spcAft>
              <a:buSzPts val="1400"/>
              <a:buFont typeface="Arial"/>
              <a:buNone/>
            </a:pPr>
            <a:endParaRPr sz="2500"/>
          </a:p>
        </p:txBody>
      </p:sp>
      <p:sp>
        <p:nvSpPr>
          <p:cNvPr id="854" name="Google Shape;854;p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85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p8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2" name="Google Shape;862;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Now that we’ve discussed key LGBTQ+ terms, and what it means to transition, let’s look at how we can create welcoming workplaces for transgender and transitioning staff.</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p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7" name="Google Shape;867;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This quote is from an NEA member with a message for non-LGBTQ+ educators.</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2"/>
        <p:cNvGrpSpPr/>
        <p:nvPr/>
      </p:nvGrpSpPr>
      <p:grpSpPr>
        <a:xfrm>
          <a:off x="0" y="0"/>
          <a:ext cx="0" cy="0"/>
          <a:chOff x="0" y="0"/>
          <a:chExt cx="0" cy="0"/>
        </a:xfrm>
      </p:grpSpPr>
      <p:sp>
        <p:nvSpPr>
          <p:cNvPr id="873" name="Google Shape;873;p8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4" name="Google Shape;874;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p8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0" name="Google Shape;880;p8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non-discrimination policy of the school district and the collective bargaining agreement include more expansive protections against discrimination based on sexual orientation and gender identity/expression. </a:t>
            </a:r>
            <a:endParaRPr/>
          </a:p>
          <a:p>
            <a:pPr marL="457200" lvl="0" indent="-698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For example, policy language should include protection against discrimination </a:t>
            </a:r>
            <a:r>
              <a:rPr lang="en-US" sz="2500" b="0" i="0" u="none" strike="noStrike" cap="none">
                <a:solidFill>
                  <a:schemeClr val="dk1"/>
                </a:solidFill>
                <a:latin typeface="Calibri"/>
                <a:ea typeface="Calibri"/>
                <a:cs typeface="Calibri"/>
                <a:sym typeface="Calibri"/>
              </a:rPr>
              <a:t>on the basis of “race, color, religion, national origin, ancestry, sex, age, marital status, immigration status, disability, sexual orientation, gender identity, gender expression, gender characteristics, gender non-conformity, genetic information, familial status, status as transgender or transitioning, or participation in any professional educational organization or union.” </a:t>
            </a:r>
            <a:endParaRPr/>
          </a:p>
          <a:p>
            <a:pPr marL="457200" marR="0" lvl="0" indent="-228600" algn="l" rtl="0">
              <a:lnSpc>
                <a:spcPct val="100000"/>
              </a:lnSpc>
              <a:spcBef>
                <a:spcPts val="0"/>
              </a:spcBef>
              <a:spcAft>
                <a:spcPts val="0"/>
              </a:spcAft>
              <a:buSzPts val="1400"/>
              <a:buNone/>
            </a:pPr>
            <a:endParaRPr sz="2500"/>
          </a:p>
          <a:p>
            <a:pPr marL="457200" lvl="0" indent="-228600" algn="l" rtl="0">
              <a:lnSpc>
                <a:spcPct val="100000"/>
              </a:lnSpc>
              <a:spcBef>
                <a:spcPts val="0"/>
              </a:spcBef>
              <a:spcAft>
                <a:spcPts val="0"/>
              </a:spcAft>
              <a:buSzPts val="2500"/>
              <a:buFont typeface="Arial"/>
              <a:buChar char="•"/>
            </a:pPr>
            <a:r>
              <a:rPr lang="en-US" sz="2500"/>
              <a:t>Today, LGBTQ+ educators have legal grounds for further action. In the absence of these protections (for example, before the US Supreme Court’s Bostock ruling), LGBTQ+ individuals had a difficult time filing claims because (in many states) there was no policy violation to call out.</a:t>
            </a:r>
            <a:endParaRPr/>
          </a:p>
        </p:txBody>
      </p:sp>
      <p:sp>
        <p:nvSpPr>
          <p:cNvPr id="881" name="Google Shape;881;p8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89</a:t>
            </a:fld>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p8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2" name="Google Shape;892;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school board policy and collective bargaining agreement cover domestic partner benefits for employees who are in same-sex relationships.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Many employers have done away with this coverage since the Marriage Equality Act of 2015 made same-sex marriages legal in all 50 states.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Increasingly, same-sex couples are required to marry to receive company benefits that can include sick leave, long-term care insurance, life insurance, and more. Most employers now offer comprehensive health, vision, and dental insurance to employees and their spouses or partners.</a:t>
            </a:r>
            <a:endParaRPr sz="2500"/>
          </a:p>
        </p:txBody>
      </p:sp>
      <p:sp>
        <p:nvSpPr>
          <p:cNvPr id="893" name="Google Shape;893;p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90</a:t>
            </a:fld>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2"/>
        <p:cNvGrpSpPr/>
        <p:nvPr/>
      </p:nvGrpSpPr>
      <p:grpSpPr>
        <a:xfrm>
          <a:off x="0" y="0"/>
          <a:ext cx="0" cy="0"/>
          <a:chOff x="0" y="0"/>
          <a:chExt cx="0" cy="0"/>
        </a:xfrm>
      </p:grpSpPr>
      <p:sp>
        <p:nvSpPr>
          <p:cNvPr id="903" name="Google Shape;903;p8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4" name="Google Shape;904;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same rights that are afforded to heterosexual couples should be afforded to same-sex couples. This includes time to bond with a new child, to care for a family member, or to treat your own serious health condition.</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In workplace policies, one way to do this is to degender the language of benefits. For example, instead of saying, “Husband or Wife” using the term “Spouse” is more gender neutral. Likewise, replacing “Maternity or Mother” with “Parental or Birthing Parent” is more gender inclusive – people of many gender identities can give birth to children!</a:t>
            </a:r>
            <a:endParaRPr sz="2500"/>
          </a:p>
        </p:txBody>
      </p:sp>
      <p:sp>
        <p:nvSpPr>
          <p:cNvPr id="905" name="Google Shape;905;p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91</a:t>
            </a:fld>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4"/>
        <p:cNvGrpSpPr/>
        <p:nvPr/>
      </p:nvGrpSpPr>
      <p:grpSpPr>
        <a:xfrm>
          <a:off x="0" y="0"/>
          <a:ext cx="0" cy="0"/>
          <a:chOff x="0" y="0"/>
          <a:chExt cx="0" cy="0"/>
        </a:xfrm>
      </p:grpSpPr>
      <p:sp>
        <p:nvSpPr>
          <p:cNvPr id="915" name="Google Shape;915;p8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6" name="Google Shape;916;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school board policy and the collective bargaining agreements should include a health care plan that is inclusive of transgender employees.</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Trans inclusive healthcare benefits must cover gender affirming surgeries and hormone treatments for trans individuals. And, trans individuals must be able to receive leave time for these surgeries, and not have them considered elective (and therefore ineligible for medical leave). This coverage should also include medications, mental health screenings and counseling. </a:t>
            </a:r>
            <a:endParaRPr sz="2500"/>
          </a:p>
        </p:txBody>
      </p:sp>
      <p:sp>
        <p:nvSpPr>
          <p:cNvPr id="917" name="Google Shape;917;p8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92</a:t>
            </a:fld>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6"/>
        <p:cNvGrpSpPr/>
        <p:nvPr/>
      </p:nvGrpSpPr>
      <p:grpSpPr>
        <a:xfrm>
          <a:off x="0" y="0"/>
          <a:ext cx="0" cy="0"/>
          <a:chOff x="0" y="0"/>
          <a:chExt cx="0" cy="0"/>
        </a:xfrm>
      </p:grpSpPr>
      <p:sp>
        <p:nvSpPr>
          <p:cNvPr id="927" name="Google Shape;927;p8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8" name="Google Shape;928;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school district or local association may also include a social justice or diversity committee. If such committees exist, they should be inclusive of LGBTQ+ issues. The committees should also focus on the intersectionality of race, gender, and sexual orientation.</a:t>
            </a:r>
            <a:endParaRPr sz="2500"/>
          </a:p>
        </p:txBody>
      </p:sp>
      <p:sp>
        <p:nvSpPr>
          <p:cNvPr id="929" name="Google Shape;929;p8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93</a:t>
            </a:fld>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p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0" name="Google Shape;940;p8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Supporting transitioning educators at work can include a number of actions. Namely a Transition Plan. This is designed to support the employee and avoid tensions or uncertainties that could arise without being proactive.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Transition Plans address aspects of transitioning that an employee wants to raise and often include communication (if any) that will be made to staff, students, and parents, absences that may relate to the transition, any changes in name, title and pronouns and training that may be needed for co-workers and/or students.</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Support also includes providing for leave time for name changes, gender affirming treatment, and more.</a:t>
            </a:r>
            <a:endParaRPr/>
          </a:p>
          <a:p>
            <a:pPr marL="457200" marR="0" lvl="0" indent="-228600" algn="l" rtl="0">
              <a:lnSpc>
                <a:spcPct val="100000"/>
              </a:lnSpc>
              <a:spcBef>
                <a:spcPts val="0"/>
              </a:spcBef>
              <a:spcAft>
                <a:spcPts val="0"/>
              </a:spcAft>
              <a:buSzPts val="1400"/>
              <a:buNone/>
            </a:pPr>
            <a:endParaRPr/>
          </a:p>
          <a:p>
            <a:pPr marL="457200" marR="0" lvl="0" indent="-228600" algn="l" rtl="0">
              <a:lnSpc>
                <a:spcPct val="100000"/>
              </a:lnSpc>
              <a:spcBef>
                <a:spcPts val="0"/>
              </a:spcBef>
              <a:spcAft>
                <a:spcPts val="0"/>
              </a:spcAft>
              <a:buSzPts val="1400"/>
              <a:buNone/>
            </a:pPr>
            <a:r>
              <a:rPr lang="en-US" i="1"/>
              <a:t>Sources: </a:t>
            </a:r>
            <a:endParaRPr/>
          </a:p>
          <a:p>
            <a:pPr marL="457200" lvl="0" indent="-228600" algn="l" rtl="0">
              <a:lnSpc>
                <a:spcPct val="100000"/>
              </a:lnSpc>
              <a:spcBef>
                <a:spcPts val="0"/>
              </a:spcBef>
              <a:spcAft>
                <a:spcPts val="0"/>
              </a:spcAft>
              <a:buSzPts val="1400"/>
              <a:buFont typeface="Arial"/>
              <a:buChar char="•"/>
            </a:pPr>
            <a:r>
              <a:rPr lang="en-US" i="1"/>
              <a:t>Colorado Resource (https://docs.google.com/document/d/1Qk9VejvX7M8IbXw-swiZFd9fKx3UzGV3omib2K3j764/edit?usp=sharing)</a:t>
            </a:r>
            <a:endParaRPr/>
          </a:p>
          <a:p>
            <a:pPr marL="457200" lvl="0" indent="-228600" algn="l" rtl="0">
              <a:lnSpc>
                <a:spcPct val="100000"/>
              </a:lnSpc>
              <a:spcBef>
                <a:spcPts val="0"/>
              </a:spcBef>
              <a:spcAft>
                <a:spcPts val="0"/>
              </a:spcAft>
              <a:buSzPts val="1400"/>
              <a:buFont typeface="Arial"/>
              <a:buChar char="•"/>
            </a:pPr>
            <a:r>
              <a:rPr lang="en-US" i="1"/>
              <a:t>NEA edjustice (https://neaedjustice.org/pridewins/)</a:t>
            </a:r>
            <a:endParaRPr/>
          </a:p>
          <a:p>
            <a:pPr marL="457200" lvl="0" indent="-228600" algn="l" rtl="0">
              <a:lnSpc>
                <a:spcPct val="100000"/>
              </a:lnSpc>
              <a:spcBef>
                <a:spcPts val="0"/>
              </a:spcBef>
              <a:spcAft>
                <a:spcPts val="0"/>
              </a:spcAft>
              <a:buSzPts val="1400"/>
              <a:buFont typeface="Arial"/>
              <a:buChar char="•"/>
            </a:pPr>
            <a:r>
              <a:rPr lang="en-US" i="1"/>
              <a:t>NEA LGBTQ+ Resources (</a:t>
            </a:r>
            <a:r>
              <a:rPr lang="en-US" sz="1200" b="0" i="1" u="sng" strike="noStrike" cap="non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https://www.nea.org/resource-library/nea-lgbtq-resources</a:t>
            </a:r>
            <a:r>
              <a:rPr lang="en-US" sz="1200" b="0" i="1" u="sng" strike="noStrike" cap="none">
                <a:solidFill>
                  <a:schemeClr val="dk1"/>
                </a:solidFill>
                <a:latin typeface="Calibri"/>
                <a:ea typeface="Calibri"/>
                <a:cs typeface="Calibri"/>
                <a:sym typeface="Calibri"/>
              </a:rPr>
              <a:t>)</a:t>
            </a:r>
            <a:endParaRPr i="1"/>
          </a:p>
          <a:p>
            <a:pPr marL="457200" lvl="0" indent="-139700" algn="l" rtl="0">
              <a:lnSpc>
                <a:spcPct val="100000"/>
              </a:lnSpc>
              <a:spcBef>
                <a:spcPts val="0"/>
              </a:spcBef>
              <a:spcAft>
                <a:spcPts val="0"/>
              </a:spcAft>
              <a:buSzPts val="1400"/>
              <a:buFont typeface="Arial"/>
              <a:buNone/>
            </a:pPr>
            <a:endParaRPr/>
          </a:p>
        </p:txBody>
      </p:sp>
      <p:sp>
        <p:nvSpPr>
          <p:cNvPr id="941" name="Google Shape;941;p8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94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8"/>
        <p:cNvGrpSpPr/>
        <p:nvPr/>
      </p:nvGrpSpPr>
      <p:grpSpPr>
        <a:xfrm>
          <a:off x="0" y="0"/>
          <a:ext cx="0" cy="0"/>
          <a:chOff x="0" y="0"/>
          <a:chExt cx="0" cy="0"/>
        </a:xfrm>
      </p:grpSpPr>
      <p:sp>
        <p:nvSpPr>
          <p:cNvPr id="949" name="Google Shape;949;p8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0" name="Google Shape;950;p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There are many steps you can take to advocate for stronger protections for LGBTQ+ employees.</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A first step is to advocate for LGBTQ+ affirming policies. Become a champion for inclusion and help all staff receive fair and equitable treatment. </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1" u="none" strike="noStrike">
                <a:solidFill>
                  <a:schemeClr val="dk1"/>
                </a:solidFill>
                <a:latin typeface="Calibri"/>
                <a:ea typeface="Calibri"/>
                <a:cs typeface="Calibri"/>
                <a:sym typeface="Calibri"/>
              </a:rPr>
              <a:t>(Invite conversation) </a:t>
            </a:r>
            <a:r>
              <a:rPr lang="en-US" sz="2500" b="0" i="0" u="none" strike="noStrike">
                <a:solidFill>
                  <a:schemeClr val="dk1"/>
                </a:solidFill>
                <a:latin typeface="Calibri"/>
                <a:ea typeface="Calibri"/>
                <a:cs typeface="Calibri"/>
                <a:sym typeface="Calibri"/>
              </a:rPr>
              <a:t>How could you advocate for affirming LGBTQ+ policies in your school or district? </a:t>
            </a:r>
            <a:endParaRPr/>
          </a:p>
        </p:txBody>
      </p:sp>
      <p:sp>
        <p:nvSpPr>
          <p:cNvPr id="951" name="Google Shape;951;p8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95</a:t>
            </a:fld>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7"/>
        <p:cNvGrpSpPr/>
        <p:nvPr/>
      </p:nvGrpSpPr>
      <p:grpSpPr>
        <a:xfrm>
          <a:off x="0" y="0"/>
          <a:ext cx="0" cy="0"/>
          <a:chOff x="0" y="0"/>
          <a:chExt cx="0" cy="0"/>
        </a:xfrm>
      </p:grpSpPr>
      <p:sp>
        <p:nvSpPr>
          <p:cNvPr id="958" name="Google Shape;958;p9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9" name="Google Shape;959;p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Earlier, we discussed the Racial Justice in Education Framework and its components of Awareness, Capacity Building, and Action. As you support LGBTQ+ educators, keep this framework in mind.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How can our policies support LGBTQ+ educators and serve as a tool for racial justice? Here are some considerations. </a:t>
            </a:r>
            <a:r>
              <a:rPr lang="en-US" sz="2500" i="1"/>
              <a:t>(Read slide.)</a:t>
            </a:r>
            <a:endParaRPr sz="2500" i="1"/>
          </a:p>
        </p:txBody>
      </p:sp>
      <p:sp>
        <p:nvSpPr>
          <p:cNvPr id="960" name="Google Shape;960;p9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96</a:t>
            </a:fld>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6"/>
        <p:cNvGrpSpPr/>
        <p:nvPr/>
      </p:nvGrpSpPr>
      <p:grpSpPr>
        <a:xfrm>
          <a:off x="0" y="0"/>
          <a:ext cx="0" cy="0"/>
          <a:chOff x="0" y="0"/>
          <a:chExt cx="0" cy="0"/>
        </a:xfrm>
      </p:grpSpPr>
      <p:sp>
        <p:nvSpPr>
          <p:cNvPr id="967" name="Google Shape;967;p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8" name="Google Shape;968;p9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NEA and our partners are excellent sources of information to help you learn about various issues and laws related to LGBTQ+  topics.</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Our “Additional Resources” handout can help you learn about various issues, laws, and advocacy organizations. (Insert Link)</a:t>
            </a:r>
            <a:endParaRPr sz="2500"/>
          </a:p>
        </p:txBody>
      </p:sp>
      <p:sp>
        <p:nvSpPr>
          <p:cNvPr id="969" name="Google Shape;969;p9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97</a:t>
            </a:fld>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p9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7" name="Google Shape;977;p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SzPts val="2500"/>
              <a:buFont typeface="Arial"/>
              <a:buChar char="•"/>
            </a:pPr>
            <a:r>
              <a:rPr lang="en-US" sz="2500"/>
              <a:t>We can support LGBTQ+ educators by not making assumptions. </a:t>
            </a:r>
            <a:r>
              <a:rPr lang="en-US" sz="2500" i="1"/>
              <a:t>(Read slide.)</a:t>
            </a:r>
            <a:endParaRPr sz="2500" i="1"/>
          </a:p>
        </p:txBody>
      </p:sp>
      <p:sp>
        <p:nvSpPr>
          <p:cNvPr id="978" name="Google Shape;978;p9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98</a:t>
            </a:fld>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Google Shape;985;p9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6" name="Google Shape;986;p9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1"/>
        <p:cNvGrpSpPr/>
        <p:nvPr/>
      </p:nvGrpSpPr>
      <p:grpSpPr>
        <a:xfrm>
          <a:off x="0" y="0"/>
          <a:ext cx="0" cy="0"/>
          <a:chOff x="0" y="0"/>
          <a:chExt cx="0" cy="0"/>
        </a:xfrm>
      </p:grpSpPr>
      <p:sp>
        <p:nvSpPr>
          <p:cNvPr id="992" name="Google Shape;992;p9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3" name="Google Shape;993;p9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SzPts val="2500"/>
              <a:buFont typeface="Arial"/>
              <a:buChar char="•"/>
            </a:pPr>
            <a:r>
              <a:rPr lang="en-US" sz="2500"/>
              <a:t>Another way to support LGBTQ+ educators is to create a welcoming environment in your workspace. One way to do this is to </a:t>
            </a:r>
            <a:r>
              <a:rPr lang="en-US" sz="2500" i="1"/>
              <a:t>(read the slide).</a:t>
            </a:r>
            <a:endParaRPr sz="2500" i="1"/>
          </a:p>
        </p:txBody>
      </p:sp>
      <p:sp>
        <p:nvSpPr>
          <p:cNvPr id="994" name="Google Shape;994;p9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100</a:t>
            </a:fld>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Google Shape;1001;p9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2" name="Google Shape;1002;p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At the local level, connect with your association to support activities they’re already pursuing. And if they are not currently taking action, ask how you can help get things off the ground or take the lead. This is a great way to build support for LGBTQ+ issues and expand your knowledge about the issues.</a:t>
            </a:r>
            <a:endParaRPr sz="2500"/>
          </a:p>
        </p:txBody>
      </p:sp>
      <p:sp>
        <p:nvSpPr>
          <p:cNvPr id="1003" name="Google Shape;1003;p9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101</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9"/>
        <p:cNvGrpSpPr/>
        <p:nvPr/>
      </p:nvGrpSpPr>
      <p:grpSpPr>
        <a:xfrm>
          <a:off x="0" y="0"/>
          <a:ext cx="0" cy="0"/>
          <a:chOff x="0" y="0"/>
          <a:chExt cx="0" cy="0"/>
        </a:xfrm>
      </p:grpSpPr>
      <p:sp>
        <p:nvSpPr>
          <p:cNvPr id="1010" name="Google Shape;1010;p9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11" name="Google Shape;1011;p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b="1">
                <a:solidFill>
                  <a:schemeClr val="dk1"/>
                </a:solidFill>
              </a:rPr>
              <a:t>In small groups, invite participants to discuss what they would do in one of the following scenarios:</a:t>
            </a:r>
            <a:endParaRPr/>
          </a:p>
          <a:p>
            <a:pPr marL="457200" marR="0" lvl="0" indent="-228600" algn="l" rtl="0">
              <a:lnSpc>
                <a:spcPct val="100000"/>
              </a:lnSpc>
              <a:spcBef>
                <a:spcPts val="0"/>
              </a:spcBef>
              <a:spcAft>
                <a:spcPts val="0"/>
              </a:spcAft>
              <a:buSzPts val="1400"/>
              <a:buNone/>
            </a:pPr>
            <a:r>
              <a:rPr lang="en-US" sz="2500" b="1">
                <a:solidFill>
                  <a:schemeClr val="dk1"/>
                </a:solidFill>
              </a:rPr>
              <a:t> </a:t>
            </a:r>
            <a:endParaRPr/>
          </a:p>
          <a:p>
            <a:pPr marL="457200" marR="0" lvl="0" indent="-228600" algn="l" rtl="0">
              <a:lnSpc>
                <a:spcPct val="100000"/>
              </a:lnSpc>
              <a:spcBef>
                <a:spcPts val="0"/>
              </a:spcBef>
              <a:spcAft>
                <a:spcPts val="0"/>
              </a:spcAft>
              <a:buSzPts val="1400"/>
              <a:buNone/>
            </a:pPr>
            <a:r>
              <a:rPr lang="en-US" sz="2500" b="1">
                <a:solidFill>
                  <a:schemeClr val="dk1"/>
                </a:solidFill>
              </a:rPr>
              <a:t>Scenario #1: </a:t>
            </a:r>
            <a:r>
              <a:rPr lang="en-US" sz="2500" b="0" i="0" u="none" strike="noStrike" cap="none">
                <a:solidFill>
                  <a:schemeClr val="dk1"/>
                </a:solidFill>
                <a:latin typeface="Calibri"/>
                <a:ea typeface="Calibri"/>
                <a:cs typeface="Calibri"/>
                <a:sym typeface="Calibri"/>
              </a:rPr>
              <a:t>A trans educator plans to begin their physical transition during the winter break but was told the school offered no assistance. What would you do?</a:t>
            </a:r>
            <a:endParaRPr/>
          </a:p>
          <a:p>
            <a:pPr marL="457200" marR="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SzPts val="1400"/>
              <a:buNone/>
            </a:pPr>
            <a:r>
              <a:rPr lang="en-US" sz="2500" b="1">
                <a:solidFill>
                  <a:schemeClr val="dk1"/>
                </a:solidFill>
              </a:rPr>
              <a:t>Scenario #2: </a:t>
            </a:r>
            <a:r>
              <a:rPr lang="en-US" sz="2500" b="0">
                <a:solidFill>
                  <a:schemeClr val="dk1"/>
                </a:solidFill>
              </a:rPr>
              <a:t> A member recently told you, “</a:t>
            </a:r>
            <a:r>
              <a:rPr lang="en-US" sz="2500">
                <a:solidFill>
                  <a:schemeClr val="dk1"/>
                </a:solidFill>
              </a:rPr>
              <a:t>I'm a gay man and want to wear full makeup to further embrace my gender expression.” What would you do?</a:t>
            </a:r>
            <a:endParaRPr/>
          </a:p>
          <a:p>
            <a:pPr marL="457200" marR="0" lvl="0" indent="-228600" algn="l" rtl="0">
              <a:lnSpc>
                <a:spcPct val="100000"/>
              </a:lnSpc>
              <a:spcBef>
                <a:spcPts val="0"/>
              </a:spcBef>
              <a:spcAft>
                <a:spcPts val="0"/>
              </a:spcAft>
              <a:buSzPts val="1400"/>
              <a:buNone/>
            </a:pPr>
            <a:endParaRPr sz="2500">
              <a:solidFill>
                <a:schemeClr val="dk1"/>
              </a:solidFill>
            </a:endParaRPr>
          </a:p>
          <a:p>
            <a:pPr marL="457200" marR="0" lvl="0" indent="-228600" algn="l" rtl="0">
              <a:lnSpc>
                <a:spcPct val="100000"/>
              </a:lnSpc>
              <a:spcBef>
                <a:spcPts val="0"/>
              </a:spcBef>
              <a:spcAft>
                <a:spcPts val="0"/>
              </a:spcAft>
              <a:buClr>
                <a:srgbClr val="000000"/>
              </a:buClr>
              <a:buSzPts val="1400"/>
              <a:buFont typeface="Arial"/>
              <a:buNone/>
            </a:pPr>
            <a:r>
              <a:rPr lang="en-US" sz="2500" b="1">
                <a:solidFill>
                  <a:schemeClr val="dk1"/>
                </a:solidFill>
              </a:rPr>
              <a:t>Scenario #3: </a:t>
            </a:r>
            <a:r>
              <a:rPr lang="en-US" sz="2500" b="0" i="0" u="none" strike="noStrike" cap="none">
                <a:solidFill>
                  <a:schemeClr val="dk1"/>
                </a:solidFill>
                <a:latin typeface="Calibri"/>
                <a:ea typeface="Calibri"/>
                <a:cs typeface="Calibri"/>
                <a:sym typeface="Calibri"/>
              </a:rPr>
              <a:t>A 4th grade non-binary educator would like to be addressed as Mx. and use them/they pronouns. Parents are worried that the educator is “grooming” children. What would you do?</a:t>
            </a:r>
            <a:endParaRPr/>
          </a:p>
          <a:p>
            <a:pPr marL="457200" marR="0" lvl="0" indent="-228600" algn="l" rtl="0">
              <a:lnSpc>
                <a:spcPct val="100000"/>
              </a:lnSpc>
              <a:spcBef>
                <a:spcPts val="0"/>
              </a:spcBef>
              <a:spcAft>
                <a:spcPts val="0"/>
              </a:spcAft>
              <a:buSzPts val="1400"/>
              <a:buNone/>
            </a:pPr>
            <a:endParaRPr sz="2500">
              <a:solidFill>
                <a:schemeClr val="dk1"/>
              </a:solidFill>
            </a:endParaRPr>
          </a:p>
          <a:p>
            <a:pPr marL="457200" marR="0" lvl="0" indent="-228600" algn="l" rtl="0">
              <a:lnSpc>
                <a:spcPct val="100000"/>
              </a:lnSpc>
              <a:spcBef>
                <a:spcPts val="0"/>
              </a:spcBef>
              <a:spcAft>
                <a:spcPts val="0"/>
              </a:spcAft>
              <a:buSzPts val="1400"/>
              <a:buNone/>
            </a:pPr>
            <a:endParaRPr sz="2500"/>
          </a:p>
        </p:txBody>
      </p:sp>
      <p:sp>
        <p:nvSpPr>
          <p:cNvPr id="1012" name="Google Shape;1012;p9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102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8"/>
        <p:cNvGrpSpPr/>
        <p:nvPr/>
      </p:nvGrpSpPr>
      <p:grpSpPr>
        <a:xfrm>
          <a:off x="0" y="0"/>
          <a:ext cx="0" cy="0"/>
          <a:chOff x="0" y="0"/>
          <a:chExt cx="0" cy="0"/>
        </a:xfrm>
      </p:grpSpPr>
      <p:sp>
        <p:nvSpPr>
          <p:cNvPr id="1019" name="Google Shape;1019;p9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0" name="Google Shape;1020;p9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Sexual orientation is an important part of a person’s identity. It is not a decision that one makes, rather it is an awakening.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There are a variety of sexual orientations:</a:t>
            </a:r>
            <a:endParaRPr/>
          </a:p>
          <a:p>
            <a:pPr marL="914400" lvl="1" indent="-228600" algn="l" rtl="0">
              <a:lnSpc>
                <a:spcPct val="100000"/>
              </a:lnSpc>
              <a:spcBef>
                <a:spcPts val="0"/>
              </a:spcBef>
              <a:spcAft>
                <a:spcPts val="0"/>
              </a:spcAft>
              <a:buSzPts val="2500"/>
              <a:buFont typeface="Arial"/>
              <a:buChar char="•"/>
            </a:pPr>
            <a:r>
              <a:rPr lang="en-US" sz="2500"/>
              <a:t>Heterosexual</a:t>
            </a:r>
            <a:endParaRPr/>
          </a:p>
          <a:p>
            <a:pPr marL="914400" lvl="1" indent="-228600" algn="l" rtl="0">
              <a:lnSpc>
                <a:spcPct val="100000"/>
              </a:lnSpc>
              <a:spcBef>
                <a:spcPts val="0"/>
              </a:spcBef>
              <a:spcAft>
                <a:spcPts val="0"/>
              </a:spcAft>
              <a:buSzPts val="2500"/>
              <a:buFont typeface="Arial"/>
              <a:buChar char="•"/>
            </a:pPr>
            <a:r>
              <a:rPr lang="en-US" sz="2500"/>
              <a:t>Bisexual</a:t>
            </a:r>
            <a:endParaRPr/>
          </a:p>
          <a:p>
            <a:pPr marL="914400" lvl="1" indent="-228600" algn="l" rtl="0">
              <a:lnSpc>
                <a:spcPct val="100000"/>
              </a:lnSpc>
              <a:spcBef>
                <a:spcPts val="0"/>
              </a:spcBef>
              <a:spcAft>
                <a:spcPts val="0"/>
              </a:spcAft>
              <a:buSzPts val="2500"/>
              <a:buFont typeface="Arial"/>
              <a:buChar char="•"/>
            </a:pPr>
            <a:r>
              <a:rPr lang="en-US" sz="2500"/>
              <a:t>Homosexual</a:t>
            </a:r>
            <a:endParaRPr/>
          </a:p>
          <a:p>
            <a:pPr marL="914400" lvl="1" indent="-228600" algn="l" rtl="0">
              <a:lnSpc>
                <a:spcPct val="100000"/>
              </a:lnSpc>
              <a:spcBef>
                <a:spcPts val="0"/>
              </a:spcBef>
              <a:spcAft>
                <a:spcPts val="0"/>
              </a:spcAft>
              <a:buSzPts val="2500"/>
              <a:buFont typeface="Arial"/>
              <a:buChar char="•"/>
            </a:pPr>
            <a:r>
              <a:rPr lang="en-US" sz="2500"/>
              <a:t>Pansexual</a:t>
            </a:r>
            <a:endParaRPr/>
          </a:p>
          <a:p>
            <a:pPr marL="914400" lvl="1" indent="-228600" algn="l" rtl="0">
              <a:lnSpc>
                <a:spcPct val="100000"/>
              </a:lnSpc>
              <a:spcBef>
                <a:spcPts val="0"/>
              </a:spcBef>
              <a:spcAft>
                <a:spcPts val="0"/>
              </a:spcAft>
              <a:buSzPts val="2500"/>
              <a:buFont typeface="Arial"/>
              <a:buChar char="•"/>
            </a:pPr>
            <a:r>
              <a:rPr lang="en-US" sz="2500"/>
              <a:t>Asexual</a:t>
            </a:r>
            <a:endParaRPr/>
          </a:p>
          <a:p>
            <a:pPr marL="914400" lvl="1"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Even though sexual orientation is a private identity, it can be a source of public scorn and a basis for exclusionary practices and discrimination.</a:t>
            </a:r>
            <a:endParaRPr/>
          </a:p>
        </p:txBody>
      </p:sp>
      <p:sp>
        <p:nvSpPr>
          <p:cNvPr id="1021" name="Google Shape;1021;p9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103</a:t>
            </a:fld>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Google Shape;1031;p9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32" name="Google Shape;1032;p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Sex and Gender do NOT mean the same thing.</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Our sex is determined by biological attributes such as chromosomes, hormones, reproductive organs, and other parts of our anatomy.</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Gender is a person’s innermost, deeply held reality of self. It’s almost like being right-handed or left-handed. We don’t know why each person favors one hand over the other, but we all know that one just feels more correct for us. And, some people feel comfortable using either hand.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A person can have an inner reality of being male, female, both, neither, or somewhere in between.</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2"/>
        <p:cNvGrpSpPr/>
        <p:nvPr/>
      </p:nvGrpSpPr>
      <p:grpSpPr>
        <a:xfrm>
          <a:off x="0" y="0"/>
          <a:ext cx="0" cy="0"/>
          <a:chOff x="0" y="0"/>
          <a:chExt cx="0" cy="0"/>
        </a:xfrm>
      </p:grpSpPr>
      <p:sp>
        <p:nvSpPr>
          <p:cNvPr id="1043" name="Google Shape;1043;p10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4" name="Google Shape;1044;p10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Gender, or </a:t>
            </a:r>
            <a:r>
              <a:rPr lang="en-US" sz="2500" b="1"/>
              <a:t>gender identity</a:t>
            </a:r>
            <a:r>
              <a:rPr lang="en-US" sz="2500"/>
              <a:t>, is that internal sense of self we just mentioned—the feeling of being male, female, both, neither, or somewhere in between.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b="1"/>
              <a:t>Gender expression </a:t>
            </a:r>
            <a:r>
              <a:rPr lang="en-US" sz="2500"/>
              <a:t>includes all the ways you show your gender to the world. For example, your hair and clothes, how you cross your legs, how you walk, and even your voice inflections. Some of these are innate, and some are learned from our cultural norms.</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b="1"/>
              <a:t>Gender roles </a:t>
            </a:r>
            <a:r>
              <a:rPr lang="en-US" sz="2500"/>
              <a:t>are social constructs based on one’s sex or biological attributes. They can be very different from one culture to another. These roles can become so internalized that they create stereotypes or an implicit bias within us (e.g., assuming nurses are women, or mechanics are men).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b="1"/>
              <a:t>Gender non-conforming </a:t>
            </a:r>
            <a:r>
              <a:rPr lang="en-US" sz="2500"/>
              <a:t>simply means the person is breaking cultural or social rules about gender roles and/or expression.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 is a huge difference between not conforming to certain societal norms and expectations for one’s gender and having an internal identity that is not in alignment with one’s biological sex.</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0" marR="0" lvl="0" indent="0" algn="l" rtl="0">
              <a:lnSpc>
                <a:spcPct val="100000"/>
              </a:lnSpc>
              <a:spcBef>
                <a:spcPts val="0"/>
              </a:spcBef>
              <a:spcAft>
                <a:spcPts val="0"/>
              </a:spcAft>
              <a:buClr>
                <a:schemeClr val="dk1"/>
              </a:buClr>
              <a:buSzPts val="2500"/>
              <a:buFont typeface="Calibri"/>
              <a:buNone/>
            </a:pPr>
            <a:r>
              <a:rPr lang="en-US" sz="2500" b="1" i="1"/>
              <a:t>A Note About Phobias:</a:t>
            </a:r>
            <a:endParaRPr/>
          </a:p>
          <a:p>
            <a:pPr marL="0" marR="0" lvl="0" indent="0" algn="l" rtl="0">
              <a:lnSpc>
                <a:spcPct val="100000"/>
              </a:lnSpc>
              <a:spcBef>
                <a:spcPts val="0"/>
              </a:spcBef>
              <a:spcAft>
                <a:spcPts val="0"/>
              </a:spcAft>
              <a:buClr>
                <a:schemeClr val="dk1"/>
              </a:buClr>
              <a:buSzPts val="2500"/>
              <a:buFont typeface="Calibri"/>
              <a:buNone/>
            </a:pPr>
            <a:r>
              <a:rPr lang="en-US" sz="2500" b="0" i="0"/>
              <a:t>A phobia is a persistent, irrational and exaggerated fear of an object, person, activity, animal or situation. Homophobia is a fear of people who are gay and lesbian. Transphobia is a fear of people who are transgender. When someone’s identity challenges a person’s expectations or preconceived notions of male and female, they may go into a panic. The incongruence of what someone sees, and what they think creates fear and misunderstanding. </a:t>
            </a:r>
            <a:endParaRPr/>
          </a:p>
          <a:p>
            <a:pPr marL="0" marR="0" lvl="0" indent="0" algn="l" rtl="0">
              <a:lnSpc>
                <a:spcPct val="100000"/>
              </a:lnSpc>
              <a:spcBef>
                <a:spcPts val="0"/>
              </a:spcBef>
              <a:spcAft>
                <a:spcPts val="0"/>
              </a:spcAft>
              <a:buClr>
                <a:schemeClr val="dk1"/>
              </a:buClr>
              <a:buSzPts val="2500"/>
              <a:buFont typeface="Calibri"/>
              <a:buNone/>
            </a:pPr>
            <a:endParaRPr sz="2500" b="0" i="0"/>
          </a:p>
          <a:p>
            <a:pPr marL="0" marR="0" lvl="0" indent="0" algn="l" rtl="0">
              <a:lnSpc>
                <a:spcPct val="100000"/>
              </a:lnSpc>
              <a:spcBef>
                <a:spcPts val="0"/>
              </a:spcBef>
              <a:spcAft>
                <a:spcPts val="0"/>
              </a:spcAft>
              <a:buClr>
                <a:schemeClr val="dk1"/>
              </a:buClr>
              <a:buSzPts val="2500"/>
              <a:buFont typeface="Calibri"/>
              <a:buNone/>
            </a:pPr>
            <a:r>
              <a:rPr lang="en-US" sz="2500" b="0" i="0"/>
              <a:t>We say “i-dentity” because it’s about the individual and how they personally identify, not “you-dentity” because of how </a:t>
            </a:r>
            <a:r>
              <a:rPr lang="en-US" sz="2500" b="1" i="0" u="sng"/>
              <a:t>you</a:t>
            </a:r>
            <a:r>
              <a:rPr lang="en-US" sz="2500" b="0" i="0"/>
              <a:t> want to determine someone else’s existence.</a:t>
            </a:r>
            <a:endParaRPr/>
          </a:p>
          <a:p>
            <a:pPr marL="0" marR="0" lvl="0" indent="0" algn="l" rtl="0">
              <a:lnSpc>
                <a:spcPct val="100000"/>
              </a:lnSpc>
              <a:spcBef>
                <a:spcPts val="0"/>
              </a:spcBef>
              <a:spcAft>
                <a:spcPts val="0"/>
              </a:spcAft>
              <a:buClr>
                <a:schemeClr val="dk1"/>
              </a:buClr>
              <a:buSzPts val="2500"/>
              <a:buFont typeface="Calibri"/>
              <a:buNone/>
            </a:pPr>
            <a:r>
              <a:rPr lang="en-US" sz="2500" b="0" i="0"/>
              <a:t>  </a:t>
            </a:r>
            <a:endParaRPr/>
          </a:p>
        </p:txBody>
      </p:sp>
      <p:sp>
        <p:nvSpPr>
          <p:cNvPr id="1045" name="Google Shape;1045;p100: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2"/>
        <p:cNvGrpSpPr/>
        <p:nvPr/>
      </p:nvGrpSpPr>
      <p:grpSpPr>
        <a:xfrm>
          <a:off x="0" y="0"/>
          <a:ext cx="0" cy="0"/>
          <a:chOff x="0" y="0"/>
          <a:chExt cx="0" cy="0"/>
        </a:xfrm>
      </p:grpSpPr>
      <p:sp>
        <p:nvSpPr>
          <p:cNvPr id="1063" name="Google Shape;1063;p10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4" name="Google Shape;1064;p10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Transgender, non-binary, and gender non-conforming individuals show their gender to the world in many ways. Just as cisgender people have different hairstyles, clothing choices, mannerisms, and more, the same is true for trans, non-binary, and gender-non-conforming people. There is no “one way” to look to be any gender.</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These images are from the Gender Spectrum Collection – a group that works with trans and non-binary models. In the first image we see a transgender woman in an office. The second is a transmasculine person in a winter coat. Transmasculine is a term generally used for people who were born female at birth, but who identify with masculinity. As we can see in both of these two photos, they present within the gender binary of male and female.</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In the last image, we see a gender-fluid woman. Gender fluid refers to a person who does not feel they have a fixed gender.</a:t>
            </a:r>
            <a:endParaRPr/>
          </a:p>
          <a:p>
            <a:pPr marL="457200" lvl="0" indent="-228600" algn="l" rtl="0">
              <a:lnSpc>
                <a:spcPct val="100000"/>
              </a:lnSpc>
              <a:spcBef>
                <a:spcPts val="0"/>
              </a:spcBef>
              <a:spcAft>
                <a:spcPts val="0"/>
              </a:spcAft>
              <a:buSzPts val="2500"/>
              <a:buNone/>
            </a:pPr>
            <a:endParaRPr sz="2500"/>
          </a:p>
        </p:txBody>
      </p:sp>
      <p:sp>
        <p:nvSpPr>
          <p:cNvPr id="1065" name="Google Shape;1065;p10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106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7"/>
        <p:cNvGrpSpPr/>
        <p:nvPr/>
      </p:nvGrpSpPr>
      <p:grpSpPr>
        <a:xfrm>
          <a:off x="0" y="0"/>
          <a:ext cx="0" cy="0"/>
          <a:chOff x="0" y="0"/>
          <a:chExt cx="0" cy="0"/>
        </a:xfrm>
      </p:grpSpPr>
      <p:sp>
        <p:nvSpPr>
          <p:cNvPr id="1078" name="Google Shape;1078;p10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9" name="Google Shape;1079;p1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Binary and non-binary are two types of </a:t>
            </a:r>
            <a:r>
              <a:rPr lang="en-US" sz="2500" b="1" i="0" u="none" strike="noStrike">
                <a:solidFill>
                  <a:schemeClr val="dk1"/>
                </a:solidFill>
                <a:latin typeface="Calibri"/>
                <a:ea typeface="Calibri"/>
                <a:cs typeface="Calibri"/>
                <a:sym typeface="Calibri"/>
              </a:rPr>
              <a:t>gender identities.</a:t>
            </a:r>
            <a:endParaRPr/>
          </a:p>
          <a:p>
            <a:pPr marL="457200" lvl="0" indent="-69850" algn="l" rtl="0">
              <a:lnSpc>
                <a:spcPct val="100000"/>
              </a:lnSpc>
              <a:spcBef>
                <a:spcPts val="0"/>
              </a:spcBef>
              <a:spcAft>
                <a:spcPts val="0"/>
              </a:spcAft>
              <a:buSzPts val="2500"/>
              <a:buFont typeface="Arial"/>
              <a:buNone/>
            </a:pPr>
            <a:endParaRPr sz="2500" b="1"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Gender is a social construct. What it means to be male and what it means to be female are concepts created by humans, and over time, those definitions and views became generally accepted by society at large. Most of us align with these long-standing definitions of male and female and feel comfortable saying so.</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A non-binary person is someone who does</a:t>
            </a:r>
            <a:r>
              <a:rPr lang="en-US" sz="2500" b="1" i="0" u="none" strike="noStrike">
                <a:solidFill>
                  <a:schemeClr val="dk1"/>
                </a:solidFill>
                <a:latin typeface="Calibri"/>
                <a:ea typeface="Calibri"/>
                <a:cs typeface="Calibri"/>
                <a:sym typeface="Calibri"/>
              </a:rPr>
              <a:t> </a:t>
            </a:r>
            <a:r>
              <a:rPr lang="en-US" sz="2500" b="1" i="0" u="sng" strike="noStrike">
                <a:solidFill>
                  <a:schemeClr val="dk1"/>
                </a:solidFill>
                <a:latin typeface="Calibri"/>
                <a:ea typeface="Calibri"/>
                <a:cs typeface="Calibri"/>
                <a:sym typeface="Calibri"/>
              </a:rPr>
              <a:t>not</a:t>
            </a:r>
            <a:r>
              <a:rPr lang="en-US" sz="2500" b="1" i="0" u="none" strike="noStrike">
                <a:solidFill>
                  <a:schemeClr val="dk1"/>
                </a:solidFill>
                <a:latin typeface="Calibri"/>
                <a:ea typeface="Calibri"/>
                <a:cs typeface="Calibri"/>
                <a:sym typeface="Calibri"/>
              </a:rPr>
              <a:t> </a:t>
            </a:r>
            <a:r>
              <a:rPr lang="en-US" sz="2500" b="0" i="0" u="none" strike="noStrike">
                <a:solidFill>
                  <a:schemeClr val="dk1"/>
                </a:solidFill>
                <a:latin typeface="Calibri"/>
                <a:ea typeface="Calibri"/>
                <a:cs typeface="Calibri"/>
                <a:sym typeface="Calibri"/>
              </a:rPr>
              <a:t>adhere to these gender expectations or stereotypes. The binary—being male or female—will feel very foreign to them.</a:t>
            </a:r>
            <a:endParaRPr/>
          </a:p>
          <a:p>
            <a:pPr marL="45720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lvl="0" indent="-228600" algn="l" rtl="0">
              <a:lnSpc>
                <a:spcPct val="100000"/>
              </a:lnSpc>
              <a:spcBef>
                <a:spcPts val="0"/>
              </a:spcBef>
              <a:spcAft>
                <a:spcPts val="0"/>
              </a:spcAft>
              <a:buSzPts val="1400"/>
              <a:buNone/>
            </a:pPr>
            <a:br>
              <a:rPr lang="en-US"/>
            </a:b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3"/>
        <p:cNvGrpSpPr/>
        <p:nvPr/>
      </p:nvGrpSpPr>
      <p:grpSpPr>
        <a:xfrm>
          <a:off x="0" y="0"/>
          <a:ext cx="0" cy="0"/>
          <a:chOff x="0" y="0"/>
          <a:chExt cx="0" cy="0"/>
        </a:xfrm>
      </p:grpSpPr>
      <p:sp>
        <p:nvSpPr>
          <p:cNvPr id="1094" name="Google Shape;1094;p10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5" name="Google Shape;1095;p1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a:t>For a non-binary person, their gender identity does not fit within the binary of male and female.</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While we might see two separate colors, yellow and blue, a non-binary person may only see green. Someone who is agender (or who has no gender identity) might only see gray.</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a:t>This is why non-binary is a gender identity and not a gender expression. Non-binary people are not attached to gender.</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7"/>
        <p:cNvGrpSpPr/>
        <p:nvPr/>
      </p:nvGrpSpPr>
      <p:grpSpPr>
        <a:xfrm>
          <a:off x="0" y="0"/>
          <a:ext cx="0" cy="0"/>
          <a:chOff x="0" y="0"/>
          <a:chExt cx="0" cy="0"/>
        </a:xfrm>
      </p:grpSpPr>
      <p:sp>
        <p:nvSpPr>
          <p:cNvPr id="1108" name="Google Shape;1108;p10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9" name="Google Shape;1109;p1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i="0"/>
              <a:t>Here we see the words of Alok Vaid-Menon who uses the gender pronouns they/them. They are an internationally acclaimed gender non-conforming writer, performer, and public speaker. As a mixed-media artist, Alok’s work explores themes of trauma, belonging, and the human condition.</a:t>
            </a:r>
            <a:endParaRPr/>
          </a:p>
          <a:p>
            <a:pPr marL="457200" lvl="0" indent="-69850" algn="l" rtl="0">
              <a:lnSpc>
                <a:spcPct val="100000"/>
              </a:lnSpc>
              <a:spcBef>
                <a:spcPts val="0"/>
              </a:spcBef>
              <a:spcAft>
                <a:spcPts val="0"/>
              </a:spcAft>
              <a:buSzPts val="2500"/>
              <a:buFont typeface="Arial"/>
              <a:buNone/>
            </a:pPr>
            <a:endParaRPr sz="2500" i="0"/>
          </a:p>
          <a:p>
            <a:pPr marL="457200" lvl="0" indent="-228600" algn="l" rtl="0">
              <a:lnSpc>
                <a:spcPct val="100000"/>
              </a:lnSpc>
              <a:spcBef>
                <a:spcPts val="0"/>
              </a:spcBef>
              <a:spcAft>
                <a:spcPts val="0"/>
              </a:spcAft>
              <a:buSzPts val="2500"/>
              <a:buFont typeface="Arial"/>
              <a:buChar char="•"/>
            </a:pPr>
            <a:r>
              <a:rPr lang="en-US" sz="2500" i="1"/>
              <a:t>(Read the slide.)</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7"/>
        <p:cNvGrpSpPr/>
        <p:nvPr/>
      </p:nvGrpSpPr>
      <p:grpSpPr>
        <a:xfrm>
          <a:off x="0" y="0"/>
          <a:ext cx="0" cy="0"/>
          <a:chOff x="0" y="0"/>
          <a:chExt cx="0" cy="0"/>
        </a:xfrm>
      </p:grpSpPr>
      <p:sp>
        <p:nvSpPr>
          <p:cNvPr id="1118" name="Google Shape;1118;p10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9" name="Google Shape;1119;p10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i="0"/>
              <a:t>As we’ve said, gender can be fluid. Here, writer and activist Karari Olvera Orozco shares a bit of their story. </a:t>
            </a:r>
            <a:r>
              <a:rPr lang="en-US" sz="2500" i="1"/>
              <a:t>(Read the slide.)</a:t>
            </a:r>
            <a:endParaRPr/>
          </a:p>
          <a:p>
            <a:pPr marL="457200" lvl="0" indent="-69850" algn="l" rtl="0">
              <a:lnSpc>
                <a:spcPct val="100000"/>
              </a:lnSpc>
              <a:spcBef>
                <a:spcPts val="0"/>
              </a:spcBef>
              <a:spcAft>
                <a:spcPts val="0"/>
              </a:spcAft>
              <a:buSzPts val="2500"/>
              <a:buFont typeface="Arial"/>
              <a:buNone/>
            </a:pPr>
            <a:endParaRPr sz="2500" i="1"/>
          </a:p>
          <a:p>
            <a:pPr marL="457200" lvl="0" indent="-228600" algn="l" rtl="0">
              <a:lnSpc>
                <a:spcPct val="100000"/>
              </a:lnSpc>
              <a:spcBef>
                <a:spcPts val="0"/>
              </a:spcBef>
              <a:spcAft>
                <a:spcPts val="0"/>
              </a:spcAft>
              <a:buSzPts val="2500"/>
              <a:buFont typeface="Arial"/>
              <a:buChar char="•"/>
            </a:pPr>
            <a:r>
              <a:rPr lang="en-US" sz="2500" i="0"/>
              <a:t>A demiwoman is someone who was assigned female at birth but does not fully identify with being a woman, socially or mentally.</a:t>
            </a:r>
            <a:endParaRPr/>
          </a:p>
          <a:p>
            <a:pPr marL="457200" lvl="0" indent="-69850" algn="l" rtl="0">
              <a:lnSpc>
                <a:spcPct val="100000"/>
              </a:lnSpc>
              <a:spcBef>
                <a:spcPts val="0"/>
              </a:spcBef>
              <a:spcAft>
                <a:spcPts val="0"/>
              </a:spcAft>
              <a:buSzPts val="2500"/>
              <a:buFont typeface="Arial"/>
              <a:buNone/>
            </a:pPr>
            <a:endParaRPr sz="2500" i="0"/>
          </a:p>
          <a:p>
            <a:pPr marL="457200" lvl="0" indent="-228600" algn="l" rtl="0">
              <a:lnSpc>
                <a:spcPct val="100000"/>
              </a:lnSpc>
              <a:spcBef>
                <a:spcPts val="0"/>
              </a:spcBef>
              <a:spcAft>
                <a:spcPts val="0"/>
              </a:spcAft>
              <a:buSzPts val="2500"/>
              <a:buFont typeface="Arial"/>
              <a:buChar char="•"/>
            </a:pPr>
            <a:r>
              <a:rPr lang="en-US" sz="2500" i="0"/>
              <a:t>If someone has two types of pronouns, like we see here with Karari, they may feel more comfortable with one over the other. So be sure to ask which one they are most comfortable with.</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7"/>
        <p:cNvGrpSpPr/>
        <p:nvPr/>
      </p:nvGrpSpPr>
      <p:grpSpPr>
        <a:xfrm>
          <a:off x="0" y="0"/>
          <a:ext cx="0" cy="0"/>
          <a:chOff x="0" y="0"/>
          <a:chExt cx="0" cy="0"/>
        </a:xfrm>
      </p:grpSpPr>
      <p:sp>
        <p:nvSpPr>
          <p:cNvPr id="1128" name="Google Shape;1128;p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9" name="Google Shape;1129;p10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Intersex conditions comprise more than 30 natural genetic variations. Historically, these variations have not been socially acceptable. </a:t>
            </a:r>
            <a:endParaRPr/>
          </a:p>
          <a:p>
            <a:pPr marL="457200" lvl="0" indent="-69850" algn="l" rtl="0">
              <a:lnSpc>
                <a:spcPct val="100000"/>
              </a:lnSpc>
              <a:spcBef>
                <a:spcPts val="0"/>
              </a:spcBef>
              <a:spcAft>
                <a:spcPts val="0"/>
              </a:spcAft>
              <a:buSzPts val="2500"/>
              <a:buFont typeface="Arial"/>
              <a:buNone/>
            </a:pPr>
            <a:endParaRPr sz="2500"/>
          </a:p>
          <a:p>
            <a:pPr marL="457200" lvl="0" indent="-228600" algn="l" rtl="0">
              <a:lnSpc>
                <a:spcPct val="100000"/>
              </a:lnSpc>
              <a:spcBef>
                <a:spcPts val="0"/>
              </a:spcBef>
              <a:spcAft>
                <a:spcPts val="0"/>
              </a:spcAft>
              <a:buSzPts val="2500"/>
              <a:buFont typeface="Arial"/>
              <a:buChar char="•"/>
            </a:pPr>
            <a:r>
              <a:rPr lang="en-US" sz="2500"/>
              <a:t>Proposed laws focused on the rights of transgender people regarding restroom usage, participation in sports, and even access to specific health care coverage, and have centered on genitals or proposed chromosome tests. These laws also affect the intersex community, who are often entirely ignored or left out of those conversations.</a:t>
            </a:r>
            <a:endParaRPr/>
          </a:p>
          <a:p>
            <a:pPr marL="457200" lvl="0" indent="-698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More people are intersex than we realize. In the past, this was often discovered in testing for the Olympic games, because some women were subjected to gender testing if they were thought to have a perceived physical advantage.</a:t>
            </a:r>
            <a:endParaRPr/>
          </a:p>
          <a:p>
            <a:pPr marL="571500" lvl="0" indent="-184150" algn="l" rtl="0">
              <a:lnSpc>
                <a:spcPct val="100000"/>
              </a:lnSpc>
              <a:spcBef>
                <a:spcPts val="0"/>
              </a:spcBef>
              <a:spcAft>
                <a:spcPts val="0"/>
              </a:spcAft>
              <a:buSzPts val="2500"/>
              <a:buFont typeface="Arial"/>
              <a:buNone/>
            </a:pPr>
            <a:endParaRPr sz="2500" b="0" i="0" u="none" strike="noStrike" cap="none">
              <a:solidFill>
                <a:schemeClr val="dk1"/>
              </a:solidFill>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Scientists say there is no clear definition of male &amp; female – that one’s sex includes more than just physical anatomy. It also includes hormone levels, chromosomes, and more.</a:t>
            </a:r>
            <a:endParaRPr sz="2500" b="0" i="0" u="none" strike="noStrike" cap="none">
              <a:solidFill>
                <a:schemeClr val="dk1"/>
              </a:solidFill>
              <a:latin typeface="Calibri"/>
              <a:ea typeface="Calibri"/>
              <a:cs typeface="Calibri"/>
              <a:sym typeface="Calibri"/>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a:t>The LGBTQ+ movement is now often referred to as LGBTQIA+ to include intersex people because of the similar issues facing each group around body autonomy and identity. (The “I” is for Intersex and the “A” for Asexual, which is a lack of sexual attraction.)</a:t>
            </a:r>
            <a:endParaRPr/>
          </a:p>
          <a:p>
            <a:pPr marL="571500" lvl="0" indent="-184150" algn="l" rtl="0">
              <a:lnSpc>
                <a:spcPct val="100000"/>
              </a:lnSpc>
              <a:spcBef>
                <a:spcPts val="0"/>
              </a:spcBef>
              <a:spcAft>
                <a:spcPts val="0"/>
              </a:spcAft>
              <a:buSzPts val="2500"/>
              <a:buFont typeface="Arial"/>
              <a:buNone/>
            </a:pPr>
            <a:endParaRPr sz="250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2"/>
        <p:cNvGrpSpPr/>
        <p:nvPr/>
      </p:nvGrpSpPr>
      <p:grpSpPr>
        <a:xfrm>
          <a:off x="0" y="0"/>
          <a:ext cx="0" cy="0"/>
          <a:chOff x="0" y="0"/>
          <a:chExt cx="0" cy="0"/>
        </a:xfrm>
      </p:grpSpPr>
      <p:sp>
        <p:nvSpPr>
          <p:cNvPr id="1143" name="Google Shape;1143;p10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4" name="Google Shape;1144;p1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Please note that “transgender” or “trans” are adjectives. They are terms that describe. A person is transgender, not “a transgender.”</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 trans woman (or trans girl) is assigned a male sex at birth but knows themself to be a woman. Alternately, a trans man is assigned a female sex at birth but knows themself to be a man.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Someone who is transmasculine, identifies on the masculine side of the gender spectrum, but may not identify as a man. The same is true for transfeminine people. They may identify as more female, but not see themselves as a woman.</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p10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4" name="Google Shape;1164;p10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2500" b="0" i="1" u="none" strike="noStrike" cap="none">
                <a:solidFill>
                  <a:schemeClr val="dk1"/>
                </a:solidFill>
                <a:latin typeface="Calibri"/>
                <a:ea typeface="Calibri"/>
                <a:cs typeface="Calibri"/>
                <a:sym typeface="Calibri"/>
              </a:rPr>
              <a:t>(</a:t>
            </a:r>
            <a:r>
              <a:rPr lang="en-US" sz="2500" b="1"/>
              <a:t>Presenter Note:</a:t>
            </a:r>
            <a:r>
              <a:rPr lang="en-US" sz="2500" b="0" i="1" u="none" strike="noStrike" cap="none">
                <a:solidFill>
                  <a:schemeClr val="dk1"/>
                </a:solidFill>
                <a:latin typeface="Calibri"/>
                <a:ea typeface="Calibri"/>
                <a:cs typeface="Calibri"/>
                <a:sym typeface="Calibri"/>
              </a:rPr>
              <a:t> This slide can be used or replaced with another type of group introduction.)</a:t>
            </a:r>
            <a:endParaRPr/>
          </a:p>
          <a:p>
            <a:pPr marL="457200" lvl="0" indent="-22860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1400"/>
              <a:buNone/>
            </a:pPr>
            <a:r>
              <a:rPr lang="en-US" sz="2500" b="0" i="0" u="none" strike="noStrike" cap="none">
                <a:solidFill>
                  <a:schemeClr val="dk1"/>
                </a:solidFill>
                <a:latin typeface="Calibri"/>
                <a:ea typeface="Calibri"/>
                <a:cs typeface="Calibri"/>
                <a:sym typeface="Calibri"/>
              </a:rPr>
              <a:t>Let’s find out who’s in the room today. If your answer is yes, please raise your hand.</a:t>
            </a:r>
            <a:endParaRPr/>
          </a:p>
          <a:p>
            <a:pPr marL="457200" lvl="0" indent="-228600" algn="l" rtl="0">
              <a:lnSpc>
                <a:spcPct val="100000"/>
              </a:lnSpc>
              <a:spcBef>
                <a:spcPts val="0"/>
              </a:spcBef>
              <a:spcAft>
                <a:spcPts val="0"/>
              </a:spcAft>
              <a:buSzPts val="1400"/>
              <a:buNone/>
            </a:pPr>
            <a:endParaRPr sz="2500" b="0" i="0" u="none" strike="noStrike" cap="none">
              <a:solidFill>
                <a:schemeClr val="dk1"/>
              </a:solidFill>
              <a:latin typeface="Calibri"/>
              <a:ea typeface="Calibri"/>
              <a:cs typeface="Calibri"/>
              <a:sym typeface="Calibri"/>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Do you teach at the elementary level?</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Do you at the middle school level?</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Do you teach at the high school level?</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Have you been a teacher for less than 5 years?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Have you been a teacher for more than 20 years?</a:t>
            </a:r>
            <a:endParaRPr/>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Raise your hand if you want to better support LGBTQ+ students.</a:t>
            </a:r>
            <a:endParaRPr sz="2500">
              <a:latin typeface="Arial"/>
              <a:ea typeface="Arial"/>
              <a:cs typeface="Arial"/>
              <a:sym typeface="Arial"/>
            </a:endParaRPr>
          </a:p>
          <a:p>
            <a:pPr marL="457200" lvl="0" indent="-228600" algn="l" rtl="0">
              <a:lnSpc>
                <a:spcPct val="100000"/>
              </a:lnSpc>
              <a:spcBef>
                <a:spcPts val="0"/>
              </a:spcBef>
              <a:spcAft>
                <a:spcPts val="0"/>
              </a:spcAft>
              <a:buSzPts val="1400"/>
              <a:buNone/>
            </a:pPr>
            <a:endParaRPr sz="1000">
              <a:latin typeface="Arial"/>
              <a:ea typeface="Arial"/>
              <a:cs typeface="Arial"/>
              <a:sym typeface="Aria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0"/>
        <p:cNvGrpSpPr/>
        <p:nvPr/>
      </p:nvGrpSpPr>
      <p:grpSpPr>
        <a:xfrm>
          <a:off x="0" y="0"/>
          <a:ext cx="0" cy="0"/>
          <a:chOff x="0" y="0"/>
          <a:chExt cx="0" cy="0"/>
        </a:xfrm>
      </p:grpSpPr>
      <p:sp>
        <p:nvSpPr>
          <p:cNvPr id="1171" name="Google Shape;1171;p10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2" name="Google Shape;1172;p10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SzPts val="2500"/>
              <a:buFont typeface="Arial"/>
              <a:buChar char="•"/>
            </a:pPr>
            <a:r>
              <a:rPr lang="en-US" sz="2500"/>
              <a:t>This video offers a simple way of looking at various gender identities (~3 mins).</a:t>
            </a:r>
            <a:endParaRPr/>
          </a:p>
          <a:p>
            <a:pPr marL="342900" lvl="0" indent="-342900" algn="l" rtl="0">
              <a:lnSpc>
                <a:spcPct val="100000"/>
              </a:lnSpc>
              <a:spcBef>
                <a:spcPts val="0"/>
              </a:spcBef>
              <a:spcAft>
                <a:spcPts val="0"/>
              </a:spcAft>
              <a:buSzPts val="2500"/>
              <a:buFont typeface="Arial"/>
              <a:buChar char="•"/>
            </a:pPr>
            <a:r>
              <a:rPr lang="en-US" sz="2500" i="1"/>
              <a:t>Debrief the video with these three questions:</a:t>
            </a:r>
            <a:endParaRPr/>
          </a:p>
          <a:p>
            <a:pPr marL="685800" lvl="1" indent="-228600" algn="l" rtl="0">
              <a:lnSpc>
                <a:spcPct val="100000"/>
              </a:lnSpc>
              <a:spcBef>
                <a:spcPts val="0"/>
              </a:spcBef>
              <a:spcAft>
                <a:spcPts val="0"/>
              </a:spcAft>
              <a:buSzPts val="2500"/>
              <a:buFont typeface="Arial"/>
              <a:buAutoNum type="arabicPeriod"/>
            </a:pPr>
            <a:r>
              <a:rPr lang="en-US" sz="2500"/>
              <a:t> What is the gender binary? How many of you grew up thinking the only gender options were male or female?</a:t>
            </a:r>
            <a:endParaRPr/>
          </a:p>
          <a:p>
            <a:pPr marL="685800" lvl="1" indent="-228600" algn="l" rtl="0">
              <a:lnSpc>
                <a:spcPct val="100000"/>
              </a:lnSpc>
              <a:spcBef>
                <a:spcPts val="0"/>
              </a:spcBef>
              <a:spcAft>
                <a:spcPts val="0"/>
              </a:spcAft>
              <a:buSzPts val="2500"/>
              <a:buFont typeface="Arial"/>
              <a:buAutoNum type="arabicPeriod"/>
            </a:pPr>
            <a:r>
              <a:rPr lang="en-US" sz="2500"/>
              <a:t> What does it mean to be non-binary?</a:t>
            </a:r>
            <a:endParaRPr/>
          </a:p>
          <a:p>
            <a:pPr marL="685800" lvl="1" indent="-228600" algn="l" rtl="0">
              <a:lnSpc>
                <a:spcPct val="100000"/>
              </a:lnSpc>
              <a:spcBef>
                <a:spcPts val="0"/>
              </a:spcBef>
              <a:spcAft>
                <a:spcPts val="0"/>
              </a:spcAft>
              <a:buSzPts val="2500"/>
              <a:buFont typeface="Arial"/>
              <a:buAutoNum type="arabicPeriod"/>
            </a:pPr>
            <a:r>
              <a:rPr lang="en-US" sz="2500"/>
              <a:t> What is the difference between transgender and non-binary?</a:t>
            </a:r>
            <a:endParaRPr/>
          </a:p>
        </p:txBody>
      </p:sp>
      <p:sp>
        <p:nvSpPr>
          <p:cNvPr id="1173" name="Google Shape;1173;p10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114</a:t>
            </a:fld>
            <a:endParaRPr/>
          </a:p>
        </p:txBody>
      </p:sp>
      <p:sp>
        <p:nvSpPr>
          <p:cNvPr id="1174" name="Google Shape;1174;p109: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1"/>
        <p:cNvGrpSpPr/>
        <p:nvPr/>
      </p:nvGrpSpPr>
      <p:grpSpPr>
        <a:xfrm>
          <a:off x="0" y="0"/>
          <a:ext cx="0" cy="0"/>
          <a:chOff x="0" y="0"/>
          <a:chExt cx="0" cy="0"/>
        </a:xfrm>
      </p:grpSpPr>
      <p:sp>
        <p:nvSpPr>
          <p:cNvPr id="1182" name="Google Shape;1182;p1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3" name="Google Shape;1183;p1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sz="2500"/>
              <a:t>Small Group Discussion: Review the Gender Unicorn Activity (insert link).</a:t>
            </a:r>
            <a:endParaRPr/>
          </a:p>
        </p:txBody>
      </p:sp>
      <p:sp>
        <p:nvSpPr>
          <p:cNvPr id="1184" name="Google Shape;1184;p1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115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1"/>
        <p:cNvGrpSpPr/>
        <p:nvPr/>
      </p:nvGrpSpPr>
      <p:grpSpPr>
        <a:xfrm>
          <a:off x="0" y="0"/>
          <a:ext cx="0" cy="0"/>
          <a:chOff x="0" y="0"/>
          <a:chExt cx="0" cy="0"/>
        </a:xfrm>
      </p:grpSpPr>
      <p:sp>
        <p:nvSpPr>
          <p:cNvPr id="1192" name="Google Shape;1192;p11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3" name="Google Shape;1193;p1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Gender fluid</a:t>
            </a:r>
            <a:r>
              <a:rPr lang="en-US" sz="2500" b="0" i="0" u="none" strike="noStrike">
                <a:solidFill>
                  <a:schemeClr val="dk1"/>
                </a:solidFill>
                <a:latin typeface="Calibri"/>
                <a:ea typeface="Calibri"/>
                <a:cs typeface="Calibri"/>
                <a:sym typeface="Calibri"/>
              </a:rPr>
              <a:t> is exactly what it sounds like. Gender flows in a more masculine way at times and in a more feminine way at others, with no internal struggle between the two. That fluidity could happen over many years, or it may fluctuate during a week.</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Genderqueer</a:t>
            </a:r>
            <a:r>
              <a:rPr lang="en-US" sz="2500" b="0" i="0" u="none" strike="noStrike">
                <a:solidFill>
                  <a:schemeClr val="dk1"/>
                </a:solidFill>
                <a:latin typeface="Calibri"/>
                <a:ea typeface="Calibri"/>
                <a:cs typeface="Calibri"/>
                <a:sym typeface="Calibri"/>
              </a:rPr>
              <a:t> people are fluid in their gender and often their sexuality. People who consider themselves genderqueer will often say that no rules apply. They like what they like, who they like, and feel the best living outside of any boxes.</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0" i="0" u="none" strike="noStrike">
                <a:solidFill>
                  <a:schemeClr val="dk1"/>
                </a:solidFill>
                <a:latin typeface="Calibri"/>
                <a:ea typeface="Calibri"/>
                <a:cs typeface="Calibri"/>
                <a:sym typeface="Calibri"/>
              </a:rPr>
              <a:t>Older generations often regard the word “queer” as a derogatory term. It causes LGBTQ+ people of a certain age to feel pain and relive some tough times when they hear it. But younger generations have reclaimed the word and are using “queer” for themselves. They don’t want to be narrowly defined as gay, lesbian, bi, or trans. Because there is respect for the spectrums of gender and sexuality, “queer” feels more all encompassing for who they are.</a:t>
            </a:r>
            <a:endParaRPr/>
          </a:p>
          <a:p>
            <a:pPr marL="457200" lvl="0" indent="-69850" algn="l" rtl="0">
              <a:lnSpc>
                <a:spcPct val="100000"/>
              </a:lnSpc>
              <a:spcBef>
                <a:spcPts val="0"/>
              </a:spcBef>
              <a:spcAft>
                <a:spcPts val="0"/>
              </a:spcAft>
              <a:buSzPts val="2500"/>
              <a:buFont typeface="Arial"/>
              <a:buNone/>
            </a:pPr>
            <a:endParaRPr sz="2500" b="0" i="0" u="none" strike="noStrike">
              <a:solidFill>
                <a:schemeClr val="dk1"/>
              </a:solidFill>
              <a:latin typeface="Calibri"/>
              <a:ea typeface="Calibri"/>
              <a:cs typeface="Calibri"/>
              <a:sym typeface="Calibri"/>
            </a:endParaRPr>
          </a:p>
          <a:p>
            <a:pPr marL="457200" lvl="0" indent="-228600" algn="l" rtl="0">
              <a:lnSpc>
                <a:spcPct val="100000"/>
              </a:lnSpc>
              <a:spcBef>
                <a:spcPts val="0"/>
              </a:spcBef>
              <a:spcAft>
                <a:spcPts val="0"/>
              </a:spcAft>
              <a:buSzPts val="2500"/>
              <a:buFont typeface="Arial"/>
              <a:buChar char="•"/>
            </a:pPr>
            <a:r>
              <a:rPr lang="en-US" sz="2500" b="1" i="0" u="none" strike="noStrike">
                <a:solidFill>
                  <a:schemeClr val="dk1"/>
                </a:solidFill>
                <a:latin typeface="Calibri"/>
                <a:ea typeface="Calibri"/>
                <a:cs typeface="Calibri"/>
                <a:sym typeface="Calibri"/>
              </a:rPr>
              <a:t>Agender</a:t>
            </a:r>
            <a:r>
              <a:rPr lang="en-US" sz="2500" b="0" i="0" u="none" strike="noStrike">
                <a:solidFill>
                  <a:schemeClr val="dk1"/>
                </a:solidFill>
                <a:latin typeface="Calibri"/>
                <a:ea typeface="Calibri"/>
                <a:cs typeface="Calibri"/>
                <a:sym typeface="Calibri"/>
              </a:rPr>
              <a:t> is the last term on this slide, and it describes someone who does not have a gender. Agender people can feel no connection to the concept of gender at all. They may feel genderless or gender neutral.</a:t>
            </a:r>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sz="1200" b="0" i="0" u="none" strike="noStrik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3"/>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3"/>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spcBef>
                <a:spcPts val="0"/>
              </a:spcBef>
              <a:spcAft>
                <a:spcPts val="0"/>
              </a:spcAft>
              <a:buSzPts val="1400"/>
              <a:buNone/>
              <a:defRPr sz="3600">
                <a:solidFill>
                  <a:schemeClr val="dk2"/>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19" name="Google Shape;19;p114"/>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2"/>
              </a:buClr>
              <a:buSzPts val="3200"/>
              <a:buChar char="•"/>
              <a:defRPr>
                <a:solidFill>
                  <a:schemeClr val="dk2"/>
                </a:solidFill>
              </a:defRPr>
            </a:lvl1pPr>
            <a:lvl2pPr marL="914400" lvl="1" indent="-406400" algn="l">
              <a:spcBef>
                <a:spcPts val="560"/>
              </a:spcBef>
              <a:spcAft>
                <a:spcPts val="0"/>
              </a:spcAft>
              <a:buClr>
                <a:schemeClr val="dk2"/>
              </a:buClr>
              <a:buSzPts val="2800"/>
              <a:buChar char="–"/>
              <a:defRPr>
                <a:solidFill>
                  <a:schemeClr val="dk2"/>
                </a:solidFill>
              </a:defRPr>
            </a:lvl2pPr>
            <a:lvl3pPr marL="1371600" lvl="2" indent="-381000" algn="l">
              <a:spcBef>
                <a:spcPts val="480"/>
              </a:spcBef>
              <a:spcAft>
                <a:spcPts val="0"/>
              </a:spcAft>
              <a:buClr>
                <a:schemeClr val="dk2"/>
              </a:buClr>
              <a:buSzPts val="2400"/>
              <a:buChar char="•"/>
              <a:defRPr>
                <a:solidFill>
                  <a:schemeClr val="dk2"/>
                </a:solidFill>
              </a:defRPr>
            </a:lvl3pPr>
            <a:lvl4pPr marL="1828800" lvl="3" indent="-355600" algn="l">
              <a:spcBef>
                <a:spcPts val="400"/>
              </a:spcBef>
              <a:spcAft>
                <a:spcPts val="0"/>
              </a:spcAft>
              <a:buClr>
                <a:schemeClr val="dk2"/>
              </a:buClr>
              <a:buSzPts val="2000"/>
              <a:buChar char="–"/>
              <a:defRPr>
                <a:solidFill>
                  <a:schemeClr val="dk2"/>
                </a:solidFill>
              </a:defRPr>
            </a:lvl4pPr>
            <a:lvl5pPr marL="2286000" lvl="4" indent="-355600" algn="l">
              <a:spcBef>
                <a:spcPts val="400"/>
              </a:spcBef>
              <a:spcAft>
                <a:spcPts val="0"/>
              </a:spcAft>
              <a:buClr>
                <a:schemeClr val="dk2"/>
              </a:buClr>
              <a:buSzPts val="2000"/>
              <a:buChar char="»"/>
              <a:defRPr>
                <a:solidFill>
                  <a:schemeClr val="dk2"/>
                </a:solidFill>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pic>
        <p:nvPicPr>
          <p:cNvPr id="20" name="Google Shape;20;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5"/>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sz="3800">
                <a:solidFill>
                  <a:schemeClr val="dk2"/>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7" name="Google Shape;27;p116"/>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2"/>
              </a:buClr>
              <a:buSzPts val="2800"/>
              <a:buChar char="•"/>
              <a:defRPr sz="2800">
                <a:solidFill>
                  <a:schemeClr val="dk2"/>
                </a:solidFill>
              </a:defRPr>
            </a:lvl1pPr>
            <a:lvl2pPr marL="914400" lvl="1" indent="-381000" algn="l">
              <a:spcBef>
                <a:spcPts val="480"/>
              </a:spcBef>
              <a:spcAft>
                <a:spcPts val="0"/>
              </a:spcAft>
              <a:buClr>
                <a:schemeClr val="dk2"/>
              </a:buClr>
              <a:buSzPts val="2400"/>
              <a:buChar char="–"/>
              <a:defRPr sz="2400">
                <a:solidFill>
                  <a:schemeClr val="dk2"/>
                </a:solidFill>
              </a:defRPr>
            </a:lvl2pPr>
            <a:lvl3pPr marL="1371600" lvl="2" indent="-355600" algn="l">
              <a:spcBef>
                <a:spcPts val="400"/>
              </a:spcBef>
              <a:spcAft>
                <a:spcPts val="0"/>
              </a:spcAft>
              <a:buClr>
                <a:schemeClr val="dk2"/>
              </a:buClr>
              <a:buSzPts val="2000"/>
              <a:buChar char="•"/>
              <a:defRPr sz="2000">
                <a:solidFill>
                  <a:schemeClr val="dk2"/>
                </a:solidFill>
              </a:defRPr>
            </a:lvl3pPr>
            <a:lvl4pPr marL="1828800" lvl="3" indent="-342900" algn="l">
              <a:spcBef>
                <a:spcPts val="360"/>
              </a:spcBef>
              <a:spcAft>
                <a:spcPts val="0"/>
              </a:spcAft>
              <a:buClr>
                <a:schemeClr val="dk2"/>
              </a:buClr>
              <a:buSzPts val="1800"/>
              <a:buChar char="–"/>
              <a:defRPr sz="1800">
                <a:solidFill>
                  <a:schemeClr val="dk2"/>
                </a:solidFill>
              </a:defRPr>
            </a:lvl4pPr>
            <a:lvl5pPr marL="2286000" lvl="4" indent="-342900" algn="l">
              <a:spcBef>
                <a:spcPts val="360"/>
              </a:spcBef>
              <a:spcAft>
                <a:spcPts val="0"/>
              </a:spcAft>
              <a:buClr>
                <a:schemeClr val="dk2"/>
              </a:buClr>
              <a:buSzPts val="1800"/>
              <a:buChar char="»"/>
              <a:defRPr sz="1800">
                <a:solidFill>
                  <a:schemeClr val="dk2"/>
                </a:solidFill>
              </a:defRPr>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pic>
        <p:nvPicPr>
          <p:cNvPr id="28" name="Google Shape;28;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9"/>
        <p:cNvGrpSpPr/>
        <p:nvPr/>
      </p:nvGrpSpPr>
      <p:grpSpPr>
        <a:xfrm>
          <a:off x="0" y="0"/>
          <a:ext cx="0" cy="0"/>
          <a:chOff x="0" y="0"/>
          <a:chExt cx="0" cy="0"/>
        </a:xfrm>
      </p:grpSpPr>
      <p:pic>
        <p:nvPicPr>
          <p:cNvPr id="30" name="Google Shape;30;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7"/>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sz="3800">
                <a:solidFill>
                  <a:schemeClr val="lt1"/>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pic>
        <p:nvPicPr>
          <p:cNvPr id="32" name="Google Shape;32;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pic>
        <p:nvPicPr>
          <p:cNvPr id="34" name="Google Shape;34;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8"/>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pic>
        <p:nvPicPr>
          <p:cNvPr id="36" name="Google Shape;36;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9"/>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dk2"/>
                </a:solidFill>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pic>
        <p:nvPicPr>
          <p:cNvPr id="40" name="Google Shape;40;p11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20"/>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20"/>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sz="36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4" name="Google Shape;44;p120"/>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20"/>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5"/>
        <p:cNvGrpSpPr/>
        <p:nvPr/>
      </p:nvGrpSpPr>
      <p:grpSpPr>
        <a:xfrm>
          <a:off x="0" y="0"/>
          <a:ext cx="0" cy="0"/>
          <a:chOff x="0" y="0"/>
          <a:chExt cx="0" cy="0"/>
        </a:xfrm>
      </p:grpSpPr>
      <p:pic>
        <p:nvPicPr>
          <p:cNvPr id="156" name="Google Shape;156;g1350d83a140_11_237"/>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157" name="Google Shape;157;g1350d83a140_11_237"/>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58"/>
        <p:cNvGrpSpPr/>
        <p:nvPr/>
      </p:nvGrpSpPr>
      <p:grpSpPr>
        <a:xfrm>
          <a:off x="0" y="0"/>
          <a:ext cx="0" cy="0"/>
          <a:chOff x="0" y="0"/>
          <a:chExt cx="0" cy="0"/>
        </a:xfrm>
      </p:grpSpPr>
      <p:pic>
        <p:nvPicPr>
          <p:cNvPr id="159" name="Google Shape;159;g1350d83a140_11_240"/>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160" name="Google Shape;160;g1350d83a140_11_24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1" name="Google Shape;161;g1350d83a140_11_240"/>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162" name="Google Shape;162;g1350d83a140_11_240"/>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163"/>
        <p:cNvGrpSpPr/>
        <p:nvPr/>
      </p:nvGrpSpPr>
      <p:grpSpPr>
        <a:xfrm>
          <a:off x="0" y="0"/>
          <a:ext cx="0" cy="0"/>
          <a:chOff x="0" y="0"/>
          <a:chExt cx="0" cy="0"/>
        </a:xfrm>
      </p:grpSpPr>
      <p:pic>
        <p:nvPicPr>
          <p:cNvPr id="164" name="Google Shape;164;g1350d83a140_11_24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165" name="Google Shape;165;g1350d83a140_11_245"/>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6" name="Google Shape;166;g1350d83a140_11_245"/>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167" name="Google Shape;167;g1350d83a140_11_24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68"/>
        <p:cNvGrpSpPr/>
        <p:nvPr/>
      </p:nvGrpSpPr>
      <p:grpSpPr>
        <a:xfrm>
          <a:off x="0" y="0"/>
          <a:ext cx="0" cy="0"/>
          <a:chOff x="0" y="0"/>
          <a:chExt cx="0" cy="0"/>
        </a:xfrm>
      </p:grpSpPr>
      <p:pic>
        <p:nvPicPr>
          <p:cNvPr id="169" name="Google Shape;169;g1350d83a140_11_250"/>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170" name="Google Shape;170;g1350d83a140_11_250"/>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71"/>
        <p:cNvGrpSpPr/>
        <p:nvPr/>
      </p:nvGrpSpPr>
      <p:grpSpPr>
        <a:xfrm>
          <a:off x="0" y="0"/>
          <a:ext cx="0" cy="0"/>
          <a:chOff x="0" y="0"/>
          <a:chExt cx="0" cy="0"/>
        </a:xfrm>
      </p:grpSpPr>
      <p:pic>
        <p:nvPicPr>
          <p:cNvPr id="172" name="Google Shape;172;g1350d83a140_11_25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173" name="Google Shape;173;g1350d83a140_11_253"/>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74" name="Google Shape;174;g1350d83a140_11_25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75"/>
        <p:cNvGrpSpPr/>
        <p:nvPr/>
      </p:nvGrpSpPr>
      <p:grpSpPr>
        <a:xfrm>
          <a:off x="0" y="0"/>
          <a:ext cx="0" cy="0"/>
          <a:chOff x="0" y="0"/>
          <a:chExt cx="0" cy="0"/>
        </a:xfrm>
      </p:grpSpPr>
      <p:pic>
        <p:nvPicPr>
          <p:cNvPr id="176" name="Google Shape;176;g1350d83a140_11_257"/>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177" name="Google Shape;177;g1350d83a140_11_257"/>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78" name="Google Shape;178;g1350d83a140_11_25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179"/>
        <p:cNvGrpSpPr/>
        <p:nvPr/>
      </p:nvGrpSpPr>
      <p:grpSpPr>
        <a:xfrm>
          <a:off x="0" y="0"/>
          <a:ext cx="0" cy="0"/>
          <a:chOff x="0" y="0"/>
          <a:chExt cx="0" cy="0"/>
        </a:xfrm>
      </p:grpSpPr>
      <p:pic>
        <p:nvPicPr>
          <p:cNvPr id="180" name="Google Shape;180;g1350d83a140_11_26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181" name="Google Shape;181;g1350d83a140_11_261"/>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82" name="Google Shape;182;g1350d83a140_11_26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183"/>
        <p:cNvGrpSpPr/>
        <p:nvPr/>
      </p:nvGrpSpPr>
      <p:grpSpPr>
        <a:xfrm>
          <a:off x="0" y="0"/>
          <a:ext cx="0" cy="0"/>
          <a:chOff x="0" y="0"/>
          <a:chExt cx="0" cy="0"/>
        </a:xfrm>
      </p:grpSpPr>
      <p:pic>
        <p:nvPicPr>
          <p:cNvPr id="184" name="Google Shape;184;g1350d83a140_11_26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185" name="Google Shape;185;g1350d83a140_11_265"/>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86" name="Google Shape;186;g1350d83a140_11_265"/>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187" name="Google Shape;187;g1350d83a140_11_26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1pPr>
            <a:lvl2pPr marR="0" lvl="1"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2pPr>
            <a:lvl3pPr marR="0" lvl="2"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3pPr>
            <a:lvl4pPr marR="0" lvl="3"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4pPr>
            <a:lvl5pPr marR="0" lvl="4"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5pPr>
            <a:lvl6pPr marR="0" lvl="5"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6pPr>
            <a:lvl7pPr marR="0" lvl="6"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7pPr>
            <a:lvl8pPr marR="0" lvl="7"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8pPr>
            <a:lvl9pPr marR="0" lvl="8" algn="ctr" rtl="0">
              <a:spcBef>
                <a:spcPts val="0"/>
              </a:spcBef>
              <a:spcAft>
                <a:spcPts val="0"/>
              </a:spcAft>
              <a:buSzPts val="1400"/>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1"/>
        <p:cNvGrpSpPr/>
        <p:nvPr/>
      </p:nvGrpSpPr>
      <p:grpSpPr>
        <a:xfrm>
          <a:off x="0" y="0"/>
          <a:ext cx="0" cy="0"/>
          <a:chOff x="0" y="0"/>
          <a:chExt cx="0" cy="0"/>
        </a:xfrm>
      </p:grpSpPr>
      <p:sp>
        <p:nvSpPr>
          <p:cNvPr id="152" name="Google Shape;152;g1350d83a140_11_23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53" name="Google Shape;153;g1350d83a140_11_233"/>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54" name="Google Shape;154;g1350d83a140_11_23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jpeg"/></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30.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10" Type="http://schemas.openxmlformats.org/officeDocument/2006/relationships/image" Target="../media/image17.jpeg"/><Relationship Id="rId4" Type="http://schemas.openxmlformats.org/officeDocument/2006/relationships/image" Target="../media/image11.png"/><Relationship Id="rId9" Type="http://schemas.openxmlformats.org/officeDocument/2006/relationships/image" Target="../media/image16.jpeg"/></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jpe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png"/><Relationship Id="rId9" Type="http://schemas.openxmlformats.org/officeDocument/2006/relationships/image" Target="../media/image15.png"/></Relationships>
</file>

<file path=ppt/slides/_rels/slide5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6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4.xml"/><Relationship Id="rId1" Type="http://schemas.openxmlformats.org/officeDocument/2006/relationships/slideLayout" Target="../slideLayouts/slideLayout10.xml"/><Relationship Id="rId4" Type="http://schemas.openxmlformats.org/officeDocument/2006/relationships/image" Target="../media/image50.jpeg"/></Relationships>
</file>

<file path=ppt/slides/_rels/slide7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3" Type="http://schemas.openxmlformats.org/officeDocument/2006/relationships/hyperlink" Target="https://bit.ly/Breakout062722" TargetMode="External"/><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8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0.xml"/><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98.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61.jpeg"/><Relationship Id="rId4" Type="http://schemas.openxmlformats.org/officeDocument/2006/relationships/image" Target="../media/image60.jpeg"/></Relationships>
</file>

<file path=ppt/slides/_rels/slide10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1.xml"/><Relationship Id="rId1" Type="http://schemas.openxmlformats.org/officeDocument/2006/relationships/slideLayout" Target="../slideLayouts/slideLayout2.xml"/><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s>
</file>

<file path=ppt/slides/_rels/slide10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4.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1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5.xml"/><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png"/></Relationships>
</file>

<file path=ppt/slides/_rels/slide1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9.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1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1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51"/>
          <p:cNvSpPr txBox="1"/>
          <p:nvPr/>
        </p:nvSpPr>
        <p:spPr>
          <a:xfrm>
            <a:off x="685800" y="209518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6800" b="0" i="0" u="none" strike="noStrike" cap="none">
                <a:solidFill>
                  <a:schemeClr val="lt1"/>
                </a:solidFill>
                <a:latin typeface="Libre Franklin"/>
                <a:ea typeface="Libre Franklin"/>
                <a:cs typeface="Libre Franklin"/>
                <a:sym typeface="Libre Franklin"/>
              </a:rPr>
              <a:t>LGBTQUIA+ 101</a:t>
            </a:r>
          </a:p>
          <a:p>
            <a:pPr algn="ctr"/>
            <a:r>
              <a:rPr lang="en-US" sz="1800">
                <a:solidFill>
                  <a:schemeClr val="bg1"/>
                </a:solidFill>
              </a:rPr>
              <a:t>Session 1: Terminology &amp; Gender: Understanding the Transgender Experience</a:t>
            </a:r>
          </a:p>
        </p:txBody>
      </p:sp>
      <p:sp>
        <p:nvSpPr>
          <p:cNvPr id="195" name="Google Shape;195;p51"/>
          <p:cNvSpPr txBox="1"/>
          <p:nvPr/>
        </p:nvSpPr>
        <p:spPr>
          <a:xfrm>
            <a:off x="168675" y="5273335"/>
            <a:ext cx="5557421" cy="1391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lt1"/>
                </a:solidFill>
                <a:latin typeface="Libre Franklin"/>
                <a:ea typeface="Libre Franklin"/>
                <a:cs typeface="Libre Franklin"/>
                <a:sym typeface="Libre Franklin"/>
              </a:rPr>
              <a:t>Presented by:</a:t>
            </a:r>
            <a:endParaRPr/>
          </a:p>
          <a:p>
            <a:pPr marL="0" marR="0">
              <a:lnSpc>
                <a:spcPct val="107000"/>
              </a:lnSpc>
              <a:spcBef>
                <a:spcPts val="0"/>
              </a:spcBef>
              <a:spcAft>
                <a:spcPts val="80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Ben West, Linda Torres , </a:t>
            </a:r>
            <a:r>
              <a:rPr lang="en-US" sz="180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Jeny</a:t>
            </a: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Gardner, Colleen O’Connell, Grat Dalton, Michelle Couture, Sara Fitouri, Bekah Saxon, Barbera Whitman</a:t>
            </a:r>
          </a:p>
        </p:txBody>
      </p:sp>
      <p:sp>
        <p:nvSpPr>
          <p:cNvPr id="196" name="Google Shape;196;p51"/>
          <p:cNvSpPr txBox="1"/>
          <p:nvPr/>
        </p:nvSpPr>
        <p:spPr>
          <a:xfrm>
            <a:off x="1939357" y="1664372"/>
            <a:ext cx="5265300" cy="430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Libre Franklin"/>
                <a:ea typeface="Libre Franklin"/>
                <a:cs typeface="Libre Franklin"/>
                <a:sym typeface="Libre Franklin"/>
              </a:rPr>
              <a:t>NBI 32 Training Series: </a:t>
            </a:r>
            <a:endParaRPr sz="16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1E152D-39F7-4BC7-B782-0507DCA2CBE5}"/>
              </a:ext>
            </a:extLst>
          </p:cNvPr>
          <p:cNvPicPr>
            <a:picLocks noChangeAspect="1"/>
          </p:cNvPicPr>
          <p:nvPr/>
        </p:nvPicPr>
        <p:blipFill>
          <a:blip r:embed="rId2"/>
          <a:stretch>
            <a:fillRect/>
          </a:stretch>
        </p:blipFill>
        <p:spPr>
          <a:xfrm>
            <a:off x="5340756" y="3273724"/>
            <a:ext cx="1788086" cy="2466904"/>
          </a:xfrm>
          <a:prstGeom prst="rect">
            <a:avLst/>
          </a:prstGeom>
        </p:spPr>
      </p:pic>
      <p:pic>
        <p:nvPicPr>
          <p:cNvPr id="5" name="Picture 4">
            <a:extLst>
              <a:ext uri="{FF2B5EF4-FFF2-40B4-BE49-F238E27FC236}">
                <a16:creationId xmlns:a16="http://schemas.microsoft.com/office/drawing/2014/main" id="{A7A0D93D-F492-4EEA-852C-0E094F4180BF}"/>
              </a:ext>
            </a:extLst>
          </p:cNvPr>
          <p:cNvPicPr>
            <a:picLocks noChangeAspect="1"/>
          </p:cNvPicPr>
          <p:nvPr/>
        </p:nvPicPr>
        <p:blipFill rotWithShape="1">
          <a:blip r:embed="rId3"/>
          <a:srcRect t="7155" b="5159"/>
          <a:stretch/>
        </p:blipFill>
        <p:spPr>
          <a:xfrm>
            <a:off x="3857567" y="3275734"/>
            <a:ext cx="1479927" cy="2801324"/>
          </a:xfrm>
          <a:prstGeom prst="rect">
            <a:avLst/>
          </a:prstGeom>
        </p:spPr>
      </p:pic>
      <p:pic>
        <p:nvPicPr>
          <p:cNvPr id="6" name="Picture 5">
            <a:extLst>
              <a:ext uri="{FF2B5EF4-FFF2-40B4-BE49-F238E27FC236}">
                <a16:creationId xmlns:a16="http://schemas.microsoft.com/office/drawing/2014/main" id="{398F9EE5-C7A0-4692-B0F0-A36D320FD666}"/>
              </a:ext>
            </a:extLst>
          </p:cNvPr>
          <p:cNvPicPr>
            <a:picLocks noChangeAspect="1"/>
          </p:cNvPicPr>
          <p:nvPr/>
        </p:nvPicPr>
        <p:blipFill rotWithShape="1">
          <a:blip r:embed="rId4"/>
          <a:srcRect t="17338" r="24173"/>
          <a:stretch/>
        </p:blipFill>
        <p:spPr>
          <a:xfrm>
            <a:off x="2078273" y="3275734"/>
            <a:ext cx="1779293" cy="2766818"/>
          </a:xfrm>
          <a:prstGeom prst="rect">
            <a:avLst/>
          </a:prstGeom>
        </p:spPr>
      </p:pic>
      <p:pic>
        <p:nvPicPr>
          <p:cNvPr id="7" name="Picture 6">
            <a:extLst>
              <a:ext uri="{FF2B5EF4-FFF2-40B4-BE49-F238E27FC236}">
                <a16:creationId xmlns:a16="http://schemas.microsoft.com/office/drawing/2014/main" id="{CD5B79A5-F52F-4B5E-8DC6-08B797268BDC}"/>
              </a:ext>
            </a:extLst>
          </p:cNvPr>
          <p:cNvPicPr>
            <a:picLocks noChangeAspect="1"/>
          </p:cNvPicPr>
          <p:nvPr/>
        </p:nvPicPr>
        <p:blipFill>
          <a:blip r:embed="rId5"/>
          <a:stretch>
            <a:fillRect/>
          </a:stretch>
        </p:blipFill>
        <p:spPr>
          <a:xfrm>
            <a:off x="6227128" y="964386"/>
            <a:ext cx="1785901" cy="2335220"/>
          </a:xfrm>
          <a:prstGeom prst="rect">
            <a:avLst/>
          </a:prstGeom>
        </p:spPr>
      </p:pic>
      <p:pic>
        <p:nvPicPr>
          <p:cNvPr id="9" name="Picture 8">
            <a:extLst>
              <a:ext uri="{FF2B5EF4-FFF2-40B4-BE49-F238E27FC236}">
                <a16:creationId xmlns:a16="http://schemas.microsoft.com/office/drawing/2014/main" id="{EF20A446-28C4-4764-99E2-64E06B2C084C}"/>
              </a:ext>
            </a:extLst>
          </p:cNvPr>
          <p:cNvPicPr>
            <a:picLocks noChangeAspect="1"/>
          </p:cNvPicPr>
          <p:nvPr/>
        </p:nvPicPr>
        <p:blipFill>
          <a:blip r:embed="rId6"/>
          <a:stretch>
            <a:fillRect/>
          </a:stretch>
        </p:blipFill>
        <p:spPr>
          <a:xfrm>
            <a:off x="4350527" y="960130"/>
            <a:ext cx="1876348" cy="2336809"/>
          </a:xfrm>
          <a:prstGeom prst="rect">
            <a:avLst/>
          </a:prstGeom>
        </p:spPr>
      </p:pic>
      <p:pic>
        <p:nvPicPr>
          <p:cNvPr id="11" name="Picture 10">
            <a:extLst>
              <a:ext uri="{FF2B5EF4-FFF2-40B4-BE49-F238E27FC236}">
                <a16:creationId xmlns:a16="http://schemas.microsoft.com/office/drawing/2014/main" id="{ACB04558-C8E2-41A0-8AA4-E62FA770C06B}"/>
              </a:ext>
            </a:extLst>
          </p:cNvPr>
          <p:cNvPicPr>
            <a:picLocks noChangeAspect="1"/>
          </p:cNvPicPr>
          <p:nvPr/>
        </p:nvPicPr>
        <p:blipFill>
          <a:blip r:embed="rId7"/>
          <a:stretch>
            <a:fillRect/>
          </a:stretch>
        </p:blipFill>
        <p:spPr>
          <a:xfrm>
            <a:off x="2599076" y="957148"/>
            <a:ext cx="1746138" cy="2336810"/>
          </a:xfrm>
          <a:prstGeom prst="rect">
            <a:avLst/>
          </a:prstGeom>
        </p:spPr>
      </p:pic>
      <p:pic>
        <p:nvPicPr>
          <p:cNvPr id="12" name="Picture 11">
            <a:extLst>
              <a:ext uri="{FF2B5EF4-FFF2-40B4-BE49-F238E27FC236}">
                <a16:creationId xmlns:a16="http://schemas.microsoft.com/office/drawing/2014/main" id="{E3C83C5D-3C05-459D-9627-DFA18CB22F38}"/>
              </a:ext>
            </a:extLst>
          </p:cNvPr>
          <p:cNvPicPr>
            <a:picLocks noChangeAspect="1"/>
          </p:cNvPicPr>
          <p:nvPr/>
        </p:nvPicPr>
        <p:blipFill>
          <a:blip r:embed="rId8"/>
          <a:stretch>
            <a:fillRect/>
          </a:stretch>
        </p:blipFill>
        <p:spPr>
          <a:xfrm>
            <a:off x="849803" y="973012"/>
            <a:ext cx="1753572" cy="2335219"/>
          </a:xfrm>
          <a:prstGeom prst="rect">
            <a:avLst/>
          </a:prstGeom>
        </p:spPr>
      </p:pic>
      <p:pic>
        <p:nvPicPr>
          <p:cNvPr id="3" name="Picture 7" descr="A person taking a selfie&#10;&#10;Description automatically generated">
            <a:extLst>
              <a:ext uri="{FF2B5EF4-FFF2-40B4-BE49-F238E27FC236}">
                <a16:creationId xmlns:a16="http://schemas.microsoft.com/office/drawing/2014/main" id="{4BB8CBD3-4453-F90A-16B5-B42D3797228D}"/>
              </a:ext>
            </a:extLst>
          </p:cNvPr>
          <p:cNvPicPr>
            <a:picLocks noChangeAspect="1"/>
          </p:cNvPicPr>
          <p:nvPr/>
        </p:nvPicPr>
        <p:blipFill>
          <a:blip r:embed="rId9"/>
          <a:stretch>
            <a:fillRect/>
          </a:stretch>
        </p:blipFill>
        <p:spPr>
          <a:xfrm>
            <a:off x="0" y="3273724"/>
            <a:ext cx="2078967" cy="2070340"/>
          </a:xfrm>
          <a:prstGeom prst="rect">
            <a:avLst/>
          </a:prstGeom>
        </p:spPr>
      </p:pic>
      <p:pic>
        <p:nvPicPr>
          <p:cNvPr id="2" name="Picture 7">
            <a:extLst>
              <a:ext uri="{FF2B5EF4-FFF2-40B4-BE49-F238E27FC236}">
                <a16:creationId xmlns:a16="http://schemas.microsoft.com/office/drawing/2014/main" id="{78AD14CC-ED58-ACC7-A0FE-C6828ED9FD07}"/>
              </a:ext>
            </a:extLst>
          </p:cNvPr>
          <p:cNvPicPr>
            <a:picLocks noChangeAspect="1"/>
          </p:cNvPicPr>
          <p:nvPr/>
        </p:nvPicPr>
        <p:blipFill rotWithShape="1">
          <a:blip r:embed="rId10"/>
          <a:srcRect r="-2201" b="27594"/>
          <a:stretch/>
        </p:blipFill>
        <p:spPr>
          <a:xfrm>
            <a:off x="7125418" y="3308230"/>
            <a:ext cx="2061716" cy="1949572"/>
          </a:xfrm>
          <a:prstGeom prst="rect">
            <a:avLst/>
          </a:prstGeom>
        </p:spPr>
      </p:pic>
    </p:spTree>
    <p:extLst>
      <p:ext uri="{BB962C8B-B14F-4D97-AF65-F5344CB8AC3E}">
        <p14:creationId xmlns:p14="http://schemas.microsoft.com/office/powerpoint/2010/main" val="3314932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2"/>
          <p:cNvSpPr txBox="1">
            <a:spLocks noGrp="1"/>
          </p:cNvSpPr>
          <p:nvPr>
            <p:ph type="title"/>
          </p:nvPr>
        </p:nvSpPr>
        <p:spPr>
          <a:xfrm>
            <a:off x="837282" y="31698"/>
            <a:ext cx="8229600" cy="78697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Land Acknowledgement</a:t>
            </a:r>
            <a:endParaRPr lang="en-US" err="1"/>
          </a:p>
        </p:txBody>
      </p:sp>
      <p:sp>
        <p:nvSpPr>
          <p:cNvPr id="224" name="Google Shape;224;p52"/>
          <p:cNvSpPr txBox="1">
            <a:spLocks noGrp="1"/>
          </p:cNvSpPr>
          <p:nvPr>
            <p:ph type="body" idx="1"/>
          </p:nvPr>
        </p:nvSpPr>
        <p:spPr>
          <a:xfrm>
            <a:off x="3141587" y="1138646"/>
            <a:ext cx="5676182" cy="4568629"/>
          </a:xfrm>
          <a:prstGeom prst="rect">
            <a:avLst/>
          </a:prstGeom>
          <a:noFill/>
          <a:ln>
            <a:noFill/>
          </a:ln>
        </p:spPr>
        <p:txBody>
          <a:bodyPr spcFirstLastPara="1" wrap="square" lIns="91425" tIns="45700" rIns="91425" bIns="45700" anchor="t" anchorCtr="0">
            <a:noAutofit/>
          </a:bodyPr>
          <a:lstStyle/>
          <a:p>
            <a:pPr marL="0" indent="0">
              <a:spcBef>
                <a:spcPts val="0"/>
              </a:spcBef>
              <a:buNone/>
            </a:pPr>
            <a:r>
              <a:rPr lang="en-US" sz="2400"/>
              <a:t>We begin by acknowledging that we meet on the traditional lands served by the </a:t>
            </a:r>
            <a:r>
              <a:rPr lang="en-US" sz="2400" err="1"/>
              <a:t>Kusso</a:t>
            </a:r>
            <a:r>
              <a:rPr lang="en-US" sz="2400"/>
              <a:t> and Sewee people.  We honor America’s First People and all elders, past, present and emerging and we are called on to learn and share what we learn about the tribal history, culture, and contributions that have been suppressed in telling the story of America. We invite you to think about the spaces you are inhabiting and the Indigenous people who came before them and were stewards of the land.</a:t>
            </a:r>
          </a:p>
          <a:p>
            <a:pPr marL="342900" lvl="0" indent="-342900" algn="l">
              <a:spcBef>
                <a:spcPts val="0"/>
              </a:spcBef>
              <a:spcAft>
                <a:spcPts val="0"/>
              </a:spcAft>
              <a:buClr>
                <a:schemeClr val="dk2"/>
              </a:buClr>
              <a:buSzPts val="3200"/>
              <a:buChar char="•"/>
            </a:pPr>
            <a:endParaRPr lang="en-US" sz="2800"/>
          </a:p>
        </p:txBody>
      </p:sp>
      <p:sp>
        <p:nvSpPr>
          <p:cNvPr id="225" name="Google Shape;225;p5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a:t>
            </a:fld>
            <a:endParaRPr sz="1800" b="0" i="0" u="none" strike="noStrike" cap="none">
              <a:solidFill>
                <a:schemeClr val="dk1"/>
              </a:solidFill>
              <a:latin typeface="Calibri"/>
              <a:ea typeface="Calibri"/>
              <a:cs typeface="Calibri"/>
              <a:sym typeface="Calibri"/>
            </a:endParaRPr>
          </a:p>
        </p:txBody>
      </p:sp>
      <p:pic>
        <p:nvPicPr>
          <p:cNvPr id="3" name="Picture 3" descr="Sunset on the grassy meadow">
            <a:extLst>
              <a:ext uri="{FF2B5EF4-FFF2-40B4-BE49-F238E27FC236}">
                <a16:creationId xmlns:a16="http://schemas.microsoft.com/office/drawing/2014/main" id="{60CB41D0-3ECB-3CEF-5E16-62ACAE1C5137}"/>
              </a:ext>
            </a:extLst>
          </p:cNvPr>
          <p:cNvPicPr>
            <a:picLocks noChangeAspect="1"/>
          </p:cNvPicPr>
          <p:nvPr/>
        </p:nvPicPr>
        <p:blipFill>
          <a:blip r:embed="rId3"/>
          <a:stretch>
            <a:fillRect/>
          </a:stretch>
        </p:blipFill>
        <p:spPr>
          <a:xfrm>
            <a:off x="293298" y="1305786"/>
            <a:ext cx="2743199" cy="2434881"/>
          </a:xfrm>
          <a:prstGeom prst="rect">
            <a:avLst/>
          </a:prstGeom>
        </p:spPr>
      </p:pic>
    </p:spTree>
    <p:extLst>
      <p:ext uri="{BB962C8B-B14F-4D97-AF65-F5344CB8AC3E}">
        <p14:creationId xmlns:p14="http://schemas.microsoft.com/office/powerpoint/2010/main" val="20075539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g1350d83a140_8_49"/>
          <p:cNvSpPr txBox="1">
            <a:spLocks noGrp="1"/>
          </p:cNvSpPr>
          <p:nvPr>
            <p:ph type="title"/>
          </p:nvPr>
        </p:nvSpPr>
        <p:spPr>
          <a:xfrm>
            <a:off x="1543500" y="-118250"/>
            <a:ext cx="7600500" cy="829200"/>
          </a:xfrm>
          <a:prstGeom prst="rect">
            <a:avLst/>
          </a:prstGeom>
          <a:noFill/>
          <a:ln>
            <a:noFill/>
          </a:ln>
        </p:spPr>
        <p:txBody>
          <a:bodyPr spcFirstLastPara="1" wrap="square" lIns="91425" tIns="45700" rIns="91425" bIns="45700" anchor="b" anchorCtr="0">
            <a:noAutofit/>
          </a:bodyPr>
          <a:lstStyle/>
          <a:p>
            <a:pPr marL="0" lvl="0" indent="0" algn="r" rtl="0">
              <a:lnSpc>
                <a:spcPct val="85000"/>
              </a:lnSpc>
              <a:spcBef>
                <a:spcPts val="0"/>
              </a:spcBef>
              <a:spcAft>
                <a:spcPts val="0"/>
              </a:spcAft>
              <a:buClr>
                <a:srgbClr val="3F3F3F"/>
              </a:buClr>
              <a:buSzPts val="4320"/>
              <a:buFont typeface="Arial"/>
              <a:buNone/>
            </a:pPr>
            <a:r>
              <a:rPr lang="en-US" sz="3320" b="1">
                <a:latin typeface="Arial"/>
                <a:ea typeface="Arial"/>
                <a:cs typeface="Arial"/>
                <a:sym typeface="Arial"/>
              </a:rPr>
              <a:t>WHY PREFERRED PRONOUNS?</a:t>
            </a:r>
            <a:endParaRPr sz="2600"/>
          </a:p>
        </p:txBody>
      </p:sp>
      <p:sp>
        <p:nvSpPr>
          <p:cNvPr id="217" name="Google Shape;217;g1350d83a140_8_49"/>
          <p:cNvSpPr txBox="1">
            <a:spLocks noGrp="1"/>
          </p:cNvSpPr>
          <p:nvPr>
            <p:ph type="body" idx="1"/>
          </p:nvPr>
        </p:nvSpPr>
        <p:spPr>
          <a:xfrm>
            <a:off x="885400" y="1573150"/>
            <a:ext cx="5131800" cy="4351200"/>
          </a:xfrm>
          <a:prstGeom prst="rect">
            <a:avLst/>
          </a:prstGeom>
          <a:noFill/>
          <a:ln>
            <a:noFill/>
          </a:ln>
        </p:spPr>
        <p:txBody>
          <a:bodyPr spcFirstLastPara="1" wrap="square" lIns="0" tIns="45700" rIns="0" bIns="45700" anchor="t" anchorCtr="0">
            <a:noAutofit/>
          </a:bodyPr>
          <a:lstStyle/>
          <a:p>
            <a:pPr marL="91440" lvl="0" indent="-116840" algn="l" rtl="0">
              <a:lnSpc>
                <a:spcPct val="90000"/>
              </a:lnSpc>
              <a:spcBef>
                <a:spcPts val="0"/>
              </a:spcBef>
              <a:spcAft>
                <a:spcPts val="0"/>
              </a:spcAft>
              <a:buSzPts val="2400"/>
              <a:buChar char=" "/>
            </a:pPr>
            <a:r>
              <a:rPr lang="en-US" sz="2400"/>
              <a:t>You can’t just assume by looking. </a:t>
            </a:r>
            <a:endParaRPr sz="2400"/>
          </a:p>
          <a:p>
            <a:pPr marL="91440" lvl="0" indent="-116840" algn="l" rtl="0">
              <a:lnSpc>
                <a:spcPct val="90000"/>
              </a:lnSpc>
              <a:spcBef>
                <a:spcPts val="1400"/>
              </a:spcBef>
              <a:spcAft>
                <a:spcPts val="0"/>
              </a:spcAft>
              <a:buSzPts val="2400"/>
              <a:buChar char=" "/>
            </a:pPr>
            <a:r>
              <a:rPr lang="en-US" sz="2400"/>
              <a:t>Asking and correctly using someone's preferred pronoun is the easiest way to show your respect for their gender identity. </a:t>
            </a:r>
            <a:endParaRPr sz="2400"/>
          </a:p>
          <a:p>
            <a:pPr marL="91440" lvl="0" indent="-116840" algn="l" rtl="0">
              <a:lnSpc>
                <a:spcPct val="90000"/>
              </a:lnSpc>
              <a:spcBef>
                <a:spcPts val="1400"/>
              </a:spcBef>
              <a:spcAft>
                <a:spcPts val="0"/>
              </a:spcAft>
              <a:buSzPts val="2400"/>
              <a:buChar char=" "/>
            </a:pPr>
            <a:r>
              <a:rPr lang="en-US" sz="2400"/>
              <a:t>Wrong pronoun use can make a person feel disrespected, invalidated, dismissed, alienated, or dysphoric (or, often, all of the above.) </a:t>
            </a:r>
            <a:endParaRPr sz="2400"/>
          </a:p>
          <a:p>
            <a:pPr marL="91440" lvl="0" indent="-116840" algn="l" rtl="0">
              <a:lnSpc>
                <a:spcPct val="90000"/>
              </a:lnSpc>
              <a:spcBef>
                <a:spcPts val="1400"/>
              </a:spcBef>
              <a:spcAft>
                <a:spcPts val="0"/>
              </a:spcAft>
              <a:buSzPts val="2400"/>
              <a:buChar char=" "/>
            </a:pPr>
            <a:r>
              <a:rPr lang="en-US" sz="2400"/>
              <a:t>It is a privilege to not have to worry about which pronoun someone is going to use for you.</a:t>
            </a:r>
            <a:endParaRPr sz="2400"/>
          </a:p>
        </p:txBody>
      </p:sp>
      <p:pic>
        <p:nvPicPr>
          <p:cNvPr id="218" name="Google Shape;218;g1350d83a140_8_49" descr="Image result for preferred pronouns"/>
          <p:cNvPicPr preferRelativeResize="0"/>
          <p:nvPr/>
        </p:nvPicPr>
        <p:blipFill rotWithShape="1">
          <a:blip r:embed="rId3">
            <a:alphaModFix/>
          </a:blip>
          <a:srcRect/>
          <a:stretch/>
        </p:blipFill>
        <p:spPr>
          <a:xfrm>
            <a:off x="6252176" y="1097875"/>
            <a:ext cx="2624195" cy="3809316"/>
          </a:xfrm>
          <a:prstGeom prst="rect">
            <a:avLst/>
          </a:prstGeom>
          <a:noFill/>
          <a:ln>
            <a:noFill/>
          </a:ln>
        </p:spPr>
      </p:pic>
    </p:spTree>
    <p:extLst>
      <p:ext uri="{BB962C8B-B14F-4D97-AF65-F5344CB8AC3E}">
        <p14:creationId xmlns:p14="http://schemas.microsoft.com/office/powerpoint/2010/main" val="42515238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2"/>
          <p:cNvSpPr txBox="1">
            <a:spLocks noGrp="1"/>
          </p:cNvSpPr>
          <p:nvPr>
            <p:ph type="title"/>
          </p:nvPr>
        </p:nvSpPr>
        <p:spPr>
          <a:xfrm>
            <a:off x="837282" y="31698"/>
            <a:ext cx="8229600" cy="78697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COMMUNITY AGREEMENTS</a:t>
            </a:r>
            <a:endParaRPr lang="en-US"/>
          </a:p>
        </p:txBody>
      </p:sp>
      <p:sp>
        <p:nvSpPr>
          <p:cNvPr id="224" name="Google Shape;224;p52"/>
          <p:cNvSpPr txBox="1">
            <a:spLocks noGrp="1"/>
          </p:cNvSpPr>
          <p:nvPr>
            <p:ph type="body" idx="1"/>
          </p:nvPr>
        </p:nvSpPr>
        <p:spPr>
          <a:xfrm>
            <a:off x="113717" y="733205"/>
            <a:ext cx="8704052" cy="5345005"/>
          </a:xfrm>
          <a:prstGeom prst="rect">
            <a:avLst/>
          </a:prstGeom>
          <a:noFill/>
          <a:ln>
            <a:noFill/>
          </a:ln>
        </p:spPr>
        <p:txBody>
          <a:bodyPr spcFirstLastPara="1" wrap="square" lIns="91425" tIns="45700" rIns="91425" bIns="45700" anchor="t" anchorCtr="0">
            <a:noAutofit/>
          </a:bodyPr>
          <a:lstStyle/>
          <a:p>
            <a:pPr marL="514350" indent="-514350">
              <a:spcBef>
                <a:spcPts val="0"/>
              </a:spcBef>
              <a:buAutoNum type="arabicPeriod"/>
            </a:pPr>
            <a:r>
              <a:rPr lang="en-US" sz="2800"/>
              <a:t>Share Responsibility for the Success of Each Learning Session</a:t>
            </a:r>
          </a:p>
          <a:p>
            <a:pPr marL="514350" indent="-514350">
              <a:spcBef>
                <a:spcPts val="0"/>
              </a:spcBef>
              <a:buAutoNum type="arabicPeriod"/>
            </a:pPr>
            <a:r>
              <a:rPr lang="en-US" sz="2800"/>
              <a:t>Move up, Move back</a:t>
            </a:r>
          </a:p>
          <a:p>
            <a:pPr marL="514350" indent="-514350">
              <a:spcBef>
                <a:spcPts val="0"/>
              </a:spcBef>
              <a:buAutoNum type="arabicPeriod"/>
            </a:pPr>
            <a:r>
              <a:rPr lang="en-US" sz="2800"/>
              <a:t>Respect Confidentiality</a:t>
            </a:r>
          </a:p>
          <a:p>
            <a:pPr marL="514350" indent="-514350">
              <a:spcBef>
                <a:spcPts val="0"/>
              </a:spcBef>
              <a:buAutoNum type="arabicPeriod"/>
            </a:pPr>
            <a:r>
              <a:rPr lang="en-US" sz="2800"/>
              <a:t>Be Responsible for Building Deep Understanding</a:t>
            </a:r>
          </a:p>
          <a:p>
            <a:pPr marL="971550" lvl="1" indent="-514350">
              <a:spcBef>
                <a:spcPts val="0"/>
              </a:spcBef>
              <a:buFont typeface="Courier New"/>
              <a:buChar char="o"/>
            </a:pPr>
            <a:r>
              <a:rPr lang="en-US" sz="2400"/>
              <a:t>Be timely with your presence, your speaking, and your listening</a:t>
            </a:r>
          </a:p>
          <a:p>
            <a:pPr marL="971550" lvl="1" indent="-514350">
              <a:spcBef>
                <a:spcPts val="0"/>
              </a:spcBef>
              <a:buFont typeface="Courier New"/>
              <a:buChar char="o"/>
            </a:pPr>
            <a:r>
              <a:rPr lang="en-US" sz="2400"/>
              <a:t>Be fully present with speakers, open to new perspectives, and accept challenges</a:t>
            </a:r>
          </a:p>
          <a:p>
            <a:pPr marL="971550" lvl="1" indent="-514350">
              <a:spcBef>
                <a:spcPts val="0"/>
              </a:spcBef>
              <a:buFont typeface="Courier New"/>
              <a:buChar char="o"/>
            </a:pPr>
            <a:r>
              <a:rPr lang="en-US" sz="2400"/>
              <a:t>Place tech on silent and stay checked-in</a:t>
            </a:r>
          </a:p>
          <a:p>
            <a:pPr marL="971550" lvl="1" indent="-514350">
              <a:spcBef>
                <a:spcPts val="0"/>
              </a:spcBef>
              <a:buFont typeface="Courier New"/>
              <a:buChar char="o"/>
            </a:pPr>
            <a:r>
              <a:rPr lang="en-US" sz="2400"/>
              <a:t>Share using "I" statements</a:t>
            </a:r>
          </a:p>
          <a:p>
            <a:pPr marL="971550" lvl="1" indent="-514350">
              <a:spcBef>
                <a:spcPts val="0"/>
              </a:spcBef>
              <a:buFont typeface="Courier New"/>
              <a:buChar char="o"/>
            </a:pPr>
            <a:r>
              <a:rPr lang="en-US" sz="2400"/>
              <a:t>Connect to your core values and speak from your heart</a:t>
            </a:r>
          </a:p>
          <a:p>
            <a:pPr marL="514350" indent="-342900">
              <a:spcBef>
                <a:spcPts val="0"/>
              </a:spcBef>
              <a:buAutoNum type="arabicPeriod"/>
            </a:pPr>
            <a:r>
              <a:rPr lang="en-US" sz="2800"/>
              <a:t>Expect and Accept Imperfection</a:t>
            </a:r>
          </a:p>
          <a:p>
            <a:pPr marL="514350" indent="-342900">
              <a:spcBef>
                <a:spcPts val="0"/>
              </a:spcBef>
              <a:buAutoNum type="arabicPeriod"/>
            </a:pPr>
            <a:r>
              <a:rPr lang="en-US" sz="2800"/>
              <a:t>Expect/accept non-closure – Agree to disagree</a:t>
            </a:r>
          </a:p>
          <a:p>
            <a:pPr marL="342900" indent="-342900"/>
            <a:endParaRPr lang="en-US"/>
          </a:p>
        </p:txBody>
      </p:sp>
      <p:sp>
        <p:nvSpPr>
          <p:cNvPr id="225" name="Google Shape;225;p5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2"/>
          <p:cNvSpPr txBox="1">
            <a:spLocks noGrp="1"/>
          </p:cNvSpPr>
          <p:nvPr>
            <p:ph type="title"/>
          </p:nvPr>
        </p:nvSpPr>
        <p:spPr>
          <a:xfrm>
            <a:off x="837282" y="31698"/>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AGENDA</a:t>
            </a:r>
            <a:endParaRPr/>
          </a:p>
        </p:txBody>
      </p:sp>
      <p:sp>
        <p:nvSpPr>
          <p:cNvPr id="224" name="Google Shape;224;p52"/>
          <p:cNvSpPr txBox="1">
            <a:spLocks noGrp="1"/>
          </p:cNvSpPr>
          <p:nvPr>
            <p:ph type="body" idx="1"/>
          </p:nvPr>
        </p:nvSpPr>
        <p:spPr>
          <a:xfrm>
            <a:off x="588169" y="1932276"/>
            <a:ext cx="8229600" cy="3774999"/>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3200"/>
              <a:buChar char="•"/>
            </a:pPr>
            <a:r>
              <a:rPr lang="en-US"/>
              <a:t>Introductions</a:t>
            </a:r>
            <a:endParaRPr/>
          </a:p>
          <a:p>
            <a:pPr marL="342900" lvl="0" indent="-342900" algn="l" rtl="0">
              <a:spcBef>
                <a:spcPts val="640"/>
              </a:spcBef>
              <a:spcAft>
                <a:spcPts val="0"/>
              </a:spcAft>
              <a:buClr>
                <a:schemeClr val="dk2"/>
              </a:buClr>
              <a:buSzPts val="3200"/>
              <a:buChar char="•"/>
            </a:pPr>
            <a:r>
              <a:rPr lang="en-US"/>
              <a:t>Opening Activity</a:t>
            </a:r>
            <a:endParaRPr/>
          </a:p>
          <a:p>
            <a:pPr marL="342900" lvl="0" indent="-342900" algn="l" rtl="0">
              <a:spcBef>
                <a:spcPts val="640"/>
              </a:spcBef>
              <a:spcAft>
                <a:spcPts val="0"/>
              </a:spcAft>
              <a:buClr>
                <a:schemeClr val="dk2"/>
              </a:buClr>
              <a:buSzPts val="3200"/>
              <a:buChar char="•"/>
            </a:pPr>
            <a:r>
              <a:rPr lang="en-US"/>
              <a:t>Key LGBTQ+ Terms</a:t>
            </a:r>
            <a:endParaRPr/>
          </a:p>
          <a:p>
            <a:pPr marL="342900" lvl="0" indent="-342900" algn="l" rtl="0">
              <a:spcBef>
                <a:spcPts val="640"/>
              </a:spcBef>
              <a:spcAft>
                <a:spcPts val="0"/>
              </a:spcAft>
              <a:buClr>
                <a:schemeClr val="dk2"/>
              </a:buClr>
              <a:buSzPts val="3200"/>
              <a:buChar char="•"/>
            </a:pPr>
            <a:r>
              <a:rPr lang="en-US"/>
              <a:t>Gender Unicorn</a:t>
            </a:r>
            <a:endParaRPr/>
          </a:p>
          <a:p>
            <a:pPr marL="342900" lvl="0" indent="-342900" algn="l" rtl="0">
              <a:spcBef>
                <a:spcPts val="640"/>
              </a:spcBef>
              <a:spcAft>
                <a:spcPts val="0"/>
              </a:spcAft>
              <a:buClr>
                <a:schemeClr val="dk2"/>
              </a:buClr>
              <a:buSzPts val="3200"/>
              <a:buChar char="•"/>
            </a:pPr>
            <a:r>
              <a:rPr lang="en-US"/>
              <a:t>What does it mean to transition?</a:t>
            </a:r>
            <a:endParaRPr/>
          </a:p>
          <a:p>
            <a:pPr marL="342900" lvl="0" indent="-342900" algn="l" rtl="0">
              <a:spcBef>
                <a:spcPts val="640"/>
              </a:spcBef>
              <a:spcAft>
                <a:spcPts val="0"/>
              </a:spcAft>
              <a:buClr>
                <a:schemeClr val="dk2"/>
              </a:buClr>
              <a:buSzPts val="3200"/>
              <a:buChar char="•"/>
            </a:pPr>
            <a:endParaRPr/>
          </a:p>
        </p:txBody>
      </p:sp>
      <p:sp>
        <p:nvSpPr>
          <p:cNvPr id="225" name="Google Shape;225;p5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79194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53"/>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OPENING ACTIVITY</a:t>
            </a:r>
            <a:endParaRPr/>
          </a:p>
        </p:txBody>
      </p:sp>
      <p:pic>
        <p:nvPicPr>
          <p:cNvPr id="232" name="Google Shape;232;p53"/>
          <p:cNvPicPr preferRelativeResize="0"/>
          <p:nvPr/>
        </p:nvPicPr>
        <p:blipFill rotWithShape="1">
          <a:blip r:embed="rId3">
            <a:alphaModFix/>
          </a:blip>
          <a:srcRect/>
          <a:stretch/>
        </p:blipFill>
        <p:spPr>
          <a:xfrm>
            <a:off x="2147951" y="1628217"/>
            <a:ext cx="4848098" cy="3601565"/>
          </a:xfrm>
          <a:prstGeom prst="rect">
            <a:avLst/>
          </a:prstGeom>
          <a:noFill/>
          <a:ln>
            <a:noFill/>
          </a:ln>
        </p:spPr>
      </p:pic>
      <p:sp>
        <p:nvSpPr>
          <p:cNvPr id="233" name="Google Shape;233;p5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54"/>
          <p:cNvSpPr txBox="1">
            <a:spLocks noGrp="1"/>
          </p:cNvSpPr>
          <p:nvPr>
            <p:ph type="title"/>
          </p:nvPr>
        </p:nvSpPr>
        <p:spPr>
          <a:xfrm>
            <a:off x="1792995" y="191078"/>
            <a:ext cx="7351005" cy="590228"/>
          </a:xfrm>
          <a:prstGeom prst="rect">
            <a:avLst/>
          </a:prstGeom>
          <a:noFill/>
          <a:ln>
            <a:noFill/>
          </a:ln>
        </p:spPr>
        <p:txBody>
          <a:bodyPr spcFirstLastPara="1" wrap="square" lIns="68550" tIns="34275" rIns="68550" bIns="34275" anchor="t" anchorCtr="0">
            <a:noAutofit/>
          </a:bodyPr>
          <a:lstStyle/>
          <a:p>
            <a:pPr marL="0" lvl="0" indent="0" algn="r" rtl="0">
              <a:spcBef>
                <a:spcPts val="0"/>
              </a:spcBef>
              <a:spcAft>
                <a:spcPts val="0"/>
              </a:spcAft>
              <a:buNone/>
            </a:pPr>
            <a:r>
              <a:rPr lang="en-US" sz="2900">
                <a:latin typeface="Libre Franklin"/>
                <a:ea typeface="Libre Franklin"/>
                <a:cs typeface="Libre Franklin"/>
                <a:sym typeface="Libre Franklin"/>
              </a:rPr>
              <a:t>THE RACIAL JUSTICE FRAMEWORK</a:t>
            </a:r>
            <a:endParaRPr sz="2900"/>
          </a:p>
        </p:txBody>
      </p:sp>
      <p:sp>
        <p:nvSpPr>
          <p:cNvPr id="240" name="Google Shape;240;p54"/>
          <p:cNvSpPr/>
          <p:nvPr/>
        </p:nvSpPr>
        <p:spPr>
          <a:xfrm>
            <a:off x="952500" y="1735213"/>
            <a:ext cx="3152776" cy="3570946"/>
          </a:xfrm>
          <a:prstGeom prst="rect">
            <a:avLst/>
          </a:prstGeom>
          <a:solidFill>
            <a:srgbClr val="2E338A"/>
          </a:solidFill>
          <a:ln w="9525" cap="flat" cmpd="sng">
            <a:solidFill>
              <a:srgbClr val="DAE5F1"/>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
        <p:nvSpPr>
          <p:cNvPr id="241" name="Google Shape;241;p54"/>
          <p:cNvSpPr txBox="1"/>
          <p:nvPr/>
        </p:nvSpPr>
        <p:spPr>
          <a:xfrm>
            <a:off x="952500" y="2228024"/>
            <a:ext cx="3152776" cy="258532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700" b="1" i="0" u="none" strike="noStrike" cap="none">
                <a:solidFill>
                  <a:schemeClr val="lt1"/>
                </a:solidFill>
                <a:latin typeface="Arial"/>
                <a:ea typeface="Arial"/>
                <a:cs typeface="Arial"/>
                <a:sym typeface="Arial"/>
              </a:rPr>
              <a:t>Racial Justice</a:t>
            </a:r>
            <a:endParaRPr/>
          </a:p>
          <a:p>
            <a:pPr marL="0" marR="0" lvl="0" indent="0" algn="ctr" rtl="0">
              <a:lnSpc>
                <a:spcPct val="100000"/>
              </a:lnSpc>
              <a:spcBef>
                <a:spcPts val="0"/>
              </a:spcBef>
              <a:spcAft>
                <a:spcPts val="0"/>
              </a:spcAft>
              <a:buNone/>
            </a:pPr>
            <a:r>
              <a:rPr lang="en-US" sz="2700" b="1" i="0" u="none" strike="noStrike" cap="none">
                <a:solidFill>
                  <a:schemeClr val="lt1"/>
                </a:solidFill>
                <a:latin typeface="Arial"/>
                <a:ea typeface="Arial"/>
                <a:cs typeface="Arial"/>
                <a:sym typeface="Arial"/>
              </a:rPr>
              <a:t>+ </a:t>
            </a:r>
            <a:endParaRPr/>
          </a:p>
          <a:p>
            <a:pPr marL="0" marR="0" lvl="0" indent="0" algn="ctr" rtl="0">
              <a:lnSpc>
                <a:spcPct val="100000"/>
              </a:lnSpc>
              <a:spcBef>
                <a:spcPts val="0"/>
              </a:spcBef>
              <a:spcAft>
                <a:spcPts val="0"/>
              </a:spcAft>
              <a:buNone/>
            </a:pPr>
            <a:r>
              <a:rPr lang="en-US" sz="2700" b="1" i="0" u="none" strike="noStrike" cap="none">
                <a:solidFill>
                  <a:schemeClr val="lt1"/>
                </a:solidFill>
                <a:latin typeface="Arial"/>
                <a:ea typeface="Arial"/>
                <a:cs typeface="Arial"/>
                <a:sym typeface="Arial"/>
              </a:rPr>
              <a:t>Social Justice</a:t>
            </a:r>
            <a:endParaRPr/>
          </a:p>
          <a:p>
            <a:pPr marL="0" marR="0" lvl="0" indent="0" algn="ctr" rtl="0">
              <a:lnSpc>
                <a:spcPct val="100000"/>
              </a:lnSpc>
              <a:spcBef>
                <a:spcPts val="0"/>
              </a:spcBef>
              <a:spcAft>
                <a:spcPts val="0"/>
              </a:spcAft>
              <a:buNone/>
            </a:pPr>
            <a:r>
              <a:rPr lang="en-US" sz="2700" b="1" i="0" u="none" strike="noStrike" cap="none">
                <a:solidFill>
                  <a:schemeClr val="lt1"/>
                </a:solidFill>
                <a:latin typeface="Arial"/>
                <a:ea typeface="Arial"/>
                <a:cs typeface="Arial"/>
                <a:sym typeface="Arial"/>
              </a:rPr>
              <a:t>=</a:t>
            </a:r>
            <a:endParaRPr/>
          </a:p>
          <a:p>
            <a:pPr marL="0" marR="0" lvl="0" indent="0" algn="ctr" rtl="0">
              <a:lnSpc>
                <a:spcPct val="100000"/>
              </a:lnSpc>
              <a:spcBef>
                <a:spcPts val="0"/>
              </a:spcBef>
              <a:spcAft>
                <a:spcPts val="0"/>
              </a:spcAft>
              <a:buNone/>
            </a:pPr>
            <a:r>
              <a:rPr lang="en-US" sz="2700" b="1" i="0" u="none" strike="noStrike" cap="none">
                <a:solidFill>
                  <a:schemeClr val="lt1"/>
                </a:solidFill>
                <a:latin typeface="Arial"/>
                <a:ea typeface="Arial"/>
                <a:cs typeface="Arial"/>
                <a:sym typeface="Arial"/>
              </a:rPr>
              <a:t>Educational Justice</a:t>
            </a:r>
            <a:endParaRPr/>
          </a:p>
        </p:txBody>
      </p:sp>
      <p:pic>
        <p:nvPicPr>
          <p:cNvPr id="242" name="Google Shape;242;p54"/>
          <p:cNvPicPr preferRelativeResize="0"/>
          <p:nvPr/>
        </p:nvPicPr>
        <p:blipFill rotWithShape="1">
          <a:blip r:embed="rId3">
            <a:alphaModFix/>
          </a:blip>
          <a:srcRect/>
          <a:stretch/>
        </p:blipFill>
        <p:spPr>
          <a:xfrm>
            <a:off x="4279398" y="1607782"/>
            <a:ext cx="3912102" cy="3570947"/>
          </a:xfrm>
          <a:prstGeom prst="rect">
            <a:avLst/>
          </a:prstGeom>
          <a:noFill/>
          <a:ln>
            <a:noFill/>
          </a:ln>
        </p:spPr>
      </p:pic>
      <p:sp>
        <p:nvSpPr>
          <p:cNvPr id="243" name="Google Shape;243;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pic>
        <p:nvPicPr>
          <p:cNvPr id="249" name="Google Shape;249;p55"/>
          <p:cNvPicPr preferRelativeResize="0"/>
          <p:nvPr/>
        </p:nvPicPr>
        <p:blipFill rotWithShape="1">
          <a:blip r:embed="rId3">
            <a:alphaModFix/>
          </a:blip>
          <a:srcRect/>
          <a:stretch/>
        </p:blipFill>
        <p:spPr>
          <a:xfrm>
            <a:off x="2279056" y="1418787"/>
            <a:ext cx="4583637" cy="4141841"/>
          </a:xfrm>
          <a:prstGeom prst="rect">
            <a:avLst/>
          </a:prstGeom>
          <a:noFill/>
          <a:ln>
            <a:noFill/>
          </a:ln>
        </p:spPr>
      </p:pic>
      <p:sp>
        <p:nvSpPr>
          <p:cNvPr id="250" name="Google Shape;250;p55"/>
          <p:cNvSpPr txBox="1">
            <a:spLocks noGrp="1"/>
          </p:cNvSpPr>
          <p:nvPr>
            <p:ph type="title"/>
          </p:nvPr>
        </p:nvSpPr>
        <p:spPr>
          <a:xfrm>
            <a:off x="2171700" y="97536"/>
            <a:ext cx="6858000" cy="724706"/>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RACIAL JUSTICE &amp; NBI 32</a:t>
            </a:r>
            <a:endParaRPr/>
          </a:p>
        </p:txBody>
      </p:sp>
      <p:sp>
        <p:nvSpPr>
          <p:cNvPr id="251" name="Google Shape;251;p55"/>
          <p:cNvSpPr txBox="1"/>
          <p:nvPr/>
        </p:nvSpPr>
        <p:spPr>
          <a:xfrm>
            <a:off x="5662015" y="1351913"/>
            <a:ext cx="3275076" cy="10772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sng" strike="noStrike" cap="none">
                <a:solidFill>
                  <a:schemeClr val="dk2"/>
                </a:solidFill>
                <a:latin typeface="Arial"/>
                <a:ea typeface="Arial"/>
                <a:cs typeface="Arial"/>
                <a:sym typeface="Arial"/>
              </a:rPr>
              <a:t>Awareness</a:t>
            </a:r>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chemeClr val="dk2"/>
                </a:solidFill>
                <a:latin typeface="Calibri"/>
                <a:ea typeface="Calibri"/>
                <a:cs typeface="Calibri"/>
                <a:sym typeface="Calibri"/>
              </a:rPr>
              <a:t>How might the experiences of transgender individuals differ across racial identities?</a:t>
            </a:r>
            <a:endParaRPr/>
          </a:p>
        </p:txBody>
      </p:sp>
      <p:sp>
        <p:nvSpPr>
          <p:cNvPr id="252" name="Google Shape;252;p55"/>
          <p:cNvSpPr txBox="1"/>
          <p:nvPr/>
        </p:nvSpPr>
        <p:spPr>
          <a:xfrm>
            <a:off x="6862692" y="3305889"/>
            <a:ext cx="2167007" cy="329320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sng" strike="noStrike" cap="none">
                <a:solidFill>
                  <a:schemeClr val="dk2"/>
                </a:solidFill>
                <a:latin typeface="Arial"/>
                <a:ea typeface="Arial"/>
                <a:cs typeface="Arial"/>
                <a:sym typeface="Arial"/>
              </a:rPr>
              <a:t>Action</a:t>
            </a:r>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chemeClr val="dk2"/>
                </a:solidFill>
                <a:latin typeface="Calibri"/>
                <a:ea typeface="Calibri"/>
                <a:cs typeface="Calibri"/>
                <a:sym typeface="Calibri"/>
              </a:rPr>
              <a:t>What actions will UniServ directors and teams take to support trans and transitioning educators while advocating for racial justice?</a:t>
            </a:r>
            <a:endParaRPr sz="1600" b="0" i="0" u="sng"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None/>
            </a:pPr>
            <a:endParaRPr sz="1600" b="0" i="0" u="sng" strike="noStrike" cap="none">
              <a:solidFill>
                <a:schemeClr val="dk2"/>
              </a:solidFill>
              <a:latin typeface="Arial"/>
              <a:ea typeface="Arial"/>
              <a:cs typeface="Arial"/>
              <a:sym typeface="Arial"/>
            </a:endParaRPr>
          </a:p>
          <a:p>
            <a:pPr marL="285750" marR="0" lvl="0" indent="-184150" algn="l" rtl="0">
              <a:lnSpc>
                <a:spcPct val="100000"/>
              </a:lnSpc>
              <a:spcBef>
                <a:spcPts val="0"/>
              </a:spcBef>
              <a:spcAft>
                <a:spcPts val="0"/>
              </a:spcAft>
              <a:buClr>
                <a:srgbClr val="000000"/>
              </a:buClr>
              <a:buSzPts val="1600"/>
              <a:buFont typeface="Arial"/>
              <a:buNone/>
            </a:pPr>
            <a:endParaRPr sz="1600" b="0" i="0" u="none" strike="noStrike" cap="none">
              <a:solidFill>
                <a:schemeClr val="dk2"/>
              </a:solidFill>
              <a:latin typeface="Arial"/>
              <a:ea typeface="Arial"/>
              <a:cs typeface="Arial"/>
              <a:sym typeface="Arial"/>
            </a:endParaRPr>
          </a:p>
          <a:p>
            <a:pPr marL="285750" marR="0" lvl="0" indent="-184150" algn="l" rtl="0">
              <a:lnSpc>
                <a:spcPct val="100000"/>
              </a:lnSpc>
              <a:spcBef>
                <a:spcPts val="0"/>
              </a:spcBef>
              <a:spcAft>
                <a:spcPts val="0"/>
              </a:spcAft>
              <a:buClr>
                <a:srgbClr val="000000"/>
              </a:buClr>
              <a:buSzPts val="1600"/>
              <a:buFont typeface="Arial"/>
              <a:buNone/>
            </a:pPr>
            <a:endParaRPr sz="1600" b="0" i="0" u="none" strike="noStrike" cap="none">
              <a:solidFill>
                <a:schemeClr val="dk2"/>
              </a:solidFill>
              <a:latin typeface="Arial"/>
              <a:ea typeface="Arial"/>
              <a:cs typeface="Arial"/>
              <a:sym typeface="Arial"/>
            </a:endParaRPr>
          </a:p>
          <a:p>
            <a:pPr marL="285750" marR="0" lvl="0" indent="-184150" algn="l" rtl="0">
              <a:lnSpc>
                <a:spcPct val="100000"/>
              </a:lnSpc>
              <a:spcBef>
                <a:spcPts val="0"/>
              </a:spcBef>
              <a:spcAft>
                <a:spcPts val="0"/>
              </a:spcAft>
              <a:buClr>
                <a:srgbClr val="000000"/>
              </a:buClr>
              <a:buSzPts val="1600"/>
              <a:buFont typeface="Arial"/>
              <a:buNone/>
            </a:pPr>
            <a:endParaRPr sz="1600" b="0" i="0" u="none" strike="noStrike" cap="none">
              <a:solidFill>
                <a:schemeClr val="dk2"/>
              </a:solidFill>
              <a:latin typeface="Arial"/>
              <a:ea typeface="Arial"/>
              <a:cs typeface="Arial"/>
              <a:sym typeface="Arial"/>
            </a:endParaRPr>
          </a:p>
        </p:txBody>
      </p:sp>
      <p:sp>
        <p:nvSpPr>
          <p:cNvPr id="253" name="Google Shape;253;p55"/>
          <p:cNvSpPr txBox="1"/>
          <p:nvPr/>
        </p:nvSpPr>
        <p:spPr>
          <a:xfrm>
            <a:off x="204658" y="3429000"/>
            <a:ext cx="2335359" cy="30469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sng" strike="noStrike" cap="none">
                <a:solidFill>
                  <a:schemeClr val="dk2"/>
                </a:solidFill>
                <a:latin typeface="Calibri"/>
                <a:ea typeface="Calibri"/>
                <a:cs typeface="Calibri"/>
                <a:sym typeface="Calibri"/>
              </a:rPr>
              <a:t>Capacity Building</a:t>
            </a:r>
            <a:endParaRPr/>
          </a:p>
          <a:p>
            <a:pPr marL="285750" marR="0" lvl="0" indent="-285750" algn="l" rtl="0">
              <a:lnSpc>
                <a:spcPct val="100000"/>
              </a:lnSpc>
              <a:spcBef>
                <a:spcPts val="0"/>
              </a:spcBef>
              <a:spcAft>
                <a:spcPts val="0"/>
              </a:spcAft>
              <a:buClr>
                <a:srgbClr val="000000"/>
              </a:buClr>
              <a:buSzPts val="1600"/>
              <a:buFont typeface="Arial"/>
              <a:buChar char="•"/>
            </a:pPr>
            <a:r>
              <a:rPr lang="en-US" sz="1600" b="0" i="0" u="none" strike="noStrike" cap="none">
                <a:solidFill>
                  <a:schemeClr val="dk2"/>
                </a:solidFill>
                <a:latin typeface="Calibri"/>
                <a:ea typeface="Calibri"/>
                <a:cs typeface="Calibri"/>
                <a:sym typeface="Calibri"/>
              </a:rPr>
              <a:t>How can I help my colleagues become aware of the challenges trans BIPOC educators face, and the actions we can take to advance equity?</a:t>
            </a:r>
            <a:endParaRPr/>
          </a:p>
          <a:p>
            <a:pPr marL="0" marR="0" lvl="0" indent="0" algn="l" rtl="0">
              <a:lnSpc>
                <a:spcPct val="100000"/>
              </a:lnSpc>
              <a:spcBef>
                <a:spcPts val="0"/>
              </a:spcBef>
              <a:spcAft>
                <a:spcPts val="0"/>
              </a:spcAft>
              <a:buNone/>
            </a:pPr>
            <a:endParaRPr sz="1600" b="0" i="0" u="sng"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None/>
            </a:pPr>
            <a:endParaRPr sz="1600" b="0" i="0" u="none" strike="noStrike" cap="none">
              <a:solidFill>
                <a:schemeClr val="dk2"/>
              </a:solidFill>
              <a:latin typeface="Arial"/>
              <a:ea typeface="Arial"/>
              <a:cs typeface="Arial"/>
              <a:sym typeface="Arial"/>
            </a:endParaRPr>
          </a:p>
          <a:p>
            <a:pPr marL="285750" marR="0" lvl="0" indent="-184150" algn="l" rtl="0">
              <a:lnSpc>
                <a:spcPct val="100000"/>
              </a:lnSpc>
              <a:spcBef>
                <a:spcPts val="0"/>
              </a:spcBef>
              <a:spcAft>
                <a:spcPts val="0"/>
              </a:spcAft>
              <a:buClr>
                <a:srgbClr val="000000"/>
              </a:buClr>
              <a:buSzPts val="1600"/>
              <a:buFont typeface="Arial"/>
              <a:buNone/>
            </a:pPr>
            <a:endParaRPr sz="1600" b="0" i="0" u="none" strike="noStrike" cap="none">
              <a:solidFill>
                <a:schemeClr val="lt2"/>
              </a:solidFill>
              <a:latin typeface="Arial"/>
              <a:ea typeface="Arial"/>
              <a:cs typeface="Arial"/>
              <a:sym typeface="Arial"/>
            </a:endParaRPr>
          </a:p>
        </p:txBody>
      </p:sp>
      <p:sp>
        <p:nvSpPr>
          <p:cNvPr id="254" name="Google Shape;254;p55"/>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57"/>
          <p:cNvSpPr txBox="1">
            <a:spLocks noGrp="1"/>
          </p:cNvSpPr>
          <p:nvPr>
            <p:ph type="title"/>
          </p:nvPr>
        </p:nvSpPr>
        <p:spPr>
          <a:xfrm>
            <a:off x="485775" y="3308860"/>
            <a:ext cx="7429500" cy="85725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sz="4500"/>
              <a:t>Key LGBTQ+ Terms</a:t>
            </a:r>
            <a:endParaRPr/>
          </a:p>
        </p:txBody>
      </p:sp>
      <p:sp>
        <p:nvSpPr>
          <p:cNvPr id="260" name="Google Shape;260;p57"/>
          <p:cNvSpPr txBox="1"/>
          <p:nvPr/>
        </p:nvSpPr>
        <p:spPr>
          <a:xfrm>
            <a:off x="7597378" y="5416153"/>
            <a:ext cx="317897" cy="30008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350"/>
              <a:buFont typeface="Arial"/>
              <a:buNone/>
            </a:pPr>
            <a:fld id="{00000000-1234-1234-1234-123412341234}" type="slidenum">
              <a:rPr lang="en-US" sz="1350" b="0" i="0" u="none" strike="noStrike" cap="none">
                <a:solidFill>
                  <a:schemeClr val="lt1"/>
                </a:solidFill>
                <a:latin typeface="Calibri"/>
                <a:ea typeface="Calibri"/>
                <a:cs typeface="Calibri"/>
                <a:sym typeface="Calibri"/>
              </a:rPr>
              <a:t>10</a:t>
            </a:fld>
            <a:endParaRPr sz="1350" b="0" i="0" u="none" strike="noStrike" cap="none">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5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67" name="Google Shape;267;p58"/>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p>
            <a:pPr marL="0" lvl="0" indent="0" algn="ctr" rtl="0">
              <a:spcBef>
                <a:spcPts val="50"/>
              </a:spcBef>
              <a:spcAft>
                <a:spcPts val="0"/>
              </a:spcAft>
              <a:buClr>
                <a:schemeClr val="dk2"/>
              </a:buClr>
              <a:buSzPts val="8000"/>
              <a:buNone/>
            </a:pPr>
            <a:r>
              <a:rPr lang="en-US" sz="8000"/>
              <a:t>DO</a:t>
            </a:r>
            <a:endParaRPr sz="8000"/>
          </a:p>
          <a:p>
            <a:pPr marL="0" lvl="0" indent="0" algn="ctr" rtl="0">
              <a:spcBef>
                <a:spcPts val="50"/>
              </a:spcBef>
              <a:spcAft>
                <a:spcPts val="0"/>
              </a:spcAft>
              <a:buClr>
                <a:schemeClr val="dk2"/>
              </a:buClr>
              <a:buSzPts val="8000"/>
              <a:buNone/>
            </a:pPr>
            <a:r>
              <a:rPr lang="en-US" sz="8000"/>
              <a:t>YOU KNOW?</a:t>
            </a:r>
            <a:endParaRPr sz="8000"/>
          </a:p>
        </p:txBody>
      </p:sp>
      <p:sp>
        <p:nvSpPr>
          <p:cNvPr id="268" name="Google Shape;268;p58"/>
          <p:cNvSpPr/>
          <p:nvPr/>
        </p:nvSpPr>
        <p:spPr>
          <a:xfrm>
            <a:off x="457206" y="2000629"/>
            <a:ext cx="1828800" cy="1671600"/>
          </a:xfrm>
          <a:prstGeom prst="star5">
            <a:avLst>
              <a:gd name="adj" fmla="val 19098"/>
              <a:gd name="hf" fmla="val 105146"/>
              <a:gd name="vf" fmla="val 110557"/>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69" name="Google Shape;269;p58"/>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270" name="Google Shape;270;p5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g1350d83a140_8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endParaRPr/>
          </a:p>
        </p:txBody>
      </p:sp>
      <p:sp>
        <p:nvSpPr>
          <p:cNvPr id="277" name="Google Shape;277;g1350d83a140_8_0"/>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457200" lvl="0" indent="-228600" algn="l" rtl="0">
              <a:spcBef>
                <a:spcPts val="0"/>
              </a:spcBef>
              <a:spcAft>
                <a:spcPts val="0"/>
              </a:spcAft>
              <a:buClr>
                <a:schemeClr val="dk1"/>
              </a:buClr>
              <a:buSzPts val="1400"/>
              <a:buFont typeface="Arial"/>
              <a:buNone/>
            </a:pPr>
            <a:endParaRPr sz="2500">
              <a:solidFill>
                <a:schemeClr val="dk1"/>
              </a:solidFill>
            </a:endParaRPr>
          </a:p>
          <a:p>
            <a:pPr marL="228600" lvl="0" indent="0" algn="l" rtl="0">
              <a:spcBef>
                <a:spcPts val="0"/>
              </a:spcBef>
              <a:spcAft>
                <a:spcPts val="0"/>
              </a:spcAft>
              <a:buClr>
                <a:schemeClr val="dk1"/>
              </a:buClr>
              <a:buSzPts val="2500"/>
              <a:buFont typeface="Arial"/>
              <a:buNone/>
            </a:pPr>
            <a:r>
              <a:rPr lang="en-US" sz="2500">
                <a:solidFill>
                  <a:schemeClr val="dk1"/>
                </a:solidFill>
              </a:rPr>
              <a:t>1. An adjective describing a person who does not identify exclusively as a woman or a man.</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Gender Expression</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Non-Binary</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Transitioning</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Bisexual</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g1350d83a140_8_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84" name="Google Shape;284;g1350d83a140_8_6"/>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228600" lvl="0" indent="0" algn="l" rtl="0">
              <a:spcBef>
                <a:spcPts val="0"/>
              </a:spcBef>
              <a:spcAft>
                <a:spcPts val="0"/>
              </a:spcAft>
              <a:buClr>
                <a:schemeClr val="dk1"/>
              </a:buClr>
              <a:buSzPts val="2500"/>
              <a:buFont typeface="Calibri"/>
              <a:buNone/>
            </a:pPr>
            <a:r>
              <a:rPr lang="en-US" sz="2500">
                <a:solidFill>
                  <a:schemeClr val="dk1"/>
                </a:solidFill>
              </a:rPr>
              <a:t>The idea that there are only two genders and is based on physical anatomy at birth.</a:t>
            </a:r>
            <a:endParaRPr sz="1200">
              <a:solidFill>
                <a:schemeClr val="dk1"/>
              </a:solidFill>
            </a:endParaRPr>
          </a:p>
          <a:p>
            <a:pPr marL="1441450" lvl="0" indent="-457200" algn="l" rtl="0">
              <a:spcBef>
                <a:spcPts val="0"/>
              </a:spcBef>
              <a:spcAft>
                <a:spcPts val="0"/>
              </a:spcAft>
              <a:buClr>
                <a:schemeClr val="dk1"/>
              </a:buClr>
              <a:buSzPts val="2500"/>
              <a:buAutoNum type="alphaLcPeriod"/>
            </a:pPr>
            <a:r>
              <a:rPr lang="en-US" sz="2500">
                <a:solidFill>
                  <a:schemeClr val="dk1"/>
                </a:solidFill>
              </a:rPr>
              <a:t>Gender Expression</a:t>
            </a:r>
            <a:endParaRPr sz="1200">
              <a:solidFill>
                <a:schemeClr val="dk1"/>
              </a:solidFill>
            </a:endParaRPr>
          </a:p>
          <a:p>
            <a:pPr marL="1441450" lvl="0" indent="-457200" algn="l" rtl="0">
              <a:spcBef>
                <a:spcPts val="0"/>
              </a:spcBef>
              <a:spcAft>
                <a:spcPts val="0"/>
              </a:spcAft>
              <a:buClr>
                <a:schemeClr val="dk1"/>
              </a:buClr>
              <a:buSzPts val="2500"/>
              <a:buAutoNum type="alphaLcPeriod"/>
            </a:pPr>
            <a:r>
              <a:rPr lang="en-US" sz="2500">
                <a:solidFill>
                  <a:schemeClr val="dk1"/>
                </a:solidFill>
              </a:rPr>
              <a:t>Gender Binary</a:t>
            </a:r>
            <a:endParaRPr sz="2500">
              <a:solidFill>
                <a:schemeClr val="dk1"/>
              </a:solidFill>
            </a:endParaRPr>
          </a:p>
          <a:p>
            <a:pPr marL="1441450" lvl="0" indent="-457200" algn="l" rtl="0">
              <a:spcBef>
                <a:spcPts val="0"/>
              </a:spcBef>
              <a:spcAft>
                <a:spcPts val="0"/>
              </a:spcAft>
              <a:buClr>
                <a:schemeClr val="dk1"/>
              </a:buClr>
              <a:buSzPts val="2500"/>
              <a:buAutoNum type="alphaLcPeriod"/>
            </a:pPr>
            <a:r>
              <a:rPr lang="en-US" sz="2500">
                <a:solidFill>
                  <a:schemeClr val="dk1"/>
                </a:solidFill>
              </a:rPr>
              <a:t>Gender Identity</a:t>
            </a:r>
            <a:endParaRPr sz="1200">
              <a:solidFill>
                <a:schemeClr val="dk1"/>
              </a:solidFill>
            </a:endParaRPr>
          </a:p>
          <a:p>
            <a:pPr marL="1441450" lvl="0" indent="-457200" algn="l" rtl="0">
              <a:spcBef>
                <a:spcPts val="0"/>
              </a:spcBef>
              <a:spcAft>
                <a:spcPts val="0"/>
              </a:spcAft>
              <a:buClr>
                <a:schemeClr val="dk1"/>
              </a:buClr>
              <a:buSzPts val="2500"/>
              <a:buAutoNum type="alphaLcPeriod"/>
            </a:pPr>
            <a:r>
              <a:rPr lang="en-US" sz="2500">
                <a:solidFill>
                  <a:schemeClr val="dk1"/>
                </a:solidFill>
              </a:rPr>
              <a:t>Gender Role</a:t>
            </a:r>
            <a:endParaRPr sz="2500">
              <a:solidFill>
                <a:schemeClr val="dk1"/>
              </a:solidFill>
            </a:endParaRPr>
          </a:p>
          <a:p>
            <a:pPr marL="457200" lvl="0" indent="0" algn="l" rtl="0">
              <a:spcBef>
                <a:spcPts val="0"/>
              </a:spcBef>
              <a:spcAft>
                <a:spcPts val="0"/>
              </a:spcAft>
              <a:buNone/>
            </a:pPr>
            <a:endParaRPr sz="2500">
              <a:solidFill>
                <a:schemeClr val="dk1"/>
              </a:solidFill>
            </a:endParaRPr>
          </a:p>
          <a:p>
            <a:pPr marL="0" lvl="0" indent="0" algn="l" rtl="0">
              <a:spcBef>
                <a:spcPts val="640"/>
              </a:spcBef>
              <a:spcAft>
                <a:spcPts val="0"/>
              </a:spcAft>
              <a:buNone/>
            </a:pP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g1350d83a140_8_1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91" name="Google Shape;291;g1350d83a140_8_12"/>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457200" lvl="0" indent="-228600" algn="l" rtl="0">
              <a:spcBef>
                <a:spcPts val="0"/>
              </a:spcBef>
              <a:spcAft>
                <a:spcPts val="0"/>
              </a:spcAft>
              <a:buClr>
                <a:schemeClr val="dk1"/>
              </a:buClr>
              <a:buSzPts val="1400"/>
              <a:buFont typeface="Arial"/>
              <a:buNone/>
            </a:pPr>
            <a:r>
              <a:rPr lang="en-US" sz="2200">
                <a:solidFill>
                  <a:schemeClr val="dk1"/>
                </a:solidFill>
              </a:rPr>
              <a:t>3.  An umbrella term for people whose gender identity and/or expression is different from cultural expectations based on the sex they were assigned at</a:t>
            </a:r>
            <a:r>
              <a:rPr lang="en-US" sz="2500">
                <a:solidFill>
                  <a:schemeClr val="dk1"/>
                </a:solidFill>
              </a:rPr>
              <a:t> </a:t>
            </a:r>
            <a:r>
              <a:rPr lang="en-US" sz="2100">
                <a:solidFill>
                  <a:schemeClr val="dk1"/>
                </a:solidFill>
              </a:rPr>
              <a:t>birth.</a:t>
            </a:r>
            <a:endParaRPr sz="8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Agender</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Cisgender</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Transgender</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Pansexual</a:t>
            </a:r>
            <a:endParaRPr sz="1200">
              <a:solidFill>
                <a:schemeClr val="dk1"/>
              </a:solidFill>
            </a:endParaRPr>
          </a:p>
          <a:p>
            <a:pPr marL="0" lvl="0" indent="0" algn="l" rtl="0">
              <a:spcBef>
                <a:spcPts val="640"/>
              </a:spcBef>
              <a:spcAft>
                <a:spcPts val="0"/>
              </a:spcAft>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g1350d83a140_8_2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98" name="Google Shape;298;g1350d83a140_8_24"/>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228600" lvl="0" indent="0" algn="l" rtl="0">
              <a:spcBef>
                <a:spcPts val="0"/>
              </a:spcBef>
              <a:spcAft>
                <a:spcPts val="0"/>
              </a:spcAft>
              <a:buClr>
                <a:schemeClr val="dk1"/>
              </a:buClr>
              <a:buSzPts val="2500"/>
              <a:buFont typeface="Calibri"/>
              <a:buNone/>
            </a:pPr>
            <a:r>
              <a:rPr lang="en-US" sz="2200">
                <a:solidFill>
                  <a:schemeClr val="dk1"/>
                </a:solidFill>
              </a:rPr>
              <a:t>4. The complex interaction of culture, policy, and institutions that holds in place inequitable outcomes and opportunities for individuals based on an individual’s perceived race.</a:t>
            </a:r>
            <a:endParaRPr sz="9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Stereotype</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BIPOC</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Systemic Racism</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Intersectionality</a:t>
            </a:r>
            <a:endParaRPr sz="1200">
              <a:solidFill>
                <a:schemeClr val="dk1"/>
              </a:solidFill>
            </a:endParaRPr>
          </a:p>
          <a:p>
            <a:pPr marL="0" lvl="0" indent="0" algn="l" rtl="0">
              <a:spcBef>
                <a:spcPts val="64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g1350d83a140_8_1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305" name="Google Shape;305;g1350d83a140_8_18"/>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228600" lvl="0" indent="0" algn="l" rtl="0">
              <a:spcBef>
                <a:spcPts val="0"/>
              </a:spcBef>
              <a:spcAft>
                <a:spcPts val="0"/>
              </a:spcAft>
              <a:buClr>
                <a:schemeClr val="dk1"/>
              </a:buClr>
              <a:buSzPts val="2500"/>
              <a:buFont typeface="Calibri"/>
              <a:buNone/>
            </a:pPr>
            <a:r>
              <a:rPr lang="en-US" sz="2500">
                <a:solidFill>
                  <a:schemeClr val="dk1"/>
                </a:solidFill>
              </a:rPr>
              <a:t>5. A term that describes the clinically significant distress a person experiences when their assigned birth gender does not match their gender identity.</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Trauma</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highlight>
                  <a:schemeClr val="lt1"/>
                </a:highlight>
              </a:rPr>
              <a:t>Gender Dysphoria</a:t>
            </a:r>
            <a:endParaRPr sz="1200">
              <a:solidFill>
                <a:schemeClr val="dk1"/>
              </a:solidFill>
              <a:highlight>
                <a:schemeClr val="lt1"/>
              </a:highlight>
            </a:endParaRPr>
          </a:p>
          <a:p>
            <a:pPr marL="1143000" lvl="1" indent="-457200" algn="l" rtl="0">
              <a:spcBef>
                <a:spcPts val="0"/>
              </a:spcBef>
              <a:spcAft>
                <a:spcPts val="0"/>
              </a:spcAft>
              <a:buClr>
                <a:schemeClr val="dk1"/>
              </a:buClr>
              <a:buSzPts val="2500"/>
              <a:buAutoNum type="alphaLcPeriod"/>
            </a:pPr>
            <a:r>
              <a:rPr lang="en-US" sz="2500">
                <a:solidFill>
                  <a:schemeClr val="dk1"/>
                </a:solidFill>
              </a:rPr>
              <a:t>Non-Binary</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Two-Spirit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59"/>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t>LGBTQ+ TERMS</a:t>
            </a:r>
            <a:endParaRPr/>
          </a:p>
        </p:txBody>
      </p:sp>
      <p:pic>
        <p:nvPicPr>
          <p:cNvPr id="312" name="Google Shape;312;p59"/>
          <p:cNvPicPr preferRelativeResize="0"/>
          <p:nvPr/>
        </p:nvPicPr>
        <p:blipFill rotWithShape="1">
          <a:blip r:embed="rId3">
            <a:alphaModFix/>
          </a:blip>
          <a:srcRect/>
          <a:stretch/>
        </p:blipFill>
        <p:spPr>
          <a:xfrm>
            <a:off x="2071688" y="865928"/>
            <a:ext cx="5343525" cy="5343525"/>
          </a:xfrm>
          <a:prstGeom prst="rect">
            <a:avLst/>
          </a:prstGeom>
          <a:noFill/>
          <a:ln>
            <a:noFill/>
          </a:ln>
        </p:spPr>
      </p:pic>
      <p:pic>
        <p:nvPicPr>
          <p:cNvPr id="313" name="Google Shape;313;p59"/>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314" name="Google Shape;314;p59"/>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17</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g1350d83a140_8_3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321" name="Google Shape;321;g1350d83a140_8_30"/>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BREAKOUT- 10 minutes- review the Definition handout provided.  Click on the link in the chat box to open the document. </a:t>
            </a:r>
            <a:endParaRPr/>
          </a:p>
          <a:p>
            <a:pPr marL="0" lvl="0" indent="0" algn="l" rtl="0">
              <a:spcBef>
                <a:spcPts val="640"/>
              </a:spcBef>
              <a:spcAft>
                <a:spcPts val="0"/>
              </a:spcAft>
              <a:buNone/>
            </a:pPr>
            <a:r>
              <a:rPr lang="en-US"/>
              <a:t>DEBRIEF:  Upon return, is there a definition that your group is still struggling to understand?</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60"/>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THE GENDER UNICORN</a:t>
            </a:r>
            <a:endParaRPr/>
          </a:p>
        </p:txBody>
      </p:sp>
      <p:sp>
        <p:nvSpPr>
          <p:cNvPr id="328" name="Google Shape;328;p60"/>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19</a:t>
            </a:fld>
            <a:endParaRPr sz="1800" b="0" i="0" u="none" strike="noStrike" cap="none">
              <a:solidFill>
                <a:schemeClr val="dk1"/>
              </a:solidFill>
              <a:latin typeface="Calibri"/>
              <a:ea typeface="Calibri"/>
              <a:cs typeface="Calibri"/>
              <a:sym typeface="Calibri"/>
            </a:endParaRPr>
          </a:p>
        </p:txBody>
      </p:sp>
      <p:pic>
        <p:nvPicPr>
          <p:cNvPr id="329" name="Google Shape;329;p60"/>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330" name="Google Shape;330;p60"/>
          <p:cNvPicPr preferRelativeResize="0"/>
          <p:nvPr/>
        </p:nvPicPr>
        <p:blipFill rotWithShape="1">
          <a:blip r:embed="rId4">
            <a:alphaModFix/>
          </a:blip>
          <a:srcRect l="794" r="1"/>
          <a:stretch/>
        </p:blipFill>
        <p:spPr>
          <a:xfrm>
            <a:off x="1656522" y="1019839"/>
            <a:ext cx="6745356" cy="514718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6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TRANSGENDER TERMINOLOGY</a:t>
            </a:r>
            <a:endParaRPr/>
          </a:p>
        </p:txBody>
      </p:sp>
      <p:pic>
        <p:nvPicPr>
          <p:cNvPr id="336" name="Google Shape;336;p61"/>
          <p:cNvPicPr preferRelativeResize="0"/>
          <p:nvPr/>
        </p:nvPicPr>
        <p:blipFill rotWithShape="1">
          <a:blip r:embed="rId3">
            <a:alphaModFix amt="46000"/>
          </a:blip>
          <a:srcRect/>
          <a:stretch/>
        </p:blipFill>
        <p:spPr>
          <a:xfrm rot="218200">
            <a:off x="2263514" y="1271996"/>
            <a:ext cx="4095231" cy="4586659"/>
          </a:xfrm>
          <a:prstGeom prst="rect">
            <a:avLst/>
          </a:prstGeom>
          <a:noFill/>
          <a:ln>
            <a:noFill/>
          </a:ln>
        </p:spPr>
      </p:pic>
      <p:sp>
        <p:nvSpPr>
          <p:cNvPr id="337" name="Google Shape;337;p61"/>
          <p:cNvSpPr txBox="1"/>
          <p:nvPr/>
        </p:nvSpPr>
        <p:spPr>
          <a:xfrm>
            <a:off x="2001187" y="3086973"/>
            <a:ext cx="2053652"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rgbClr val="000000"/>
                </a:solidFill>
                <a:latin typeface="Arial"/>
                <a:ea typeface="Arial"/>
                <a:cs typeface="Arial"/>
                <a:sym typeface="Arial"/>
              </a:rPr>
              <a:t>Binary</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Trans man</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Trans woman</a:t>
            </a:r>
            <a:endParaRPr/>
          </a:p>
        </p:txBody>
      </p:sp>
      <p:sp>
        <p:nvSpPr>
          <p:cNvPr id="338" name="Google Shape;338;p61"/>
          <p:cNvSpPr txBox="1"/>
          <p:nvPr/>
        </p:nvSpPr>
        <p:spPr>
          <a:xfrm>
            <a:off x="5395396" y="3057493"/>
            <a:ext cx="2635770" cy="24929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1" i="0" u="none" strike="noStrike" cap="none">
                <a:solidFill>
                  <a:srgbClr val="000000"/>
                </a:solidFill>
                <a:latin typeface="Arial"/>
                <a:ea typeface="Arial"/>
                <a:cs typeface="Arial"/>
                <a:sym typeface="Arial"/>
              </a:rPr>
              <a:t>Non-Binary</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Genderqueer</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Genderfluid</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Bigender</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Demiboy</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Demigirl</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Agender</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Neutrois</a:t>
            </a:r>
            <a:endParaRPr/>
          </a:p>
          <a:p>
            <a:pPr marL="0" marR="0" lvl="0" indent="0" algn="l" rtl="0">
              <a:lnSpc>
                <a:spcPct val="100000"/>
              </a:lnSpc>
              <a:spcBef>
                <a:spcPts val="0"/>
              </a:spcBef>
              <a:spcAft>
                <a:spcPts val="0"/>
              </a:spcAft>
              <a:buNone/>
            </a:pPr>
            <a:r>
              <a:rPr lang="en-US" sz="1600" b="0" i="0" u="none" strike="noStrike" cap="none">
                <a:solidFill>
                  <a:srgbClr val="000000"/>
                </a:solidFill>
                <a:latin typeface="Arial"/>
                <a:ea typeface="Arial"/>
                <a:cs typeface="Arial"/>
                <a:sym typeface="Arial"/>
              </a:rPr>
              <a:t>…and more!</a:t>
            </a:r>
            <a:endParaRPr/>
          </a:p>
        </p:txBody>
      </p:sp>
      <p:sp>
        <p:nvSpPr>
          <p:cNvPr id="339" name="Google Shape;339;p61"/>
          <p:cNvSpPr txBox="1"/>
          <p:nvPr/>
        </p:nvSpPr>
        <p:spPr>
          <a:xfrm>
            <a:off x="3028013" y="1903751"/>
            <a:ext cx="2698230"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b="0" i="0" u="none" strike="noStrike" cap="none">
                <a:solidFill>
                  <a:srgbClr val="000000"/>
                </a:solidFill>
                <a:latin typeface="Arial"/>
                <a:ea typeface="Arial"/>
                <a:cs typeface="Arial"/>
                <a:sym typeface="Arial"/>
              </a:rPr>
              <a:t>Transgender</a:t>
            </a:r>
            <a:endParaRPr/>
          </a:p>
        </p:txBody>
      </p:sp>
      <p:pic>
        <p:nvPicPr>
          <p:cNvPr id="340" name="Google Shape;340;p61"/>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341" name="Google Shape;341;p6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20</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6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BREAK OUT</a:t>
            </a:r>
            <a:endParaRPr/>
          </a:p>
        </p:txBody>
      </p:sp>
      <p:sp>
        <p:nvSpPr>
          <p:cNvPr id="348" name="Google Shape;348;p64"/>
          <p:cNvSpPr txBox="1"/>
          <p:nvPr/>
        </p:nvSpPr>
        <p:spPr>
          <a:xfrm>
            <a:off x="727160" y="3926195"/>
            <a:ext cx="8030817" cy="1938992"/>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2"/>
              </a:buClr>
              <a:buSzPts val="2400"/>
              <a:buFont typeface="Arial"/>
              <a:buAutoNum type="arabicPeriod"/>
            </a:pPr>
            <a:r>
              <a:rPr lang="en-US" sz="2400" b="0" i="0" u="none" strike="noStrike" cap="none">
                <a:solidFill>
                  <a:schemeClr val="dk2"/>
                </a:solidFill>
                <a:latin typeface="Calibri"/>
                <a:ea typeface="Calibri"/>
                <a:cs typeface="Calibri"/>
                <a:sym typeface="Calibri"/>
              </a:rPr>
              <a:t>Share your takeaways about gender identity, gender expression and physical and emotional attraction.</a:t>
            </a:r>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chemeClr val="dk2"/>
              </a:buClr>
              <a:buSzPts val="2400"/>
              <a:buFont typeface="Arial"/>
              <a:buAutoNum type="arabicPeriod"/>
            </a:pPr>
            <a:r>
              <a:rPr lang="en-US" sz="2400" b="0" i="0" u="none" strike="noStrike" cap="none">
                <a:solidFill>
                  <a:schemeClr val="dk2"/>
                </a:solidFill>
                <a:latin typeface="Calibri"/>
                <a:ea typeface="Calibri"/>
                <a:cs typeface="Calibri"/>
                <a:sym typeface="Calibri"/>
              </a:rPr>
              <a:t>How does this help you understand members that may identify with different combinations of the Gender Unicorn?</a:t>
            </a:r>
            <a:endParaRPr/>
          </a:p>
        </p:txBody>
      </p:sp>
      <p:pic>
        <p:nvPicPr>
          <p:cNvPr id="349" name="Google Shape;349;p64"/>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350" name="Google Shape;350;p64"/>
          <p:cNvPicPr preferRelativeResize="0"/>
          <p:nvPr/>
        </p:nvPicPr>
        <p:blipFill rotWithShape="1">
          <a:blip r:embed="rId4">
            <a:alphaModFix/>
          </a:blip>
          <a:srcRect/>
          <a:stretch/>
        </p:blipFill>
        <p:spPr>
          <a:xfrm>
            <a:off x="3823572" y="1358297"/>
            <a:ext cx="1784071" cy="2251328"/>
          </a:xfrm>
          <a:prstGeom prst="rect">
            <a:avLst/>
          </a:prstGeom>
          <a:noFill/>
          <a:ln>
            <a:noFill/>
          </a:ln>
        </p:spPr>
      </p:pic>
      <p:sp>
        <p:nvSpPr>
          <p:cNvPr id="351" name="Google Shape;351;p6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21</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65"/>
          <p:cNvSpPr txBox="1">
            <a:spLocks noGrp="1"/>
          </p:cNvSpPr>
          <p:nvPr>
            <p:ph type="title"/>
          </p:nvPr>
        </p:nvSpPr>
        <p:spPr>
          <a:xfrm>
            <a:off x="485775" y="3308860"/>
            <a:ext cx="7429500" cy="85725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4500"/>
              <a:t>What Does It Mean To Transition?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66"/>
          <p:cNvSpPr txBox="1">
            <a:spLocks noGrp="1"/>
          </p:cNvSpPr>
          <p:nvPr>
            <p:ph type="title"/>
          </p:nvPr>
        </p:nvSpPr>
        <p:spPr>
          <a:xfrm>
            <a:off x="-1" y="1382486"/>
            <a:ext cx="3683037" cy="4093028"/>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None/>
            </a:pPr>
            <a:r>
              <a:rPr lang="en-US" sz="3800"/>
              <a:t>Individuals May Go Through Various Transitions </a:t>
            </a:r>
            <a:endParaRPr/>
          </a:p>
        </p:txBody>
      </p:sp>
      <p:grpSp>
        <p:nvGrpSpPr>
          <p:cNvPr id="362" name="Google Shape;362;p66"/>
          <p:cNvGrpSpPr/>
          <p:nvPr/>
        </p:nvGrpSpPr>
        <p:grpSpPr>
          <a:xfrm>
            <a:off x="3683037" y="1099564"/>
            <a:ext cx="4971603" cy="4978366"/>
            <a:chOff x="0" y="607"/>
            <a:chExt cx="4971603" cy="4978366"/>
          </a:xfrm>
        </p:grpSpPr>
        <p:sp>
          <p:nvSpPr>
            <p:cNvPr id="363" name="Google Shape;363;p66"/>
            <p:cNvSpPr/>
            <p:nvPr/>
          </p:nvSpPr>
          <p:spPr>
            <a:xfrm>
              <a:off x="0" y="607"/>
              <a:ext cx="4971603" cy="142239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66"/>
            <p:cNvSpPr/>
            <p:nvPr/>
          </p:nvSpPr>
          <p:spPr>
            <a:xfrm>
              <a:off x="430272" y="320645"/>
              <a:ext cx="782314" cy="782314"/>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66"/>
            <p:cNvSpPr/>
            <p:nvPr/>
          </p:nvSpPr>
          <p:spPr>
            <a:xfrm>
              <a:off x="1642860" y="607"/>
              <a:ext cx="3328742" cy="142239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66"/>
            <p:cNvSpPr txBox="1"/>
            <p:nvPr/>
          </p:nvSpPr>
          <p:spPr>
            <a:xfrm>
              <a:off x="1642860" y="607"/>
              <a:ext cx="3328742" cy="142239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Social Transition</a:t>
              </a:r>
              <a:endParaRPr/>
            </a:p>
          </p:txBody>
        </p:sp>
        <p:sp>
          <p:nvSpPr>
            <p:cNvPr id="367" name="Google Shape;367;p66"/>
            <p:cNvSpPr/>
            <p:nvPr/>
          </p:nvSpPr>
          <p:spPr>
            <a:xfrm>
              <a:off x="0" y="1778595"/>
              <a:ext cx="4971603" cy="142239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66"/>
            <p:cNvSpPr/>
            <p:nvPr/>
          </p:nvSpPr>
          <p:spPr>
            <a:xfrm>
              <a:off x="430272" y="2098633"/>
              <a:ext cx="782314" cy="782314"/>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66"/>
            <p:cNvSpPr/>
            <p:nvPr/>
          </p:nvSpPr>
          <p:spPr>
            <a:xfrm>
              <a:off x="1642860" y="1778595"/>
              <a:ext cx="3328742" cy="142239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66"/>
            <p:cNvSpPr txBox="1"/>
            <p:nvPr/>
          </p:nvSpPr>
          <p:spPr>
            <a:xfrm>
              <a:off x="1642860" y="1778595"/>
              <a:ext cx="3328742" cy="142239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Legal Transition</a:t>
              </a:r>
              <a:endParaRPr/>
            </a:p>
          </p:txBody>
        </p:sp>
        <p:sp>
          <p:nvSpPr>
            <p:cNvPr id="371" name="Google Shape;371;p66"/>
            <p:cNvSpPr/>
            <p:nvPr/>
          </p:nvSpPr>
          <p:spPr>
            <a:xfrm>
              <a:off x="0" y="3556583"/>
              <a:ext cx="4971603" cy="142239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66"/>
            <p:cNvSpPr/>
            <p:nvPr/>
          </p:nvSpPr>
          <p:spPr>
            <a:xfrm>
              <a:off x="430272" y="3876620"/>
              <a:ext cx="782314" cy="782314"/>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66"/>
            <p:cNvSpPr/>
            <p:nvPr/>
          </p:nvSpPr>
          <p:spPr>
            <a:xfrm>
              <a:off x="1642860" y="3556583"/>
              <a:ext cx="3328742" cy="142239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66"/>
            <p:cNvSpPr txBox="1"/>
            <p:nvPr/>
          </p:nvSpPr>
          <p:spPr>
            <a:xfrm>
              <a:off x="1642860" y="3556583"/>
              <a:ext cx="3328742" cy="142239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Physical Transition</a:t>
              </a:r>
              <a:endParaRPr/>
            </a:p>
          </p:txBody>
        </p:sp>
      </p:grpSp>
      <p:sp>
        <p:nvSpPr>
          <p:cNvPr id="375" name="Google Shape;375;p66"/>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23</a:t>
            </a:fld>
            <a:endParaRPr sz="1800" b="0" i="0" u="none" strike="noStrike" cap="none">
              <a:solidFill>
                <a:schemeClr val="dk1"/>
              </a:solidFill>
              <a:latin typeface="Calibri"/>
              <a:ea typeface="Calibri"/>
              <a:cs typeface="Calibri"/>
              <a:sym typeface="Calibri"/>
            </a:endParaRPr>
          </a:p>
        </p:txBody>
      </p:sp>
      <p:pic>
        <p:nvPicPr>
          <p:cNvPr id="376" name="Google Shape;376;p66"/>
          <p:cNvPicPr preferRelativeResize="0"/>
          <p:nvPr/>
        </p:nvPicPr>
        <p:blipFill rotWithShape="1">
          <a:blip r:embed="rId6">
            <a:alphaModFix/>
          </a:blip>
          <a:srcRect/>
          <a:stretch/>
        </p:blipFill>
        <p:spPr>
          <a:xfrm>
            <a:off x="161600" y="187136"/>
            <a:ext cx="1286200" cy="1082093"/>
          </a:xfrm>
          <a:prstGeom prst="rect">
            <a:avLst/>
          </a:prstGeom>
          <a:noFill/>
          <a:ln>
            <a:noFill/>
          </a:ln>
        </p:spPr>
      </p:pic>
      <p:sp>
        <p:nvSpPr>
          <p:cNvPr id="377" name="Google Shape;377;p66"/>
          <p:cNvSpPr txBox="1"/>
          <p:nvPr/>
        </p:nvSpPr>
        <p:spPr>
          <a:xfrm>
            <a:off x="482600" y="0"/>
            <a:ext cx="8661400" cy="83228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THREE TRANSITIONS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67"/>
          <p:cNvSpPr txBox="1">
            <a:spLocks noGrp="1"/>
          </p:cNvSpPr>
          <p:nvPr>
            <p:ph type="title"/>
          </p:nvPr>
        </p:nvSpPr>
        <p:spPr>
          <a:xfrm>
            <a:off x="482600" y="0"/>
            <a:ext cx="8661400" cy="83228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SOCIAL TRANSITION</a:t>
            </a:r>
            <a:endParaRPr/>
          </a:p>
        </p:txBody>
      </p:sp>
      <p:sp>
        <p:nvSpPr>
          <p:cNvPr id="383" name="Google Shape;383;p6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24</a:t>
            </a:fld>
            <a:endParaRPr sz="1800" b="0" i="0" u="none" strike="noStrike" cap="none">
              <a:solidFill>
                <a:schemeClr val="dk1"/>
              </a:solidFill>
              <a:latin typeface="Calibri"/>
              <a:ea typeface="Calibri"/>
              <a:cs typeface="Calibri"/>
              <a:sym typeface="Calibri"/>
            </a:endParaRPr>
          </a:p>
        </p:txBody>
      </p:sp>
      <p:pic>
        <p:nvPicPr>
          <p:cNvPr id="384" name="Google Shape;384;p67"/>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385" name="Google Shape;385;p67" descr="Theo Germaine Talks Gender Identity, Netflix's 'The Politician,' and  Showtime's 'Work in Progress' | Vogue"/>
          <p:cNvPicPr preferRelativeResize="0"/>
          <p:nvPr/>
        </p:nvPicPr>
        <p:blipFill rotWithShape="1">
          <a:blip r:embed="rId4">
            <a:alphaModFix/>
          </a:blip>
          <a:srcRect l="-1340" t="3081" r="-495" b="19460"/>
          <a:stretch/>
        </p:blipFill>
        <p:spPr>
          <a:xfrm>
            <a:off x="5918548" y="2465763"/>
            <a:ext cx="2043954" cy="2332024"/>
          </a:xfrm>
          <a:prstGeom prst="rect">
            <a:avLst/>
          </a:prstGeom>
          <a:noFill/>
          <a:ln>
            <a:noFill/>
          </a:ln>
        </p:spPr>
      </p:pic>
      <p:sp>
        <p:nvSpPr>
          <p:cNvPr id="386" name="Google Shape;386;p67"/>
          <p:cNvSpPr txBox="1"/>
          <p:nvPr/>
        </p:nvSpPr>
        <p:spPr>
          <a:xfrm>
            <a:off x="5478017" y="4797787"/>
            <a:ext cx="2925016" cy="9233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a:solidFill>
                  <a:schemeClr val="dk2"/>
                </a:solidFill>
                <a:latin typeface="Calibri"/>
                <a:ea typeface="Calibri"/>
                <a:cs typeface="Calibri"/>
                <a:sym typeface="Calibri"/>
              </a:rPr>
              <a:t>Theo Germaine, actor in</a:t>
            </a:r>
            <a:endParaRPr/>
          </a:p>
          <a:p>
            <a:pPr marL="0" marR="0" lvl="0" indent="0" algn="ctr" rtl="0">
              <a:lnSpc>
                <a:spcPct val="100000"/>
              </a:lnSpc>
              <a:spcBef>
                <a:spcPts val="0"/>
              </a:spcBef>
              <a:spcAft>
                <a:spcPts val="0"/>
              </a:spcAft>
              <a:buNone/>
            </a:pPr>
            <a:r>
              <a:rPr lang="en-US" sz="1800" b="0" i="0" u="none" strike="noStrike" cap="none">
                <a:solidFill>
                  <a:schemeClr val="dk2"/>
                </a:solidFill>
                <a:latin typeface="Calibri"/>
                <a:ea typeface="Calibri"/>
                <a:cs typeface="Calibri"/>
                <a:sym typeface="Calibri"/>
              </a:rPr>
              <a:t> Netflix’s </a:t>
            </a:r>
            <a:r>
              <a:rPr lang="en-US" sz="1800" b="0" i="1" u="none" strike="noStrike" cap="none">
                <a:solidFill>
                  <a:schemeClr val="dk2"/>
                </a:solidFill>
                <a:latin typeface="Calibri"/>
                <a:ea typeface="Calibri"/>
                <a:cs typeface="Calibri"/>
                <a:sym typeface="Calibri"/>
              </a:rPr>
              <a:t>The Politician</a:t>
            </a:r>
            <a:endParaRPr sz="1800" b="0" i="0" u="none" strike="noStrike" cap="none">
              <a:solidFill>
                <a:schemeClr val="dk2"/>
              </a:solidFill>
              <a:latin typeface="Calibri"/>
              <a:ea typeface="Calibri"/>
              <a:cs typeface="Calibri"/>
              <a:sym typeface="Calibri"/>
            </a:endParaRPr>
          </a:p>
          <a:p>
            <a:pPr marL="0" marR="0" lvl="0" indent="0" algn="ctr" rtl="0">
              <a:lnSpc>
                <a:spcPct val="100000"/>
              </a:lnSpc>
              <a:spcBef>
                <a:spcPts val="0"/>
              </a:spcBef>
              <a:spcAft>
                <a:spcPts val="0"/>
              </a:spcAft>
              <a:buNone/>
            </a:pPr>
            <a:r>
              <a:rPr lang="en-US" sz="1800" b="0" i="0" u="none" strike="noStrike" cap="none">
                <a:solidFill>
                  <a:schemeClr val="dk2"/>
                </a:solidFill>
                <a:latin typeface="Calibri"/>
                <a:ea typeface="Calibri"/>
                <a:cs typeface="Calibri"/>
                <a:sym typeface="Calibri"/>
              </a:rPr>
              <a:t>They/Them and He/His</a:t>
            </a:r>
            <a:endParaRPr/>
          </a:p>
        </p:txBody>
      </p:sp>
      <p:sp>
        <p:nvSpPr>
          <p:cNvPr id="387" name="Google Shape;387;p67"/>
          <p:cNvSpPr txBox="1"/>
          <p:nvPr/>
        </p:nvSpPr>
        <p:spPr>
          <a:xfrm>
            <a:off x="1115512" y="2901696"/>
            <a:ext cx="4151432" cy="236988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dk2"/>
                </a:solidFill>
                <a:latin typeface="Calibri"/>
                <a:ea typeface="Calibri"/>
                <a:cs typeface="Calibri"/>
                <a:sym typeface="Calibri"/>
              </a:rPr>
              <a:t>Social transition </a:t>
            </a:r>
            <a:r>
              <a:rPr lang="en-US" sz="2400" b="0" i="0" u="none" strike="noStrike" cap="none">
                <a:solidFill>
                  <a:schemeClr val="dk2"/>
                </a:solidFill>
                <a:latin typeface="Calibri"/>
                <a:ea typeface="Calibri"/>
                <a:cs typeface="Calibri"/>
                <a:sym typeface="Calibri"/>
              </a:rPr>
              <a:t>is when a transgender person makes others aware of their gender identity.</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68"/>
          <p:cNvSpPr txBox="1">
            <a:spLocks noGrp="1"/>
          </p:cNvSpPr>
          <p:nvPr>
            <p:ph type="body" idx="1"/>
          </p:nvPr>
        </p:nvSpPr>
        <p:spPr>
          <a:xfrm>
            <a:off x="571083" y="168532"/>
            <a:ext cx="8001833" cy="5224724"/>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2"/>
              </a:buClr>
              <a:buSzPts val="2200"/>
              <a:buNone/>
            </a:pPr>
            <a:r>
              <a:rPr lang="en-US" sz="2200" b="1"/>
              <a:t>Legal transition</a:t>
            </a:r>
            <a:r>
              <a:rPr lang="en-US" sz="2200"/>
              <a:t> is when a transgender person legally changes their existing documentation to match their gender identity. </a:t>
            </a:r>
            <a:endParaRPr/>
          </a:p>
          <a:p>
            <a:pPr marL="0" lvl="0" indent="0" algn="l" rtl="0">
              <a:spcBef>
                <a:spcPts val="440"/>
              </a:spcBef>
              <a:spcAft>
                <a:spcPts val="0"/>
              </a:spcAft>
              <a:buClr>
                <a:schemeClr val="dk2"/>
              </a:buClr>
              <a:buSzPts val="2200"/>
              <a:buNone/>
            </a:pPr>
            <a:endParaRPr sz="2200"/>
          </a:p>
          <a:p>
            <a:pPr marL="0" lvl="0" indent="0" algn="l" rtl="0">
              <a:spcBef>
                <a:spcPts val="440"/>
              </a:spcBef>
              <a:spcAft>
                <a:spcPts val="0"/>
              </a:spcAft>
              <a:buClr>
                <a:schemeClr val="dk2"/>
              </a:buClr>
              <a:buSzPts val="2200"/>
              <a:buNone/>
            </a:pPr>
            <a:endParaRPr sz="2200"/>
          </a:p>
          <a:p>
            <a:pPr marL="0" lvl="0" indent="0" algn="l" rtl="0">
              <a:spcBef>
                <a:spcPts val="0"/>
              </a:spcBef>
              <a:spcAft>
                <a:spcPts val="0"/>
              </a:spcAft>
              <a:buClr>
                <a:schemeClr val="dk2"/>
              </a:buClr>
              <a:buSzPts val="2200"/>
              <a:buNone/>
            </a:pPr>
            <a:r>
              <a:rPr lang="en-US" sz="2200"/>
              <a:t>These can be done by </a:t>
            </a:r>
            <a:endParaRPr/>
          </a:p>
          <a:p>
            <a:pPr marL="0" lvl="0" indent="0" algn="l" rtl="0">
              <a:spcBef>
                <a:spcPts val="0"/>
              </a:spcBef>
              <a:spcAft>
                <a:spcPts val="0"/>
              </a:spcAft>
              <a:buClr>
                <a:schemeClr val="dk2"/>
              </a:buClr>
              <a:buSzPts val="2200"/>
              <a:buNone/>
            </a:pPr>
            <a:r>
              <a:rPr lang="en-US" sz="2200"/>
              <a:t>court order or state law.</a:t>
            </a:r>
            <a:endParaRPr/>
          </a:p>
        </p:txBody>
      </p:sp>
      <p:sp>
        <p:nvSpPr>
          <p:cNvPr id="393" name="Google Shape;393;p68"/>
          <p:cNvSpPr txBox="1"/>
          <p:nvPr/>
        </p:nvSpPr>
        <p:spPr>
          <a:xfrm>
            <a:off x="482600" y="0"/>
            <a:ext cx="8661400" cy="83228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LEGAL TRANSITION</a:t>
            </a:r>
            <a:endParaRPr/>
          </a:p>
        </p:txBody>
      </p:sp>
      <p:sp>
        <p:nvSpPr>
          <p:cNvPr id="394" name="Google Shape;394;p6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25</a:t>
            </a:fld>
            <a:endParaRPr sz="1800" b="0" i="0" u="none" strike="noStrike" cap="none">
              <a:solidFill>
                <a:schemeClr val="dk1"/>
              </a:solidFill>
              <a:latin typeface="Calibri"/>
              <a:ea typeface="Calibri"/>
              <a:cs typeface="Calibri"/>
              <a:sym typeface="Calibri"/>
            </a:endParaRPr>
          </a:p>
        </p:txBody>
      </p:sp>
      <p:pic>
        <p:nvPicPr>
          <p:cNvPr id="395" name="Google Shape;395;p68"/>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396" name="Google Shape;396;p68" descr="Enrollment &amp; Transfer / Student Registration Form"/>
          <p:cNvPicPr preferRelativeResize="0"/>
          <p:nvPr/>
        </p:nvPicPr>
        <p:blipFill rotWithShape="1">
          <a:blip r:embed="rId4">
            <a:alphaModFix/>
          </a:blip>
          <a:srcRect/>
          <a:stretch/>
        </p:blipFill>
        <p:spPr>
          <a:xfrm rot="744828">
            <a:off x="4071648" y="2626071"/>
            <a:ext cx="2534817" cy="3280529"/>
          </a:xfrm>
          <a:prstGeom prst="rect">
            <a:avLst/>
          </a:prstGeom>
          <a:noFill/>
          <a:ln>
            <a:noFill/>
          </a:ln>
        </p:spPr>
      </p:pic>
      <p:pic>
        <p:nvPicPr>
          <p:cNvPr id="397" name="Google Shape;397;p68" descr="How to get a state ID card • Sawasdee America"/>
          <p:cNvPicPr preferRelativeResize="0"/>
          <p:nvPr/>
        </p:nvPicPr>
        <p:blipFill rotWithShape="1">
          <a:blip r:embed="rId5">
            <a:alphaModFix/>
          </a:blip>
          <a:srcRect/>
          <a:stretch/>
        </p:blipFill>
        <p:spPr>
          <a:xfrm>
            <a:off x="4034007" y="4286836"/>
            <a:ext cx="2289100" cy="1500632"/>
          </a:xfrm>
          <a:prstGeom prst="rect">
            <a:avLst/>
          </a:prstGeom>
          <a:noFill/>
          <a:ln>
            <a:noFill/>
          </a:ln>
        </p:spPr>
      </p:pic>
      <p:pic>
        <p:nvPicPr>
          <p:cNvPr id="398" name="Google Shape;398;p68" descr="Ways You Can Order a Copy of Your Birth Certificate - South Florida Reporter"/>
          <p:cNvPicPr preferRelativeResize="0"/>
          <p:nvPr/>
        </p:nvPicPr>
        <p:blipFill rotWithShape="1">
          <a:blip r:embed="rId6">
            <a:alphaModFix/>
          </a:blip>
          <a:srcRect/>
          <a:stretch/>
        </p:blipFill>
        <p:spPr>
          <a:xfrm rot="-951996">
            <a:off x="5735890" y="3050689"/>
            <a:ext cx="2022707" cy="286119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69"/>
          <p:cNvSpPr txBox="1"/>
          <p:nvPr/>
        </p:nvSpPr>
        <p:spPr>
          <a:xfrm>
            <a:off x="482600" y="0"/>
            <a:ext cx="8661400" cy="83228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PHYSICAL TRANSITION</a:t>
            </a:r>
            <a:endParaRPr/>
          </a:p>
        </p:txBody>
      </p:sp>
      <p:sp>
        <p:nvSpPr>
          <p:cNvPr id="404" name="Google Shape;404;p69"/>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26</a:t>
            </a:fld>
            <a:endParaRPr sz="1800" b="0" i="0" u="none" strike="noStrike" cap="none">
              <a:solidFill>
                <a:schemeClr val="dk1"/>
              </a:solidFill>
              <a:latin typeface="Calibri"/>
              <a:ea typeface="Calibri"/>
              <a:cs typeface="Calibri"/>
              <a:sym typeface="Calibri"/>
            </a:endParaRPr>
          </a:p>
        </p:txBody>
      </p:sp>
      <p:pic>
        <p:nvPicPr>
          <p:cNvPr id="405" name="Google Shape;405;p69"/>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406" name="Google Shape;406;p69" descr="Janet Mock graces the cover of British Vogue for historic September issue"/>
          <p:cNvPicPr preferRelativeResize="0"/>
          <p:nvPr/>
        </p:nvPicPr>
        <p:blipFill rotWithShape="1">
          <a:blip r:embed="rId4">
            <a:alphaModFix/>
          </a:blip>
          <a:srcRect/>
          <a:stretch/>
        </p:blipFill>
        <p:spPr>
          <a:xfrm>
            <a:off x="4883150" y="3138051"/>
            <a:ext cx="2882900" cy="2269338"/>
          </a:xfrm>
          <a:prstGeom prst="rect">
            <a:avLst/>
          </a:prstGeom>
          <a:noFill/>
          <a:ln>
            <a:noFill/>
          </a:ln>
        </p:spPr>
      </p:pic>
      <p:sp>
        <p:nvSpPr>
          <p:cNvPr id="407" name="Google Shape;407;p69"/>
          <p:cNvSpPr txBox="1"/>
          <p:nvPr/>
        </p:nvSpPr>
        <p:spPr>
          <a:xfrm>
            <a:off x="804700" y="1968500"/>
            <a:ext cx="7429500" cy="233910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1" i="0" u="none" strike="noStrike" cap="none">
                <a:solidFill>
                  <a:schemeClr val="dk2"/>
                </a:solidFill>
                <a:latin typeface="Calibri"/>
                <a:ea typeface="Calibri"/>
                <a:cs typeface="Calibri"/>
                <a:sym typeface="Calibri"/>
              </a:rPr>
              <a:t>Physical transition </a:t>
            </a:r>
            <a:r>
              <a:rPr lang="en-US" sz="2200" b="0" i="0" u="none" strike="noStrike" cap="none">
                <a:solidFill>
                  <a:schemeClr val="dk2"/>
                </a:solidFill>
                <a:latin typeface="Calibri"/>
                <a:ea typeface="Calibri"/>
                <a:cs typeface="Calibri"/>
                <a:sym typeface="Calibri"/>
              </a:rPr>
              <a:t>is when a transgender person undergoes medical treatments so that their sex characteristics better match their gender identity. </a:t>
            </a:r>
            <a:r>
              <a:rPr lang="en-US" sz="2200" b="1" i="0" u="none" strike="noStrike" cap="none">
                <a:solidFill>
                  <a:schemeClr val="dk2"/>
                </a:solidFill>
                <a:latin typeface="Calibri"/>
                <a:ea typeface="Calibri"/>
                <a:cs typeface="Calibri"/>
                <a:sym typeface="Calibri"/>
              </a:rPr>
              <a:t>Before puberty, there are no medical interventions. Ever.</a:t>
            </a:r>
            <a:endParaRPr/>
          </a:p>
          <a:p>
            <a:pPr marL="0" marR="0" lvl="0" indent="0" algn="l" rtl="0">
              <a:lnSpc>
                <a:spcPct val="100000"/>
              </a:lnSpc>
              <a:spcBef>
                <a:spcPts val="0"/>
              </a:spcBef>
              <a:spcAft>
                <a:spcPts val="0"/>
              </a:spcAft>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8" name="Google Shape;408;p69"/>
          <p:cNvSpPr txBox="1"/>
          <p:nvPr/>
        </p:nvSpPr>
        <p:spPr>
          <a:xfrm>
            <a:off x="4883150" y="5477153"/>
            <a:ext cx="3022600"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Janet Mock (She/Her), Writer, Director &amp; Transgender Activist</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7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BREAK OUT</a:t>
            </a:r>
            <a:endParaRPr/>
          </a:p>
        </p:txBody>
      </p:sp>
      <p:sp>
        <p:nvSpPr>
          <p:cNvPr id="415" name="Google Shape;415;p74"/>
          <p:cNvSpPr/>
          <p:nvPr/>
        </p:nvSpPr>
        <p:spPr>
          <a:xfrm>
            <a:off x="2524125" y="1211489"/>
            <a:ext cx="4095750" cy="2643219"/>
          </a:xfrm>
          <a:prstGeom prst="rect">
            <a:avLst/>
          </a:prstGeom>
          <a:solidFill>
            <a:srgbClr val="FFC000"/>
          </a:solidFill>
          <a:ln w="9525" cap="flat" cmpd="sng">
            <a:solidFill>
              <a:srgbClr val="FFC000"/>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416" name="Google Shape;416;p74"/>
          <p:cNvPicPr preferRelativeResize="0"/>
          <p:nvPr/>
        </p:nvPicPr>
        <p:blipFill rotWithShape="1">
          <a:blip r:embed="rId3">
            <a:alphaModFix/>
          </a:blip>
          <a:srcRect/>
          <a:stretch/>
        </p:blipFill>
        <p:spPr>
          <a:xfrm>
            <a:off x="2711450" y="1412569"/>
            <a:ext cx="3721100" cy="2241058"/>
          </a:xfrm>
          <a:prstGeom prst="rect">
            <a:avLst/>
          </a:prstGeom>
          <a:noFill/>
          <a:ln>
            <a:noFill/>
          </a:ln>
        </p:spPr>
      </p:pic>
      <p:sp>
        <p:nvSpPr>
          <p:cNvPr id="417" name="Google Shape;417;p74"/>
          <p:cNvSpPr txBox="1"/>
          <p:nvPr/>
        </p:nvSpPr>
        <p:spPr>
          <a:xfrm>
            <a:off x="542260" y="4113734"/>
            <a:ext cx="8059500" cy="83100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dk2"/>
              </a:buClr>
              <a:buSzPts val="2400"/>
              <a:buFont typeface="Arial"/>
              <a:buAutoNum type="arabicPeriod"/>
            </a:pPr>
            <a:r>
              <a:rPr lang="en-US" sz="2400" b="0" i="0" u="none" strike="noStrike" cap="none">
                <a:solidFill>
                  <a:schemeClr val="dk2"/>
                </a:solidFill>
                <a:latin typeface="Calibri"/>
                <a:ea typeface="Calibri"/>
                <a:cs typeface="Calibri"/>
                <a:sym typeface="Calibri"/>
              </a:rPr>
              <a:t>Based on what you know, what are some of the barriers members can face when transitioning?</a:t>
            </a:r>
            <a:endParaRPr/>
          </a:p>
        </p:txBody>
      </p:sp>
      <p:pic>
        <p:nvPicPr>
          <p:cNvPr id="418" name="Google Shape;418;p74"/>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419" name="Google Shape;419;p7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27</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71"/>
          <p:cNvSpPr txBox="1">
            <a:spLocks noGrp="1"/>
          </p:cNvSpPr>
          <p:nvPr>
            <p:ph type="title"/>
          </p:nvPr>
        </p:nvSpPr>
        <p:spPr>
          <a:xfrm>
            <a:off x="914400" y="708408"/>
            <a:ext cx="8229600" cy="114657"/>
          </a:xfrm>
          <a:prstGeom prst="rect">
            <a:avLst/>
          </a:prstGeom>
          <a:noFill/>
          <a:ln>
            <a:noFill/>
          </a:ln>
        </p:spPr>
        <p:txBody>
          <a:bodyPr spcFirstLastPara="1" wrap="square" lIns="91425" tIns="45700" rIns="91425" bIns="45700" anchor="ctr" anchorCtr="0">
            <a:normAutofit fontScale="90000"/>
          </a:bodyPr>
          <a:lstStyle/>
          <a:p>
            <a:pPr marL="0" lvl="0" indent="0" algn="r" rtl="0">
              <a:spcBef>
                <a:spcPts val="0"/>
              </a:spcBef>
              <a:spcAft>
                <a:spcPts val="0"/>
              </a:spcAft>
              <a:buNone/>
            </a:pPr>
            <a:r>
              <a:rPr lang="en-US" sz="4000">
                <a:latin typeface="Libre Franklin"/>
                <a:ea typeface="Libre Franklin"/>
                <a:cs typeface="Libre Franklin"/>
                <a:sym typeface="Libre Franklin"/>
              </a:rPr>
              <a:t>BARRIERS TO TRANSITIONING</a:t>
            </a:r>
            <a:br>
              <a:rPr lang="en-US">
                <a:latin typeface="Libre Franklin"/>
                <a:ea typeface="Libre Franklin"/>
                <a:cs typeface="Libre Franklin"/>
                <a:sym typeface="Libre Franklin"/>
              </a:rPr>
            </a:br>
            <a:endParaRPr/>
          </a:p>
        </p:txBody>
      </p:sp>
      <p:sp>
        <p:nvSpPr>
          <p:cNvPr id="426" name="Google Shape;426;p71"/>
          <p:cNvSpPr txBox="1">
            <a:spLocks noGrp="1"/>
          </p:cNvSpPr>
          <p:nvPr>
            <p:ph type="body" idx="1"/>
          </p:nvPr>
        </p:nvSpPr>
        <p:spPr>
          <a:xfrm>
            <a:off x="457200" y="1790501"/>
            <a:ext cx="8229600" cy="435909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2200"/>
              <a:buNone/>
            </a:pPr>
            <a:r>
              <a:rPr lang="en-US" sz="2200"/>
              <a:t>Not all trans people can transition as they would like to because of any number of factors, including:</a:t>
            </a:r>
            <a:endParaRPr/>
          </a:p>
          <a:p>
            <a:pPr marL="342900" lvl="0" indent="-342900" algn="l" rtl="0">
              <a:spcBef>
                <a:spcPts val="440"/>
              </a:spcBef>
              <a:spcAft>
                <a:spcPts val="0"/>
              </a:spcAft>
              <a:buClr>
                <a:schemeClr val="dk2"/>
              </a:buClr>
              <a:buSzPts val="2200"/>
              <a:buChar char="•"/>
            </a:pPr>
            <a:r>
              <a:rPr lang="en-US" sz="2200"/>
              <a:t>Financial cost</a:t>
            </a:r>
            <a:endParaRPr/>
          </a:p>
          <a:p>
            <a:pPr marL="342900" lvl="0" indent="-342900" algn="l" rtl="0">
              <a:spcBef>
                <a:spcPts val="440"/>
              </a:spcBef>
              <a:spcAft>
                <a:spcPts val="0"/>
              </a:spcAft>
              <a:buClr>
                <a:schemeClr val="dk2"/>
              </a:buClr>
              <a:buSzPts val="2200"/>
              <a:buChar char="•"/>
            </a:pPr>
            <a:r>
              <a:rPr lang="en-US" sz="2200"/>
              <a:t>Legislative rules/roadblocks</a:t>
            </a:r>
            <a:endParaRPr/>
          </a:p>
          <a:p>
            <a:pPr marL="342900" lvl="0" indent="-342900" algn="l" rtl="0">
              <a:spcBef>
                <a:spcPts val="440"/>
              </a:spcBef>
              <a:spcAft>
                <a:spcPts val="0"/>
              </a:spcAft>
              <a:buClr>
                <a:schemeClr val="dk2"/>
              </a:buClr>
              <a:buSzPts val="2200"/>
              <a:buChar char="•"/>
            </a:pPr>
            <a:r>
              <a:rPr lang="en-US" sz="2200"/>
              <a:t>Lack of access to competent healthcare</a:t>
            </a:r>
            <a:endParaRPr/>
          </a:p>
          <a:p>
            <a:pPr marL="342900" lvl="0" indent="-342900" algn="l" rtl="0">
              <a:spcBef>
                <a:spcPts val="440"/>
              </a:spcBef>
              <a:spcAft>
                <a:spcPts val="0"/>
              </a:spcAft>
              <a:buClr>
                <a:schemeClr val="dk2"/>
              </a:buClr>
              <a:buSzPts val="2200"/>
              <a:buChar char="•"/>
            </a:pPr>
            <a:r>
              <a:rPr lang="en-US" sz="2200"/>
              <a:t>Health problems</a:t>
            </a:r>
            <a:endParaRPr/>
          </a:p>
          <a:p>
            <a:pPr marL="342900" lvl="0" indent="-342900" algn="l" rtl="0">
              <a:spcBef>
                <a:spcPts val="440"/>
              </a:spcBef>
              <a:spcAft>
                <a:spcPts val="0"/>
              </a:spcAft>
              <a:buClr>
                <a:schemeClr val="dk2"/>
              </a:buClr>
              <a:buSzPts val="2200"/>
              <a:buChar char="•"/>
            </a:pPr>
            <a:r>
              <a:rPr lang="en-US" sz="2200"/>
              <a:t>Unhappy with options available</a:t>
            </a:r>
            <a:endParaRPr/>
          </a:p>
          <a:p>
            <a:pPr marL="342900" lvl="0" indent="-342900" algn="l" rtl="0">
              <a:spcBef>
                <a:spcPts val="440"/>
              </a:spcBef>
              <a:spcAft>
                <a:spcPts val="0"/>
              </a:spcAft>
              <a:buClr>
                <a:schemeClr val="dk2"/>
              </a:buClr>
              <a:buSzPts val="2200"/>
              <a:buChar char="•"/>
            </a:pPr>
            <a:r>
              <a:rPr lang="en-US" sz="2200"/>
              <a:t>Unsupportive family/family instability</a:t>
            </a:r>
            <a:endParaRPr/>
          </a:p>
          <a:p>
            <a:pPr marL="342900" lvl="0" indent="-342900" algn="l" rtl="0">
              <a:spcBef>
                <a:spcPts val="440"/>
              </a:spcBef>
              <a:spcAft>
                <a:spcPts val="0"/>
              </a:spcAft>
              <a:buClr>
                <a:schemeClr val="dk2"/>
              </a:buClr>
              <a:buSzPts val="2200"/>
              <a:buChar char="•"/>
            </a:pPr>
            <a:r>
              <a:rPr lang="en-US" sz="2200"/>
              <a:t>Homelessness/domestic violence</a:t>
            </a:r>
            <a:endParaRPr/>
          </a:p>
          <a:p>
            <a:pPr marL="342900" lvl="0" indent="-342900" algn="l" rtl="0">
              <a:spcBef>
                <a:spcPts val="440"/>
              </a:spcBef>
              <a:spcAft>
                <a:spcPts val="0"/>
              </a:spcAft>
              <a:buClr>
                <a:schemeClr val="dk2"/>
              </a:buClr>
              <a:buSzPts val="2200"/>
              <a:buChar char="•"/>
            </a:pPr>
            <a:r>
              <a:rPr lang="en-US" sz="2200"/>
              <a:t>Other personal reasons </a:t>
            </a:r>
            <a:endParaRPr/>
          </a:p>
          <a:p>
            <a:pPr marL="342900" lvl="0" indent="-139700" algn="l" rtl="0">
              <a:spcBef>
                <a:spcPts val="640"/>
              </a:spcBef>
              <a:spcAft>
                <a:spcPts val="0"/>
              </a:spcAft>
              <a:buClr>
                <a:schemeClr val="dk2"/>
              </a:buClr>
              <a:buSzPts val="3200"/>
              <a:buNone/>
            </a:pPr>
            <a:endParaRPr/>
          </a:p>
        </p:txBody>
      </p:sp>
      <p:pic>
        <p:nvPicPr>
          <p:cNvPr id="427" name="Google Shape;427;p71"/>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428" name="Google Shape;428;p7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28</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g1350d83a140_14_6"/>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YOUR SHOES</a:t>
            </a:r>
            <a:endParaRPr/>
          </a:p>
        </p:txBody>
      </p:sp>
      <p:pic>
        <p:nvPicPr>
          <p:cNvPr id="435" name="Google Shape;435;g1350d83a140_14_6"/>
          <p:cNvPicPr preferRelativeResize="0"/>
          <p:nvPr/>
        </p:nvPicPr>
        <p:blipFill rotWithShape="1">
          <a:blip r:embed="rId3">
            <a:alphaModFix/>
          </a:blip>
          <a:srcRect/>
          <a:stretch/>
        </p:blipFill>
        <p:spPr>
          <a:xfrm>
            <a:off x="2147951" y="1628217"/>
            <a:ext cx="4848099" cy="3601564"/>
          </a:xfrm>
          <a:prstGeom prst="rect">
            <a:avLst/>
          </a:prstGeom>
          <a:noFill/>
          <a:ln>
            <a:noFill/>
          </a:ln>
        </p:spPr>
      </p:pic>
      <p:pic>
        <p:nvPicPr>
          <p:cNvPr id="436" name="Google Shape;436;g1350d83a140_14_6"/>
          <p:cNvPicPr preferRelativeResize="0"/>
          <p:nvPr/>
        </p:nvPicPr>
        <p:blipFill rotWithShape="1">
          <a:blip r:embed="rId4">
            <a:alphaModFix/>
          </a:blip>
          <a:srcRect/>
          <a:stretch/>
        </p:blipFill>
        <p:spPr>
          <a:xfrm>
            <a:off x="161600" y="187136"/>
            <a:ext cx="1286201" cy="1082093"/>
          </a:xfrm>
          <a:prstGeom prst="rect">
            <a:avLst/>
          </a:prstGeom>
          <a:noFill/>
          <a:ln>
            <a:noFill/>
          </a:ln>
        </p:spPr>
      </p:pic>
      <p:sp>
        <p:nvSpPr>
          <p:cNvPr id="437" name="Google Shape;437;g1350d83a140_14_6"/>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29</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63"/>
          <p:cNvSpPr txBox="1">
            <a:spLocks noGrp="1"/>
          </p:cNvSpPr>
          <p:nvPr>
            <p:ph type="title"/>
          </p:nvPr>
        </p:nvSpPr>
        <p:spPr>
          <a:xfrm>
            <a:off x="505315" y="643467"/>
            <a:ext cx="3152284" cy="1375608"/>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lt1"/>
                </a:solidFill>
              </a:rPr>
              <a:t>Other Gender Identities</a:t>
            </a:r>
            <a:endParaRPr/>
          </a:p>
        </p:txBody>
      </p:sp>
      <p:sp>
        <p:nvSpPr>
          <p:cNvPr id="443" name="Google Shape;443;p63"/>
          <p:cNvSpPr txBox="1"/>
          <p:nvPr/>
        </p:nvSpPr>
        <p:spPr>
          <a:xfrm>
            <a:off x="2454442" y="39238"/>
            <a:ext cx="6601027" cy="866201"/>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CELEBRATING LEADERS</a:t>
            </a:r>
            <a:endParaRPr/>
          </a:p>
        </p:txBody>
      </p:sp>
      <p:sp>
        <p:nvSpPr>
          <p:cNvPr id="444" name="Google Shape;444;p6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30</a:t>
            </a:fld>
            <a:endParaRPr sz="1800" b="0" i="0" u="none" strike="noStrike" cap="none">
              <a:solidFill>
                <a:schemeClr val="dk1"/>
              </a:solidFill>
              <a:latin typeface="Calibri"/>
              <a:ea typeface="Calibri"/>
              <a:cs typeface="Calibri"/>
              <a:sym typeface="Calibri"/>
            </a:endParaRPr>
          </a:p>
        </p:txBody>
      </p:sp>
      <p:pic>
        <p:nvPicPr>
          <p:cNvPr id="445" name="Google Shape;445;p63"/>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446" name="Google Shape;446;p63"/>
          <p:cNvSpPr txBox="1"/>
          <p:nvPr/>
        </p:nvSpPr>
        <p:spPr>
          <a:xfrm rot="-517499">
            <a:off x="557270" y="4088855"/>
            <a:ext cx="2401565" cy="107721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dk2"/>
                </a:solidFill>
                <a:latin typeface="Calibri"/>
                <a:ea typeface="Calibri"/>
                <a:cs typeface="Calibri"/>
                <a:sym typeface="Calibri"/>
              </a:rPr>
              <a:t>Geo Neptune (they/them)</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Maine’s First Transgender, Nonbinary, Two-Spirit Elected Official</a:t>
            </a:r>
            <a:endParaRPr/>
          </a:p>
        </p:txBody>
      </p:sp>
      <p:sp>
        <p:nvSpPr>
          <p:cNvPr id="447" name="Google Shape;447;p63"/>
          <p:cNvSpPr txBox="1"/>
          <p:nvPr/>
        </p:nvSpPr>
        <p:spPr>
          <a:xfrm rot="665561">
            <a:off x="5919742" y="4008929"/>
            <a:ext cx="2619023"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dk2"/>
                </a:solidFill>
                <a:latin typeface="Calibri"/>
                <a:ea typeface="Calibri"/>
                <a:cs typeface="Calibri"/>
                <a:sym typeface="Calibri"/>
              </a:rPr>
              <a:t>Chella Man (he/him)</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Transgender, Jewish, Chinese and deaf actor who works expand how deaf &amp; LGBTQ+ people are represented. </a:t>
            </a:r>
            <a:endParaRPr/>
          </a:p>
        </p:txBody>
      </p:sp>
      <p:sp>
        <p:nvSpPr>
          <p:cNvPr id="448" name="Google Shape;448;p63"/>
          <p:cNvSpPr txBox="1"/>
          <p:nvPr/>
        </p:nvSpPr>
        <p:spPr>
          <a:xfrm>
            <a:off x="3233616" y="3674460"/>
            <a:ext cx="2521339" cy="107721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dk2"/>
                </a:solidFill>
                <a:latin typeface="Calibri"/>
                <a:ea typeface="Calibri"/>
                <a:cs typeface="Calibri"/>
                <a:sym typeface="Calibri"/>
              </a:rPr>
              <a:t>Stephanie Byers (she/her)</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The first openly transgender Native American to be elected to office in the U.S.</a:t>
            </a:r>
            <a:endParaRPr/>
          </a:p>
        </p:txBody>
      </p:sp>
      <p:pic>
        <p:nvPicPr>
          <p:cNvPr id="449" name="Google Shape;449;p63" descr="A picture containing outdoor, person, ground, purple&#10;&#10;Description automatically generated"/>
          <p:cNvPicPr preferRelativeResize="0"/>
          <p:nvPr/>
        </p:nvPicPr>
        <p:blipFill rotWithShape="1">
          <a:blip r:embed="rId4">
            <a:alphaModFix/>
          </a:blip>
          <a:srcRect t="3226"/>
          <a:stretch/>
        </p:blipFill>
        <p:spPr>
          <a:xfrm rot="-674013">
            <a:off x="156195" y="1818877"/>
            <a:ext cx="2310467" cy="2257016"/>
          </a:xfrm>
          <a:prstGeom prst="rect">
            <a:avLst/>
          </a:prstGeom>
          <a:noFill/>
          <a:ln>
            <a:noFill/>
          </a:ln>
        </p:spPr>
      </p:pic>
      <p:pic>
        <p:nvPicPr>
          <p:cNvPr id="450" name="Google Shape;450;p63" descr="A person with glasses smiling&#10;&#10;Description automatically generated with low confidence"/>
          <p:cNvPicPr preferRelativeResize="0"/>
          <p:nvPr/>
        </p:nvPicPr>
        <p:blipFill rotWithShape="1">
          <a:blip r:embed="rId5">
            <a:alphaModFix/>
          </a:blip>
          <a:srcRect/>
          <a:stretch/>
        </p:blipFill>
        <p:spPr>
          <a:xfrm>
            <a:off x="3333836" y="1384975"/>
            <a:ext cx="2289485" cy="2289485"/>
          </a:xfrm>
          <a:prstGeom prst="rect">
            <a:avLst/>
          </a:prstGeom>
          <a:noFill/>
          <a:ln>
            <a:noFill/>
          </a:ln>
        </p:spPr>
      </p:pic>
      <p:pic>
        <p:nvPicPr>
          <p:cNvPr id="451" name="Google Shape;451;p63" descr="A picture containing person&#10;&#10;Description automatically generated"/>
          <p:cNvPicPr preferRelativeResize="0"/>
          <p:nvPr/>
        </p:nvPicPr>
        <p:blipFill rotWithShape="1">
          <a:blip r:embed="rId6">
            <a:alphaModFix/>
          </a:blip>
          <a:srcRect/>
          <a:stretch/>
        </p:blipFill>
        <p:spPr>
          <a:xfrm rot="1000676">
            <a:off x="6604573" y="1781520"/>
            <a:ext cx="2289484" cy="228948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62"/>
          <p:cNvSpPr txBox="1">
            <a:spLocks noGrp="1"/>
          </p:cNvSpPr>
          <p:nvPr>
            <p:ph type="title"/>
          </p:nvPr>
        </p:nvSpPr>
        <p:spPr>
          <a:xfrm>
            <a:off x="505315" y="643467"/>
            <a:ext cx="3152284" cy="1375608"/>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lt1"/>
                </a:solidFill>
              </a:rPr>
              <a:t>Other Gender Identities</a:t>
            </a:r>
            <a:endParaRPr/>
          </a:p>
        </p:txBody>
      </p:sp>
      <p:sp>
        <p:nvSpPr>
          <p:cNvPr id="457" name="Google Shape;457;p62"/>
          <p:cNvSpPr txBox="1"/>
          <p:nvPr/>
        </p:nvSpPr>
        <p:spPr>
          <a:xfrm>
            <a:off x="2454442" y="39238"/>
            <a:ext cx="6601027" cy="866201"/>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CELEBRATING LEADERS</a:t>
            </a:r>
            <a:endParaRPr/>
          </a:p>
        </p:txBody>
      </p:sp>
      <p:sp>
        <p:nvSpPr>
          <p:cNvPr id="458" name="Google Shape;458;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31</a:t>
            </a:fld>
            <a:endParaRPr sz="1800" b="0" i="0" u="none" strike="noStrike" cap="none">
              <a:solidFill>
                <a:schemeClr val="dk1"/>
              </a:solidFill>
              <a:latin typeface="Calibri"/>
              <a:ea typeface="Calibri"/>
              <a:cs typeface="Calibri"/>
              <a:sym typeface="Calibri"/>
            </a:endParaRPr>
          </a:p>
        </p:txBody>
      </p:sp>
      <p:pic>
        <p:nvPicPr>
          <p:cNvPr id="459" name="Google Shape;459;p62"/>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460" name="Google Shape;460;p62"/>
          <p:cNvPicPr preferRelativeResize="0"/>
          <p:nvPr/>
        </p:nvPicPr>
        <p:blipFill rotWithShape="1">
          <a:blip r:embed="rId4">
            <a:alphaModFix/>
          </a:blip>
          <a:srcRect/>
          <a:stretch/>
        </p:blipFill>
        <p:spPr>
          <a:xfrm rot="-703202">
            <a:off x="241617" y="2093137"/>
            <a:ext cx="2380915" cy="2123697"/>
          </a:xfrm>
          <a:prstGeom prst="rect">
            <a:avLst/>
          </a:prstGeom>
          <a:noFill/>
          <a:ln>
            <a:noFill/>
          </a:ln>
        </p:spPr>
      </p:pic>
      <p:sp>
        <p:nvSpPr>
          <p:cNvPr id="461" name="Google Shape;461;p62"/>
          <p:cNvSpPr txBox="1"/>
          <p:nvPr/>
        </p:nvSpPr>
        <p:spPr>
          <a:xfrm rot="-790504">
            <a:off x="557270" y="4211965"/>
            <a:ext cx="2401565"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dk2"/>
                </a:solidFill>
                <a:latin typeface="Calibri"/>
                <a:ea typeface="Calibri"/>
                <a:cs typeface="Calibri"/>
                <a:sym typeface="Calibri"/>
              </a:rPr>
              <a:t>Sarah McBride (she/her)</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First transgender senator </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(2020)</a:t>
            </a:r>
            <a:endParaRPr/>
          </a:p>
        </p:txBody>
      </p:sp>
      <p:pic>
        <p:nvPicPr>
          <p:cNvPr id="462" name="Google Shape;462;p62"/>
          <p:cNvPicPr preferRelativeResize="0"/>
          <p:nvPr/>
        </p:nvPicPr>
        <p:blipFill rotWithShape="1">
          <a:blip r:embed="rId5">
            <a:alphaModFix/>
          </a:blip>
          <a:srcRect/>
          <a:stretch/>
        </p:blipFill>
        <p:spPr>
          <a:xfrm rot="670189">
            <a:off x="6227036" y="1546923"/>
            <a:ext cx="2574605" cy="2735797"/>
          </a:xfrm>
          <a:prstGeom prst="rect">
            <a:avLst/>
          </a:prstGeom>
          <a:noFill/>
          <a:ln>
            <a:noFill/>
          </a:ln>
        </p:spPr>
      </p:pic>
      <p:sp>
        <p:nvSpPr>
          <p:cNvPr id="463" name="Google Shape;463;p62"/>
          <p:cNvSpPr txBox="1"/>
          <p:nvPr/>
        </p:nvSpPr>
        <p:spPr>
          <a:xfrm rot="665561">
            <a:off x="5805438" y="4394704"/>
            <a:ext cx="2619023"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dk2"/>
                </a:solidFill>
                <a:latin typeface="Calibri"/>
                <a:ea typeface="Calibri"/>
                <a:cs typeface="Calibri"/>
                <a:sym typeface="Calibri"/>
              </a:rPr>
              <a:t>Mauree Turner (they/them)</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The first publicly non-binary U.S. state lawmaker and the first Muslim member of the Oklahoma Legislature (2020)</a:t>
            </a:r>
            <a:endParaRPr/>
          </a:p>
        </p:txBody>
      </p:sp>
      <p:pic>
        <p:nvPicPr>
          <p:cNvPr id="464" name="Google Shape;464;p62" descr="Grace Dolan-Sandrino - SMYAL"/>
          <p:cNvPicPr preferRelativeResize="0"/>
          <p:nvPr/>
        </p:nvPicPr>
        <p:blipFill rotWithShape="1">
          <a:blip r:embed="rId6">
            <a:alphaModFix/>
          </a:blip>
          <a:srcRect/>
          <a:stretch/>
        </p:blipFill>
        <p:spPr>
          <a:xfrm>
            <a:off x="3179306" y="1044388"/>
            <a:ext cx="2499599" cy="2812049"/>
          </a:xfrm>
          <a:prstGeom prst="rect">
            <a:avLst/>
          </a:prstGeom>
          <a:noFill/>
          <a:ln>
            <a:noFill/>
          </a:ln>
        </p:spPr>
      </p:pic>
      <p:sp>
        <p:nvSpPr>
          <p:cNvPr id="465" name="Google Shape;465;p62"/>
          <p:cNvSpPr txBox="1"/>
          <p:nvPr/>
        </p:nvSpPr>
        <p:spPr>
          <a:xfrm>
            <a:off x="3157566" y="3921407"/>
            <a:ext cx="2521339"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dk2"/>
                </a:solidFill>
                <a:latin typeface="Calibri"/>
                <a:ea typeface="Calibri"/>
                <a:cs typeface="Calibri"/>
                <a:sym typeface="Calibri"/>
              </a:rPr>
              <a:t>Sage Grace Dolan-Sandrino</a:t>
            </a:r>
            <a:endParaRPr sz="1600" b="1" i="0" u="none" strike="noStrike" cap="none">
              <a:solidFill>
                <a:schemeClr val="dk2"/>
              </a:solidFill>
              <a:latin typeface="Calibri"/>
              <a:ea typeface="Calibri"/>
              <a:cs typeface="Calibri"/>
              <a:sym typeface="Calibri"/>
            </a:endParaRPr>
          </a:p>
          <a:p>
            <a:pPr marL="0" marR="0" lvl="0" indent="0" algn="ctr" rtl="0">
              <a:lnSpc>
                <a:spcPct val="100000"/>
              </a:lnSpc>
              <a:spcBef>
                <a:spcPts val="0"/>
              </a:spcBef>
              <a:spcAft>
                <a:spcPts val="0"/>
              </a:spcAft>
              <a:buNone/>
            </a:pPr>
            <a:r>
              <a:rPr lang="en-US" sz="1600" b="1" i="0" u="none" strike="noStrike" cap="none">
                <a:solidFill>
                  <a:schemeClr val="dk2"/>
                </a:solidFill>
                <a:latin typeface="Calibri"/>
                <a:ea typeface="Calibri"/>
                <a:cs typeface="Calibri"/>
                <a:sym typeface="Calibri"/>
              </a:rPr>
              <a:t>(she/her)</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Afro-Latinx student and </a:t>
            </a:r>
            <a:endParaRPr/>
          </a:p>
          <a:p>
            <a:pPr marL="0" marR="0" lvl="0" indent="0" algn="ctr"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activist who came out at age 13</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A picture containing graphical user interface&#10;&#10;Description automatically generated">
            <a:extLst>
              <a:ext uri="{FF2B5EF4-FFF2-40B4-BE49-F238E27FC236}">
                <a16:creationId xmlns:a16="http://schemas.microsoft.com/office/drawing/2014/main" id="{7CE8963C-89D4-1506-EE4A-60332A4C2162}"/>
              </a:ext>
            </a:extLst>
          </p:cNvPr>
          <p:cNvPicPr>
            <a:picLocks noChangeAspect="1"/>
          </p:cNvPicPr>
          <p:nvPr/>
        </p:nvPicPr>
        <p:blipFill>
          <a:blip r:embed="rId2"/>
          <a:stretch>
            <a:fillRect/>
          </a:stretch>
        </p:blipFill>
        <p:spPr>
          <a:xfrm>
            <a:off x="1348595" y="1768415"/>
            <a:ext cx="6748733" cy="3795623"/>
          </a:xfrm>
          <a:prstGeom prst="rect">
            <a:avLst/>
          </a:prstGeom>
        </p:spPr>
      </p:pic>
    </p:spTree>
    <p:extLst>
      <p:ext uri="{BB962C8B-B14F-4D97-AF65-F5344CB8AC3E}">
        <p14:creationId xmlns:p14="http://schemas.microsoft.com/office/powerpoint/2010/main" val="23934063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51"/>
          <p:cNvSpPr txBox="1"/>
          <p:nvPr/>
        </p:nvSpPr>
        <p:spPr>
          <a:xfrm>
            <a:off x="685800" y="209518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6800" b="0" i="0" u="none" strike="noStrike" cap="none">
                <a:solidFill>
                  <a:schemeClr val="lt1"/>
                </a:solidFill>
                <a:latin typeface="Libre Franklin"/>
                <a:ea typeface="Libre Franklin"/>
                <a:cs typeface="Libre Franklin"/>
                <a:sym typeface="Libre Franklin"/>
              </a:rPr>
              <a:t>LGBTQUIA+ 101</a:t>
            </a:r>
          </a:p>
          <a:p>
            <a:pPr algn="ctr"/>
            <a:r>
              <a:rPr lang="en-US" sz="1800">
                <a:solidFill>
                  <a:schemeClr val="bg1"/>
                </a:solidFill>
              </a:rPr>
              <a:t>Session 2: The Employment &amp; Legal Landscape for Transitioning &amp; Transgender Employees</a:t>
            </a:r>
            <a:endParaRPr lang="en-US">
              <a:solidFill>
                <a:schemeClr val="bg1"/>
              </a:solidFill>
            </a:endParaRPr>
          </a:p>
        </p:txBody>
      </p:sp>
      <p:sp>
        <p:nvSpPr>
          <p:cNvPr id="195" name="Google Shape;195;p51"/>
          <p:cNvSpPr txBox="1"/>
          <p:nvPr/>
        </p:nvSpPr>
        <p:spPr>
          <a:xfrm>
            <a:off x="168675" y="5273335"/>
            <a:ext cx="5557421" cy="1391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lt1"/>
                </a:solidFill>
                <a:latin typeface="Libre Franklin"/>
                <a:ea typeface="Libre Franklin"/>
                <a:cs typeface="Libre Franklin"/>
                <a:sym typeface="Libre Franklin"/>
              </a:rPr>
              <a:t>Presented by:</a:t>
            </a:r>
            <a:endParaRPr/>
          </a:p>
          <a:p>
            <a:pPr marL="0" marR="0">
              <a:lnSpc>
                <a:spcPct val="107000"/>
              </a:lnSpc>
              <a:spcBef>
                <a:spcPts val="0"/>
              </a:spcBef>
              <a:spcAft>
                <a:spcPts val="80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Ben West, Linda Torres , </a:t>
            </a:r>
            <a:r>
              <a:rPr lang="en-US" sz="180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Jeny</a:t>
            </a: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Gardner, Colleen O’Connell, Grat Dalton, Michelle Couture, Sara Fitouri, Bekah Saxon, Barbera Whitman</a:t>
            </a:r>
          </a:p>
        </p:txBody>
      </p:sp>
      <p:sp>
        <p:nvSpPr>
          <p:cNvPr id="196" name="Google Shape;196;p51"/>
          <p:cNvSpPr txBox="1"/>
          <p:nvPr/>
        </p:nvSpPr>
        <p:spPr>
          <a:xfrm>
            <a:off x="1939357" y="1664372"/>
            <a:ext cx="5265300" cy="430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Libre Franklin"/>
                <a:ea typeface="Libre Franklin"/>
                <a:cs typeface="Libre Franklin"/>
                <a:sym typeface="Libre Franklin"/>
              </a:rPr>
              <a:t>NBI 32 Training Series: </a:t>
            </a:r>
            <a:endParaRPr sz="1600"/>
          </a:p>
        </p:txBody>
      </p:sp>
    </p:spTree>
    <p:extLst>
      <p:ext uri="{BB962C8B-B14F-4D97-AF65-F5344CB8AC3E}">
        <p14:creationId xmlns:p14="http://schemas.microsoft.com/office/powerpoint/2010/main" val="26294632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1E152D-39F7-4BC7-B782-0507DCA2CBE5}"/>
              </a:ext>
            </a:extLst>
          </p:cNvPr>
          <p:cNvPicPr>
            <a:picLocks noChangeAspect="1"/>
          </p:cNvPicPr>
          <p:nvPr/>
        </p:nvPicPr>
        <p:blipFill>
          <a:blip r:embed="rId2"/>
          <a:stretch>
            <a:fillRect/>
          </a:stretch>
        </p:blipFill>
        <p:spPr>
          <a:xfrm>
            <a:off x="5340756" y="3273724"/>
            <a:ext cx="1788086" cy="2466904"/>
          </a:xfrm>
          <a:prstGeom prst="rect">
            <a:avLst/>
          </a:prstGeom>
        </p:spPr>
      </p:pic>
      <p:pic>
        <p:nvPicPr>
          <p:cNvPr id="5" name="Picture 4">
            <a:extLst>
              <a:ext uri="{FF2B5EF4-FFF2-40B4-BE49-F238E27FC236}">
                <a16:creationId xmlns:a16="http://schemas.microsoft.com/office/drawing/2014/main" id="{A7A0D93D-F492-4EEA-852C-0E094F4180BF}"/>
              </a:ext>
            </a:extLst>
          </p:cNvPr>
          <p:cNvPicPr>
            <a:picLocks noChangeAspect="1"/>
          </p:cNvPicPr>
          <p:nvPr/>
        </p:nvPicPr>
        <p:blipFill rotWithShape="1">
          <a:blip r:embed="rId3"/>
          <a:srcRect t="7155" b="5159"/>
          <a:stretch/>
        </p:blipFill>
        <p:spPr>
          <a:xfrm>
            <a:off x="3857567" y="3275734"/>
            <a:ext cx="1479927" cy="2801324"/>
          </a:xfrm>
          <a:prstGeom prst="rect">
            <a:avLst/>
          </a:prstGeom>
        </p:spPr>
      </p:pic>
      <p:pic>
        <p:nvPicPr>
          <p:cNvPr id="6" name="Picture 5">
            <a:extLst>
              <a:ext uri="{FF2B5EF4-FFF2-40B4-BE49-F238E27FC236}">
                <a16:creationId xmlns:a16="http://schemas.microsoft.com/office/drawing/2014/main" id="{398F9EE5-C7A0-4692-B0F0-A36D320FD666}"/>
              </a:ext>
            </a:extLst>
          </p:cNvPr>
          <p:cNvPicPr>
            <a:picLocks noChangeAspect="1"/>
          </p:cNvPicPr>
          <p:nvPr/>
        </p:nvPicPr>
        <p:blipFill rotWithShape="1">
          <a:blip r:embed="rId4"/>
          <a:srcRect t="17338" r="24173"/>
          <a:stretch/>
        </p:blipFill>
        <p:spPr>
          <a:xfrm>
            <a:off x="2078273" y="3275734"/>
            <a:ext cx="1779293" cy="2766818"/>
          </a:xfrm>
          <a:prstGeom prst="rect">
            <a:avLst/>
          </a:prstGeom>
        </p:spPr>
      </p:pic>
      <p:pic>
        <p:nvPicPr>
          <p:cNvPr id="7" name="Picture 6">
            <a:extLst>
              <a:ext uri="{FF2B5EF4-FFF2-40B4-BE49-F238E27FC236}">
                <a16:creationId xmlns:a16="http://schemas.microsoft.com/office/drawing/2014/main" id="{CD5B79A5-F52F-4B5E-8DC6-08B797268BDC}"/>
              </a:ext>
            </a:extLst>
          </p:cNvPr>
          <p:cNvPicPr>
            <a:picLocks noChangeAspect="1"/>
          </p:cNvPicPr>
          <p:nvPr/>
        </p:nvPicPr>
        <p:blipFill>
          <a:blip r:embed="rId5"/>
          <a:stretch>
            <a:fillRect/>
          </a:stretch>
        </p:blipFill>
        <p:spPr>
          <a:xfrm>
            <a:off x="6227128" y="964386"/>
            <a:ext cx="1785901" cy="2335220"/>
          </a:xfrm>
          <a:prstGeom prst="rect">
            <a:avLst/>
          </a:prstGeom>
        </p:spPr>
      </p:pic>
      <p:pic>
        <p:nvPicPr>
          <p:cNvPr id="9" name="Picture 8">
            <a:extLst>
              <a:ext uri="{FF2B5EF4-FFF2-40B4-BE49-F238E27FC236}">
                <a16:creationId xmlns:a16="http://schemas.microsoft.com/office/drawing/2014/main" id="{EF20A446-28C4-4764-99E2-64E06B2C084C}"/>
              </a:ext>
            </a:extLst>
          </p:cNvPr>
          <p:cNvPicPr>
            <a:picLocks noChangeAspect="1"/>
          </p:cNvPicPr>
          <p:nvPr/>
        </p:nvPicPr>
        <p:blipFill>
          <a:blip r:embed="rId6"/>
          <a:stretch>
            <a:fillRect/>
          </a:stretch>
        </p:blipFill>
        <p:spPr>
          <a:xfrm>
            <a:off x="4350527" y="960130"/>
            <a:ext cx="1876348" cy="2336809"/>
          </a:xfrm>
          <a:prstGeom prst="rect">
            <a:avLst/>
          </a:prstGeom>
        </p:spPr>
      </p:pic>
      <p:pic>
        <p:nvPicPr>
          <p:cNvPr id="11" name="Picture 10">
            <a:extLst>
              <a:ext uri="{FF2B5EF4-FFF2-40B4-BE49-F238E27FC236}">
                <a16:creationId xmlns:a16="http://schemas.microsoft.com/office/drawing/2014/main" id="{ACB04558-C8E2-41A0-8AA4-E62FA770C06B}"/>
              </a:ext>
            </a:extLst>
          </p:cNvPr>
          <p:cNvPicPr>
            <a:picLocks noChangeAspect="1"/>
          </p:cNvPicPr>
          <p:nvPr/>
        </p:nvPicPr>
        <p:blipFill>
          <a:blip r:embed="rId7"/>
          <a:stretch>
            <a:fillRect/>
          </a:stretch>
        </p:blipFill>
        <p:spPr>
          <a:xfrm>
            <a:off x="2599076" y="957148"/>
            <a:ext cx="1746138" cy="2336810"/>
          </a:xfrm>
          <a:prstGeom prst="rect">
            <a:avLst/>
          </a:prstGeom>
        </p:spPr>
      </p:pic>
      <p:pic>
        <p:nvPicPr>
          <p:cNvPr id="12" name="Picture 11">
            <a:extLst>
              <a:ext uri="{FF2B5EF4-FFF2-40B4-BE49-F238E27FC236}">
                <a16:creationId xmlns:a16="http://schemas.microsoft.com/office/drawing/2014/main" id="{E3C83C5D-3C05-459D-9627-DFA18CB22F38}"/>
              </a:ext>
            </a:extLst>
          </p:cNvPr>
          <p:cNvPicPr>
            <a:picLocks noChangeAspect="1"/>
          </p:cNvPicPr>
          <p:nvPr/>
        </p:nvPicPr>
        <p:blipFill>
          <a:blip r:embed="rId8"/>
          <a:stretch>
            <a:fillRect/>
          </a:stretch>
        </p:blipFill>
        <p:spPr>
          <a:xfrm>
            <a:off x="849803" y="973012"/>
            <a:ext cx="1753572" cy="2335219"/>
          </a:xfrm>
          <a:prstGeom prst="rect">
            <a:avLst/>
          </a:prstGeom>
        </p:spPr>
      </p:pic>
      <p:pic>
        <p:nvPicPr>
          <p:cNvPr id="3" name="Picture 7" descr="A person taking a selfie&#10;&#10;Description automatically generated">
            <a:extLst>
              <a:ext uri="{FF2B5EF4-FFF2-40B4-BE49-F238E27FC236}">
                <a16:creationId xmlns:a16="http://schemas.microsoft.com/office/drawing/2014/main" id="{4BB8CBD3-4453-F90A-16B5-B42D3797228D}"/>
              </a:ext>
            </a:extLst>
          </p:cNvPr>
          <p:cNvPicPr>
            <a:picLocks noChangeAspect="1"/>
          </p:cNvPicPr>
          <p:nvPr/>
        </p:nvPicPr>
        <p:blipFill>
          <a:blip r:embed="rId9"/>
          <a:stretch>
            <a:fillRect/>
          </a:stretch>
        </p:blipFill>
        <p:spPr>
          <a:xfrm>
            <a:off x="0" y="3273724"/>
            <a:ext cx="2078967" cy="2070340"/>
          </a:xfrm>
          <a:prstGeom prst="rect">
            <a:avLst/>
          </a:prstGeom>
        </p:spPr>
      </p:pic>
      <p:pic>
        <p:nvPicPr>
          <p:cNvPr id="2" name="Picture 7">
            <a:extLst>
              <a:ext uri="{FF2B5EF4-FFF2-40B4-BE49-F238E27FC236}">
                <a16:creationId xmlns:a16="http://schemas.microsoft.com/office/drawing/2014/main" id="{78AD14CC-ED58-ACC7-A0FE-C6828ED9FD07}"/>
              </a:ext>
            </a:extLst>
          </p:cNvPr>
          <p:cNvPicPr>
            <a:picLocks noChangeAspect="1"/>
          </p:cNvPicPr>
          <p:nvPr/>
        </p:nvPicPr>
        <p:blipFill rotWithShape="1">
          <a:blip r:embed="rId10"/>
          <a:srcRect r="-2201" b="27594"/>
          <a:stretch/>
        </p:blipFill>
        <p:spPr>
          <a:xfrm>
            <a:off x="7125418" y="3308230"/>
            <a:ext cx="2061716" cy="1949572"/>
          </a:xfrm>
          <a:prstGeom prst="rect">
            <a:avLst/>
          </a:prstGeom>
        </p:spPr>
      </p:pic>
    </p:spTree>
    <p:extLst>
      <p:ext uri="{BB962C8B-B14F-4D97-AF65-F5344CB8AC3E}">
        <p14:creationId xmlns:p14="http://schemas.microsoft.com/office/powerpoint/2010/main" val="687809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2"/>
          <p:cNvSpPr txBox="1">
            <a:spLocks noGrp="1"/>
          </p:cNvSpPr>
          <p:nvPr>
            <p:ph type="title"/>
          </p:nvPr>
        </p:nvSpPr>
        <p:spPr>
          <a:xfrm>
            <a:off x="837282" y="31698"/>
            <a:ext cx="8229600" cy="78697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Land Acknowledgement</a:t>
            </a:r>
            <a:endParaRPr lang="en-US" err="1"/>
          </a:p>
        </p:txBody>
      </p:sp>
      <p:sp>
        <p:nvSpPr>
          <p:cNvPr id="224" name="Google Shape;224;p52"/>
          <p:cNvSpPr txBox="1">
            <a:spLocks noGrp="1"/>
          </p:cNvSpPr>
          <p:nvPr>
            <p:ph type="body" idx="1"/>
          </p:nvPr>
        </p:nvSpPr>
        <p:spPr>
          <a:xfrm>
            <a:off x="3141587" y="1138646"/>
            <a:ext cx="5676182" cy="4568629"/>
          </a:xfrm>
          <a:prstGeom prst="rect">
            <a:avLst/>
          </a:prstGeom>
          <a:noFill/>
          <a:ln>
            <a:noFill/>
          </a:ln>
        </p:spPr>
        <p:txBody>
          <a:bodyPr spcFirstLastPara="1" wrap="square" lIns="91425" tIns="45700" rIns="91425" bIns="45700" anchor="t" anchorCtr="0">
            <a:noAutofit/>
          </a:bodyPr>
          <a:lstStyle/>
          <a:p>
            <a:pPr marL="0" indent="0">
              <a:spcBef>
                <a:spcPts val="0"/>
              </a:spcBef>
              <a:buNone/>
            </a:pPr>
            <a:r>
              <a:rPr lang="en-US" sz="2400"/>
              <a:t>We begin by acknowledging that we meet on the traditional lands served by the </a:t>
            </a:r>
            <a:r>
              <a:rPr lang="en-US" sz="2400" err="1"/>
              <a:t>Kusso</a:t>
            </a:r>
            <a:r>
              <a:rPr lang="en-US" sz="2400"/>
              <a:t> and Sewee people.  We honor America’s First People and all elders, past, present and emerging and we are called on to learn and share what we learn about the tribal history, culture, and contributions that have been suppressed in telling the story of America. We invite you to think about the spaces you are inhabiting and the Indigenous people who came before them and were stewards of the land.</a:t>
            </a:r>
          </a:p>
          <a:p>
            <a:pPr marL="342900" lvl="0" indent="-342900" algn="l">
              <a:spcBef>
                <a:spcPts val="0"/>
              </a:spcBef>
              <a:spcAft>
                <a:spcPts val="0"/>
              </a:spcAft>
              <a:buClr>
                <a:schemeClr val="dk2"/>
              </a:buClr>
              <a:buSzPts val="3200"/>
              <a:buChar char="•"/>
            </a:pPr>
            <a:endParaRPr lang="en-US" sz="2800"/>
          </a:p>
        </p:txBody>
      </p:sp>
      <p:sp>
        <p:nvSpPr>
          <p:cNvPr id="225" name="Google Shape;225;p5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35</a:t>
            </a:fld>
            <a:endParaRPr sz="1800" b="0" i="0" u="none" strike="noStrike" cap="none">
              <a:solidFill>
                <a:schemeClr val="dk1"/>
              </a:solidFill>
              <a:latin typeface="Calibri"/>
              <a:ea typeface="Calibri"/>
              <a:cs typeface="Calibri"/>
              <a:sym typeface="Calibri"/>
            </a:endParaRPr>
          </a:p>
        </p:txBody>
      </p:sp>
      <p:pic>
        <p:nvPicPr>
          <p:cNvPr id="3" name="Picture 3" descr="Sunset on the grassy meadow">
            <a:extLst>
              <a:ext uri="{FF2B5EF4-FFF2-40B4-BE49-F238E27FC236}">
                <a16:creationId xmlns:a16="http://schemas.microsoft.com/office/drawing/2014/main" id="{60CB41D0-3ECB-3CEF-5E16-62ACAE1C5137}"/>
              </a:ext>
            </a:extLst>
          </p:cNvPr>
          <p:cNvPicPr>
            <a:picLocks noChangeAspect="1"/>
          </p:cNvPicPr>
          <p:nvPr/>
        </p:nvPicPr>
        <p:blipFill>
          <a:blip r:embed="rId3"/>
          <a:stretch>
            <a:fillRect/>
          </a:stretch>
        </p:blipFill>
        <p:spPr>
          <a:xfrm>
            <a:off x="293298" y="1305786"/>
            <a:ext cx="2743199" cy="2434881"/>
          </a:xfrm>
          <a:prstGeom prst="rect">
            <a:avLst/>
          </a:prstGeom>
        </p:spPr>
      </p:pic>
    </p:spTree>
    <p:extLst>
      <p:ext uri="{BB962C8B-B14F-4D97-AF65-F5344CB8AC3E}">
        <p14:creationId xmlns:p14="http://schemas.microsoft.com/office/powerpoint/2010/main" val="6043807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g1350d83a140_8_49"/>
          <p:cNvSpPr txBox="1">
            <a:spLocks noGrp="1"/>
          </p:cNvSpPr>
          <p:nvPr>
            <p:ph type="title"/>
          </p:nvPr>
        </p:nvSpPr>
        <p:spPr>
          <a:xfrm>
            <a:off x="1543500" y="-118250"/>
            <a:ext cx="7600500" cy="829200"/>
          </a:xfrm>
          <a:prstGeom prst="rect">
            <a:avLst/>
          </a:prstGeom>
          <a:noFill/>
          <a:ln>
            <a:noFill/>
          </a:ln>
        </p:spPr>
        <p:txBody>
          <a:bodyPr spcFirstLastPara="1" wrap="square" lIns="91425" tIns="45700" rIns="91425" bIns="45700" anchor="b" anchorCtr="0">
            <a:noAutofit/>
          </a:bodyPr>
          <a:lstStyle/>
          <a:p>
            <a:pPr marL="0" lvl="0" indent="0" algn="r" rtl="0">
              <a:lnSpc>
                <a:spcPct val="85000"/>
              </a:lnSpc>
              <a:spcBef>
                <a:spcPts val="0"/>
              </a:spcBef>
              <a:spcAft>
                <a:spcPts val="0"/>
              </a:spcAft>
              <a:buClr>
                <a:srgbClr val="3F3F3F"/>
              </a:buClr>
              <a:buSzPts val="4320"/>
              <a:buFont typeface="Arial"/>
              <a:buNone/>
            </a:pPr>
            <a:r>
              <a:rPr lang="en-US" sz="3320" b="1">
                <a:latin typeface="Arial"/>
                <a:ea typeface="Arial"/>
                <a:cs typeface="Arial"/>
                <a:sym typeface="Arial"/>
              </a:rPr>
              <a:t>WHY PREFERRED PRONOUNS?</a:t>
            </a:r>
            <a:endParaRPr sz="2600"/>
          </a:p>
        </p:txBody>
      </p:sp>
      <p:sp>
        <p:nvSpPr>
          <p:cNvPr id="217" name="Google Shape;217;g1350d83a140_8_49"/>
          <p:cNvSpPr txBox="1">
            <a:spLocks noGrp="1"/>
          </p:cNvSpPr>
          <p:nvPr>
            <p:ph type="body" idx="1"/>
          </p:nvPr>
        </p:nvSpPr>
        <p:spPr>
          <a:xfrm>
            <a:off x="885400" y="1573150"/>
            <a:ext cx="5131800" cy="4351200"/>
          </a:xfrm>
          <a:prstGeom prst="rect">
            <a:avLst/>
          </a:prstGeom>
          <a:noFill/>
          <a:ln>
            <a:noFill/>
          </a:ln>
        </p:spPr>
        <p:txBody>
          <a:bodyPr spcFirstLastPara="1" wrap="square" lIns="0" tIns="45700" rIns="0" bIns="45700" anchor="t" anchorCtr="0">
            <a:noAutofit/>
          </a:bodyPr>
          <a:lstStyle/>
          <a:p>
            <a:pPr marL="91440" lvl="0" indent="-116840" algn="l" rtl="0">
              <a:lnSpc>
                <a:spcPct val="90000"/>
              </a:lnSpc>
              <a:spcBef>
                <a:spcPts val="0"/>
              </a:spcBef>
              <a:spcAft>
                <a:spcPts val="0"/>
              </a:spcAft>
              <a:buSzPts val="2400"/>
              <a:buChar char=" "/>
            </a:pPr>
            <a:r>
              <a:rPr lang="en-US" sz="2400"/>
              <a:t>You can’t just assume by looking. </a:t>
            </a:r>
            <a:endParaRPr sz="2400"/>
          </a:p>
          <a:p>
            <a:pPr marL="91440" lvl="0" indent="-116840" algn="l" rtl="0">
              <a:lnSpc>
                <a:spcPct val="90000"/>
              </a:lnSpc>
              <a:spcBef>
                <a:spcPts val="1400"/>
              </a:spcBef>
              <a:spcAft>
                <a:spcPts val="0"/>
              </a:spcAft>
              <a:buSzPts val="2400"/>
              <a:buChar char=" "/>
            </a:pPr>
            <a:r>
              <a:rPr lang="en-US" sz="2400"/>
              <a:t>Asking and correctly using someone's preferred pronoun is the easiest way to show your respect for their gender identity. </a:t>
            </a:r>
            <a:endParaRPr sz="2400"/>
          </a:p>
          <a:p>
            <a:pPr marL="91440" lvl="0" indent="-116840" algn="l" rtl="0">
              <a:lnSpc>
                <a:spcPct val="90000"/>
              </a:lnSpc>
              <a:spcBef>
                <a:spcPts val="1400"/>
              </a:spcBef>
              <a:spcAft>
                <a:spcPts val="0"/>
              </a:spcAft>
              <a:buSzPts val="2400"/>
              <a:buChar char=" "/>
            </a:pPr>
            <a:r>
              <a:rPr lang="en-US" sz="2400"/>
              <a:t>Wrong pronoun use can make a person feel disrespected, invalidated, dismissed, alienated, or dysphoric (or, often, all of the above.) </a:t>
            </a:r>
            <a:endParaRPr sz="2400"/>
          </a:p>
          <a:p>
            <a:pPr marL="91440" lvl="0" indent="-116840" algn="l" rtl="0">
              <a:lnSpc>
                <a:spcPct val="90000"/>
              </a:lnSpc>
              <a:spcBef>
                <a:spcPts val="1400"/>
              </a:spcBef>
              <a:spcAft>
                <a:spcPts val="0"/>
              </a:spcAft>
              <a:buSzPts val="2400"/>
              <a:buChar char=" "/>
            </a:pPr>
            <a:r>
              <a:rPr lang="en-US" sz="2400"/>
              <a:t>It is a privilege to not have to worry about which pronoun someone is going to use for you.</a:t>
            </a:r>
            <a:endParaRPr sz="2400"/>
          </a:p>
        </p:txBody>
      </p:sp>
      <p:pic>
        <p:nvPicPr>
          <p:cNvPr id="218" name="Google Shape;218;g1350d83a140_8_49" descr="Image result for preferred pronouns"/>
          <p:cNvPicPr preferRelativeResize="0"/>
          <p:nvPr/>
        </p:nvPicPr>
        <p:blipFill rotWithShape="1">
          <a:blip r:embed="rId3">
            <a:alphaModFix/>
          </a:blip>
          <a:srcRect/>
          <a:stretch/>
        </p:blipFill>
        <p:spPr>
          <a:xfrm>
            <a:off x="6252176" y="1097875"/>
            <a:ext cx="2624195" cy="3809316"/>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2"/>
          <p:cNvSpPr txBox="1">
            <a:spLocks noGrp="1"/>
          </p:cNvSpPr>
          <p:nvPr>
            <p:ph type="title"/>
          </p:nvPr>
        </p:nvSpPr>
        <p:spPr>
          <a:xfrm>
            <a:off x="837282" y="31698"/>
            <a:ext cx="8229600" cy="78697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COMMUNITY AGREEMENTS</a:t>
            </a:r>
            <a:endParaRPr lang="en-US"/>
          </a:p>
        </p:txBody>
      </p:sp>
      <p:sp>
        <p:nvSpPr>
          <p:cNvPr id="224" name="Google Shape;224;p52"/>
          <p:cNvSpPr txBox="1">
            <a:spLocks noGrp="1"/>
          </p:cNvSpPr>
          <p:nvPr>
            <p:ph type="body" idx="1"/>
          </p:nvPr>
        </p:nvSpPr>
        <p:spPr>
          <a:xfrm>
            <a:off x="113717" y="733205"/>
            <a:ext cx="8704052" cy="5345005"/>
          </a:xfrm>
          <a:prstGeom prst="rect">
            <a:avLst/>
          </a:prstGeom>
          <a:noFill/>
          <a:ln>
            <a:noFill/>
          </a:ln>
        </p:spPr>
        <p:txBody>
          <a:bodyPr spcFirstLastPara="1" wrap="square" lIns="91425" tIns="45700" rIns="91425" bIns="45700" anchor="t" anchorCtr="0">
            <a:noAutofit/>
          </a:bodyPr>
          <a:lstStyle/>
          <a:p>
            <a:pPr marL="514350" indent="-514350">
              <a:spcBef>
                <a:spcPts val="0"/>
              </a:spcBef>
              <a:buAutoNum type="arabicPeriod"/>
            </a:pPr>
            <a:r>
              <a:rPr lang="en-US" sz="2800"/>
              <a:t>Share Responsibility for the Success of Each Learning Session</a:t>
            </a:r>
          </a:p>
          <a:p>
            <a:pPr marL="514350" indent="-514350">
              <a:spcBef>
                <a:spcPts val="0"/>
              </a:spcBef>
              <a:buAutoNum type="arabicPeriod"/>
            </a:pPr>
            <a:r>
              <a:rPr lang="en-US" sz="2800"/>
              <a:t>Move up, Move back</a:t>
            </a:r>
          </a:p>
          <a:p>
            <a:pPr marL="514350" indent="-514350">
              <a:spcBef>
                <a:spcPts val="0"/>
              </a:spcBef>
              <a:buAutoNum type="arabicPeriod"/>
            </a:pPr>
            <a:r>
              <a:rPr lang="en-US" sz="2800"/>
              <a:t>Respect Confidentiality</a:t>
            </a:r>
          </a:p>
          <a:p>
            <a:pPr marL="514350" indent="-514350">
              <a:spcBef>
                <a:spcPts val="0"/>
              </a:spcBef>
              <a:buAutoNum type="arabicPeriod"/>
            </a:pPr>
            <a:r>
              <a:rPr lang="en-US" sz="2800"/>
              <a:t>Be Responsible for Building Deep Understanding</a:t>
            </a:r>
          </a:p>
          <a:p>
            <a:pPr marL="971550" lvl="1" indent="-514350">
              <a:spcBef>
                <a:spcPts val="0"/>
              </a:spcBef>
              <a:buFont typeface="Courier New"/>
              <a:buChar char="o"/>
            </a:pPr>
            <a:r>
              <a:rPr lang="en-US" sz="2400"/>
              <a:t>Be timely with your presence, your speaking, and your listening</a:t>
            </a:r>
          </a:p>
          <a:p>
            <a:pPr marL="971550" lvl="1" indent="-514350">
              <a:spcBef>
                <a:spcPts val="0"/>
              </a:spcBef>
              <a:buFont typeface="Courier New"/>
              <a:buChar char="o"/>
            </a:pPr>
            <a:r>
              <a:rPr lang="en-US" sz="2400"/>
              <a:t>Be fully present with speakers, open to new perspectives, and accept challenges</a:t>
            </a:r>
          </a:p>
          <a:p>
            <a:pPr marL="971550" lvl="1" indent="-514350">
              <a:spcBef>
                <a:spcPts val="0"/>
              </a:spcBef>
              <a:buFont typeface="Courier New"/>
              <a:buChar char="o"/>
            </a:pPr>
            <a:r>
              <a:rPr lang="en-US" sz="2400"/>
              <a:t>Place tech on silent and stay checked-in</a:t>
            </a:r>
          </a:p>
          <a:p>
            <a:pPr marL="971550" lvl="1" indent="-514350">
              <a:spcBef>
                <a:spcPts val="0"/>
              </a:spcBef>
              <a:buFont typeface="Courier New"/>
              <a:buChar char="o"/>
            </a:pPr>
            <a:r>
              <a:rPr lang="en-US" sz="2400"/>
              <a:t>Share using "I" statements</a:t>
            </a:r>
          </a:p>
          <a:p>
            <a:pPr marL="971550" lvl="1" indent="-514350">
              <a:spcBef>
                <a:spcPts val="0"/>
              </a:spcBef>
              <a:buFont typeface="Courier New"/>
              <a:buChar char="o"/>
            </a:pPr>
            <a:r>
              <a:rPr lang="en-US" sz="2400"/>
              <a:t>Connect to your core values and speak from your heart</a:t>
            </a:r>
          </a:p>
          <a:p>
            <a:pPr marL="514350" indent="-342900">
              <a:spcBef>
                <a:spcPts val="0"/>
              </a:spcBef>
              <a:buAutoNum type="arabicPeriod"/>
            </a:pPr>
            <a:r>
              <a:rPr lang="en-US" sz="2800"/>
              <a:t>Expect and Accept Imperfection</a:t>
            </a:r>
          </a:p>
          <a:p>
            <a:pPr marL="514350" indent="-342900">
              <a:spcBef>
                <a:spcPts val="0"/>
              </a:spcBef>
              <a:buAutoNum type="arabicPeriod"/>
            </a:pPr>
            <a:r>
              <a:rPr lang="en-US" sz="2800"/>
              <a:t>Expect/accept non-closure – Agree to disagree</a:t>
            </a:r>
          </a:p>
          <a:p>
            <a:pPr marL="342900" indent="-342900"/>
            <a:endParaRPr lang="en-US"/>
          </a:p>
        </p:txBody>
      </p:sp>
      <p:sp>
        <p:nvSpPr>
          <p:cNvPr id="225" name="Google Shape;225;p5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37</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117259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g1350d83a140_1_339"/>
          <p:cNvSpPr txBox="1">
            <a:spLocks noGrp="1"/>
          </p:cNvSpPr>
          <p:nvPr>
            <p:ph type="title"/>
          </p:nvPr>
        </p:nvSpPr>
        <p:spPr>
          <a:xfrm>
            <a:off x="837282" y="31698"/>
            <a:ext cx="8229600" cy="78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AGENDA</a:t>
            </a:r>
            <a:endParaRPr/>
          </a:p>
        </p:txBody>
      </p:sp>
      <p:sp>
        <p:nvSpPr>
          <p:cNvPr id="486" name="Google Shape;486;g1350d83a140_1_339"/>
          <p:cNvSpPr txBox="1">
            <a:spLocks noGrp="1"/>
          </p:cNvSpPr>
          <p:nvPr>
            <p:ph type="body" idx="1"/>
          </p:nvPr>
        </p:nvSpPr>
        <p:spPr>
          <a:xfrm>
            <a:off x="588169" y="1932276"/>
            <a:ext cx="8229600" cy="37749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3200"/>
              <a:buChar char="•"/>
            </a:pPr>
            <a:r>
              <a:rPr lang="en-US"/>
              <a:t>Introductions</a:t>
            </a:r>
            <a:endParaRPr/>
          </a:p>
          <a:p>
            <a:pPr marL="342900" indent="-342900">
              <a:spcBef>
                <a:spcPts val="0"/>
              </a:spcBef>
            </a:pPr>
            <a:r>
              <a:rPr lang="en-US"/>
              <a:t>Review from yesterday's terminology convo</a:t>
            </a:r>
          </a:p>
          <a:p>
            <a:pPr marL="342900" lvl="0" indent="-342900" algn="l" rtl="0">
              <a:spcBef>
                <a:spcPts val="640"/>
              </a:spcBef>
              <a:spcAft>
                <a:spcPts val="0"/>
              </a:spcAft>
              <a:buClr>
                <a:schemeClr val="dk2"/>
              </a:buClr>
              <a:buSzPts val="3200"/>
              <a:buChar char="•"/>
            </a:pPr>
            <a:r>
              <a:rPr lang="en-US"/>
              <a:t>Legal Framework</a:t>
            </a:r>
            <a:endParaRPr/>
          </a:p>
          <a:p>
            <a:pPr marL="342900" lvl="0" indent="-342900" algn="l" rtl="0">
              <a:spcBef>
                <a:spcPts val="640"/>
              </a:spcBef>
              <a:spcAft>
                <a:spcPts val="0"/>
              </a:spcAft>
              <a:buSzPts val="3200"/>
              <a:buChar char="•"/>
            </a:pPr>
            <a:r>
              <a:rPr lang="en-US"/>
              <a:t>Breakout Group #1</a:t>
            </a:r>
            <a:endParaRPr/>
          </a:p>
          <a:p>
            <a:pPr marL="342900" lvl="0" indent="-342900" algn="l" rtl="0">
              <a:spcBef>
                <a:spcPts val="640"/>
              </a:spcBef>
              <a:spcAft>
                <a:spcPts val="0"/>
              </a:spcAft>
              <a:buSzPts val="3200"/>
              <a:buChar char="•"/>
            </a:pPr>
            <a:r>
              <a:rPr lang="en-US"/>
              <a:t>State Laws</a:t>
            </a:r>
            <a:endParaRPr/>
          </a:p>
          <a:p>
            <a:pPr marL="342900" lvl="0" indent="-342900" algn="l" rtl="0">
              <a:spcBef>
                <a:spcPts val="640"/>
              </a:spcBef>
              <a:spcAft>
                <a:spcPts val="0"/>
              </a:spcAft>
              <a:buSzPts val="3200"/>
              <a:buChar char="•"/>
            </a:pPr>
            <a:r>
              <a:rPr lang="en-US"/>
              <a:t>Scenario Work/Breakout Groups #2</a:t>
            </a:r>
            <a:endParaRPr/>
          </a:p>
          <a:p>
            <a:pPr marL="342900" lvl="0" indent="-342900" algn="l" rtl="0">
              <a:spcBef>
                <a:spcPts val="640"/>
              </a:spcBef>
              <a:spcAft>
                <a:spcPts val="0"/>
              </a:spcAft>
              <a:buSzPts val="3200"/>
              <a:buChar char="•"/>
            </a:pPr>
            <a:r>
              <a:rPr lang="en-US"/>
              <a:t>Debrief/Closing</a:t>
            </a:r>
            <a:endParaRPr/>
          </a:p>
        </p:txBody>
      </p:sp>
      <p:sp>
        <p:nvSpPr>
          <p:cNvPr id="487" name="Google Shape;487;g1350d83a140_1_33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38</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5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67" name="Google Shape;267;p58"/>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p>
            <a:pPr marL="0" lvl="0" indent="0" algn="ctr" rtl="0">
              <a:spcBef>
                <a:spcPts val="50"/>
              </a:spcBef>
              <a:spcAft>
                <a:spcPts val="0"/>
              </a:spcAft>
              <a:buClr>
                <a:schemeClr val="dk2"/>
              </a:buClr>
              <a:buSzPts val="8000"/>
              <a:buNone/>
            </a:pPr>
            <a:r>
              <a:rPr lang="en-US" sz="8000"/>
              <a:t>RECAP!</a:t>
            </a:r>
            <a:endParaRPr sz="8000"/>
          </a:p>
        </p:txBody>
      </p:sp>
      <p:sp>
        <p:nvSpPr>
          <p:cNvPr id="268" name="Google Shape;268;p58"/>
          <p:cNvSpPr/>
          <p:nvPr/>
        </p:nvSpPr>
        <p:spPr>
          <a:xfrm>
            <a:off x="457206" y="2000629"/>
            <a:ext cx="1828800" cy="1671600"/>
          </a:xfrm>
          <a:prstGeom prst="star5">
            <a:avLst>
              <a:gd name="adj" fmla="val 19098"/>
              <a:gd name="hf" fmla="val 105146"/>
              <a:gd name="vf" fmla="val 110557"/>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69" name="Google Shape;269;p58"/>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270" name="Google Shape;270;p5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39</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55546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g1350d83a140_8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endParaRPr/>
          </a:p>
        </p:txBody>
      </p:sp>
      <p:sp>
        <p:nvSpPr>
          <p:cNvPr id="277" name="Google Shape;277;g1350d83a140_8_0"/>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228600" lvl="0" indent="0" algn="l" rtl="0">
              <a:spcBef>
                <a:spcPts val="0"/>
              </a:spcBef>
              <a:spcAft>
                <a:spcPts val="0"/>
              </a:spcAft>
              <a:buClr>
                <a:schemeClr val="dk1"/>
              </a:buClr>
              <a:buSzPts val="2500"/>
              <a:buFont typeface="Arial"/>
              <a:buNone/>
            </a:pPr>
            <a:r>
              <a:rPr lang="en-US" sz="2500">
                <a:solidFill>
                  <a:schemeClr val="dk1"/>
                </a:solidFill>
              </a:rPr>
              <a:t>1. This term is used to describe someone who doesn’t have a gender</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Transgender</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Gender Expression</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Agender</a:t>
            </a:r>
            <a:endParaRPr/>
          </a:p>
        </p:txBody>
      </p:sp>
    </p:spTree>
    <p:extLst>
      <p:ext uri="{BB962C8B-B14F-4D97-AF65-F5344CB8AC3E}">
        <p14:creationId xmlns:p14="http://schemas.microsoft.com/office/powerpoint/2010/main" val="26382582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g1350d83a140_8_1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91" name="Google Shape;291;g1350d83a140_8_12"/>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457200" lvl="0" indent="-228600" algn="l" rtl="0">
              <a:spcBef>
                <a:spcPts val="0"/>
              </a:spcBef>
              <a:spcAft>
                <a:spcPts val="0"/>
              </a:spcAft>
              <a:buClr>
                <a:schemeClr val="dk1"/>
              </a:buClr>
              <a:buSzPts val="1400"/>
              <a:buFont typeface="Arial"/>
              <a:buNone/>
            </a:pPr>
            <a:r>
              <a:rPr lang="en-US" sz="2500">
                <a:solidFill>
                  <a:schemeClr val="dk1"/>
                </a:solidFill>
              </a:rPr>
              <a:t>2.  A man who is transgender can be…</a:t>
            </a:r>
            <a:endParaRPr sz="25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Bisexual</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Straight</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Queer</a:t>
            </a:r>
            <a:endParaRPr sz="1200" b="1">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All the above</a:t>
            </a:r>
            <a:endParaRPr sz="1200">
              <a:solidFill>
                <a:schemeClr val="dk1"/>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77587199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g1350d83a140_8_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84" name="Google Shape;284;g1350d83a140_8_6"/>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228600" lvl="0" indent="0" algn="l" rtl="0">
              <a:spcBef>
                <a:spcPts val="0"/>
              </a:spcBef>
              <a:spcAft>
                <a:spcPts val="0"/>
              </a:spcAft>
              <a:buClr>
                <a:schemeClr val="dk1"/>
              </a:buClr>
              <a:buSzPts val="2500"/>
              <a:buFont typeface="Calibri"/>
              <a:buNone/>
            </a:pPr>
            <a:r>
              <a:rPr lang="en-US" sz="2500">
                <a:solidFill>
                  <a:schemeClr val="dk1"/>
                </a:solidFill>
              </a:rPr>
              <a:t>3. A cisgender woman who is in a relationship with a cisgender man is?</a:t>
            </a:r>
            <a:endParaRPr sz="1200">
              <a:solidFill>
                <a:schemeClr val="dk1"/>
              </a:solidFill>
            </a:endParaRPr>
          </a:p>
          <a:p>
            <a:pPr marL="1441450" lvl="0" indent="-457200" algn="l" rtl="0">
              <a:spcBef>
                <a:spcPts val="0"/>
              </a:spcBef>
              <a:spcAft>
                <a:spcPts val="0"/>
              </a:spcAft>
              <a:buClr>
                <a:schemeClr val="dk1"/>
              </a:buClr>
              <a:buSzPts val="2500"/>
              <a:buAutoNum type="alphaLcPeriod"/>
            </a:pPr>
            <a:r>
              <a:rPr lang="en-US" sz="2500">
                <a:solidFill>
                  <a:schemeClr val="dk1"/>
                </a:solidFill>
              </a:rPr>
              <a:t>Straight</a:t>
            </a:r>
            <a:endParaRPr sz="1200">
              <a:solidFill>
                <a:schemeClr val="dk1"/>
              </a:solidFill>
            </a:endParaRPr>
          </a:p>
          <a:p>
            <a:pPr marL="1441450" lvl="0" indent="-457200" algn="l" rtl="0">
              <a:spcBef>
                <a:spcPts val="0"/>
              </a:spcBef>
              <a:spcAft>
                <a:spcPts val="0"/>
              </a:spcAft>
              <a:buClr>
                <a:schemeClr val="dk1"/>
              </a:buClr>
              <a:buSzPts val="2500"/>
              <a:buAutoNum type="alphaLcPeriod"/>
            </a:pPr>
            <a:r>
              <a:rPr lang="en-US" sz="2500">
                <a:solidFill>
                  <a:schemeClr val="dk1"/>
                </a:solidFill>
              </a:rPr>
              <a:t>Heterosexual</a:t>
            </a:r>
            <a:endParaRPr sz="2500">
              <a:solidFill>
                <a:schemeClr val="dk1"/>
              </a:solidFill>
            </a:endParaRPr>
          </a:p>
          <a:p>
            <a:pPr marL="1441450" lvl="0" indent="-457200" algn="l" rtl="0">
              <a:spcBef>
                <a:spcPts val="0"/>
              </a:spcBef>
              <a:spcAft>
                <a:spcPts val="0"/>
              </a:spcAft>
              <a:buClr>
                <a:schemeClr val="dk1"/>
              </a:buClr>
              <a:buSzPts val="2500"/>
              <a:buAutoNum type="alphaLcPeriod"/>
            </a:pPr>
            <a:r>
              <a:rPr lang="en-US" sz="2500">
                <a:solidFill>
                  <a:schemeClr val="dk1"/>
                </a:solidFill>
              </a:rPr>
              <a:t>Unknown</a:t>
            </a:r>
            <a:endParaRPr sz="2500">
              <a:solidFill>
                <a:schemeClr val="dk1"/>
              </a:solidFill>
            </a:endParaRPr>
          </a:p>
          <a:p>
            <a:pPr marL="457200" lvl="0" indent="0" algn="l" rtl="0">
              <a:spcBef>
                <a:spcPts val="0"/>
              </a:spcBef>
              <a:spcAft>
                <a:spcPts val="0"/>
              </a:spcAft>
              <a:buNone/>
            </a:pPr>
            <a:endParaRPr sz="2500">
              <a:solidFill>
                <a:schemeClr val="dk1"/>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26323277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g1350d83a140_8_2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98" name="Google Shape;298;g1350d83a140_8_24"/>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228600" lvl="0" indent="0" algn="l" rtl="0">
              <a:spcBef>
                <a:spcPts val="0"/>
              </a:spcBef>
              <a:spcAft>
                <a:spcPts val="0"/>
              </a:spcAft>
              <a:buClr>
                <a:schemeClr val="dk1"/>
              </a:buClr>
              <a:buSzPts val="2500"/>
              <a:buFont typeface="Calibri"/>
              <a:buNone/>
            </a:pPr>
            <a:r>
              <a:rPr lang="en-US" sz="2500">
                <a:solidFill>
                  <a:schemeClr val="dk1"/>
                </a:solidFill>
              </a:rPr>
              <a:t>4. A person who identifies as a woman and is attracted to women may be</a:t>
            </a:r>
            <a:endParaRPr sz="25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Gay</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Queer</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Lesbian</a:t>
            </a:r>
            <a:endParaRPr sz="1200">
              <a:solidFill>
                <a:schemeClr val="dk1"/>
              </a:solidFill>
            </a:endParaRPr>
          </a:p>
          <a:p>
            <a:pPr marL="1143000" lvl="1" indent="-457200" algn="l" rtl="0">
              <a:spcBef>
                <a:spcPts val="0"/>
              </a:spcBef>
              <a:spcAft>
                <a:spcPts val="0"/>
              </a:spcAft>
              <a:buClr>
                <a:schemeClr val="dk1"/>
              </a:buClr>
              <a:buSzPts val="2500"/>
              <a:buAutoNum type="alphaLcPeriod"/>
            </a:pPr>
            <a:r>
              <a:rPr lang="en-US" sz="2500">
                <a:solidFill>
                  <a:schemeClr val="dk1"/>
                </a:solidFill>
              </a:rPr>
              <a:t>Bisexual</a:t>
            </a:r>
          </a:p>
          <a:p>
            <a:pPr marL="1143000" lvl="1" indent="-457200" algn="l" rtl="0">
              <a:spcBef>
                <a:spcPts val="0"/>
              </a:spcBef>
              <a:spcAft>
                <a:spcPts val="0"/>
              </a:spcAft>
              <a:buClr>
                <a:schemeClr val="dk1"/>
              </a:buClr>
              <a:buSzPts val="2500"/>
              <a:buAutoNum type="alphaLcPeriod"/>
            </a:pPr>
            <a:r>
              <a:rPr lang="en-US" sz="2500">
                <a:solidFill>
                  <a:schemeClr val="dk1"/>
                </a:solidFill>
              </a:rPr>
              <a:t>All the above</a:t>
            </a:r>
            <a:endParaRPr sz="1200">
              <a:solidFill>
                <a:schemeClr val="dk1"/>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8206848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g1350d83a140_8_2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endParaRPr/>
          </a:p>
        </p:txBody>
      </p:sp>
      <p:sp>
        <p:nvSpPr>
          <p:cNvPr id="298" name="Google Shape;298;g1350d83a140_8_24"/>
          <p:cNvSpPr txBox="1">
            <a:spLocks noGrp="1"/>
          </p:cNvSpPr>
          <p:nvPr>
            <p:ph type="body" idx="1"/>
          </p:nvPr>
        </p:nvSpPr>
        <p:spPr>
          <a:xfrm>
            <a:off x="457200" y="1670677"/>
            <a:ext cx="8229600" cy="3774900"/>
          </a:xfrm>
          <a:prstGeom prst="rect">
            <a:avLst/>
          </a:prstGeom>
        </p:spPr>
        <p:txBody>
          <a:bodyPr spcFirstLastPara="1" wrap="square" lIns="91425" tIns="45700" rIns="91425" bIns="45700" anchor="t" anchorCtr="0">
            <a:noAutofit/>
          </a:bodyPr>
          <a:lstStyle/>
          <a:p>
            <a:pPr marL="228600" lvl="0" indent="0" algn="l" rtl="0">
              <a:spcBef>
                <a:spcPts val="0"/>
              </a:spcBef>
              <a:spcAft>
                <a:spcPts val="0"/>
              </a:spcAft>
              <a:buClr>
                <a:schemeClr val="dk1"/>
              </a:buClr>
              <a:buSzPts val="2500"/>
              <a:buFont typeface="Calibri"/>
              <a:buNone/>
            </a:pPr>
            <a:r>
              <a:rPr lang="en-US" sz="2500">
                <a:solidFill>
                  <a:schemeClr val="dk1"/>
                </a:solidFill>
              </a:rPr>
              <a:t>What issues might we notice in this membership form question? How could we make it more inclusive/accurate?</a:t>
            </a:r>
          </a:p>
          <a:p>
            <a:pPr marL="228600" lvl="0" indent="0" algn="l" rtl="0">
              <a:spcBef>
                <a:spcPts val="0"/>
              </a:spcBef>
              <a:spcAft>
                <a:spcPts val="0"/>
              </a:spcAft>
              <a:buClr>
                <a:schemeClr val="dk1"/>
              </a:buClr>
              <a:buSzPts val="2500"/>
              <a:buFont typeface="Calibri"/>
              <a:buNone/>
            </a:pPr>
            <a:endParaRPr lang="en-US" sz="2500">
              <a:solidFill>
                <a:schemeClr val="dk1"/>
              </a:solidFill>
            </a:endParaRPr>
          </a:p>
          <a:p>
            <a:pPr marL="685800" lvl="1" indent="0">
              <a:spcBef>
                <a:spcPts val="0"/>
              </a:spcBef>
              <a:buClr>
                <a:schemeClr val="dk1"/>
              </a:buClr>
              <a:buSzPts val="2500"/>
              <a:buNone/>
            </a:pPr>
            <a:r>
              <a:rPr lang="en-US" sz="2500">
                <a:solidFill>
                  <a:schemeClr val="dk1"/>
                </a:solidFill>
              </a:rPr>
              <a:t>What is your gender?</a:t>
            </a:r>
            <a:endParaRPr sz="2500">
              <a:solidFill>
                <a:schemeClr val="dk1"/>
              </a:solidFill>
            </a:endParaRPr>
          </a:p>
          <a:p>
            <a:pPr marL="1485900" lvl="2" indent="-342900">
              <a:spcBef>
                <a:spcPts val="0"/>
              </a:spcBef>
              <a:buClr>
                <a:schemeClr val="dk1"/>
              </a:buClr>
              <a:buSzPts val="2500"/>
              <a:buFont typeface="Wingdings" panose="05000000000000000000" pitchFamily="2" charset="2"/>
              <a:buChar char="q"/>
            </a:pPr>
            <a:r>
              <a:rPr lang="en-US" sz="2500">
                <a:solidFill>
                  <a:schemeClr val="dk1"/>
                </a:solidFill>
              </a:rPr>
              <a:t>Female</a:t>
            </a:r>
          </a:p>
          <a:p>
            <a:pPr marL="1485900" lvl="2" indent="-342900">
              <a:spcBef>
                <a:spcPts val="0"/>
              </a:spcBef>
              <a:buClr>
                <a:schemeClr val="dk1"/>
              </a:buClr>
              <a:buSzPts val="2500"/>
              <a:buFont typeface="Wingdings" panose="05000000000000000000" pitchFamily="2" charset="2"/>
              <a:buChar char="q"/>
            </a:pPr>
            <a:r>
              <a:rPr lang="en-US" sz="2500">
                <a:solidFill>
                  <a:schemeClr val="dk1"/>
                </a:solidFill>
              </a:rPr>
              <a:t>Male</a:t>
            </a:r>
          </a:p>
          <a:p>
            <a:pPr marL="1485900" lvl="2" indent="-342900">
              <a:spcBef>
                <a:spcPts val="0"/>
              </a:spcBef>
              <a:buClr>
                <a:schemeClr val="dk1"/>
              </a:buClr>
              <a:buSzPts val="2500"/>
              <a:buFont typeface="Wingdings" panose="05000000000000000000" pitchFamily="2" charset="2"/>
              <a:buChar char="q"/>
            </a:pPr>
            <a:r>
              <a:rPr lang="en-US" sz="2500">
                <a:solidFill>
                  <a:schemeClr val="dk1"/>
                </a:solidFill>
              </a:rPr>
              <a:t>Transgender</a:t>
            </a:r>
          </a:p>
          <a:p>
            <a:pPr marL="1485900" lvl="2" indent="-342900">
              <a:spcBef>
                <a:spcPts val="0"/>
              </a:spcBef>
              <a:buClr>
                <a:schemeClr val="dk1"/>
              </a:buClr>
              <a:buSzPts val="2500"/>
              <a:buFont typeface="Wingdings" panose="05000000000000000000" pitchFamily="2" charset="2"/>
              <a:buChar char="q"/>
            </a:pPr>
            <a:r>
              <a:rPr lang="en-US" sz="2500">
                <a:solidFill>
                  <a:schemeClr val="dk1"/>
                </a:solidFill>
              </a:rPr>
              <a:t>Other</a:t>
            </a:r>
            <a:endParaRPr sz="2500">
              <a:solidFill>
                <a:schemeClr val="dk1"/>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32253595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g1350d83a140_3_87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 NATION OF LAWS</a:t>
            </a:r>
            <a:endParaRPr/>
          </a:p>
        </p:txBody>
      </p:sp>
      <p:cxnSp>
        <p:nvCxnSpPr>
          <p:cNvPr id="536" name="Google Shape;536;g1350d83a140_3_874"/>
          <p:cNvCxnSpPr/>
          <p:nvPr/>
        </p:nvCxnSpPr>
        <p:spPr>
          <a:xfrm>
            <a:off x="222225" y="2306782"/>
            <a:ext cx="8728500" cy="0"/>
          </a:xfrm>
          <a:prstGeom prst="straightConnector1">
            <a:avLst/>
          </a:prstGeom>
          <a:noFill/>
          <a:ln w="180975" cap="flat" cmpd="sng">
            <a:solidFill>
              <a:srgbClr val="2E3389"/>
            </a:solidFill>
            <a:prstDash val="solid"/>
            <a:round/>
            <a:headEnd type="none" w="sm" len="sm"/>
            <a:tailEnd type="triangle" w="med" len="med"/>
          </a:ln>
          <a:effectLst>
            <a:outerShdw blurRad="40000" dist="20000" dir="5400000" rotWithShape="0">
              <a:srgbClr val="000000">
                <a:alpha val="37250"/>
              </a:srgbClr>
            </a:outerShdw>
          </a:effectLst>
        </p:spPr>
      </p:cxnSp>
      <p:sp>
        <p:nvSpPr>
          <p:cNvPr id="537" name="Google Shape;537;g1350d83a140_3_874"/>
          <p:cNvSpPr/>
          <p:nvPr/>
        </p:nvSpPr>
        <p:spPr>
          <a:xfrm>
            <a:off x="699933" y="2055159"/>
            <a:ext cx="512100" cy="512700"/>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38" name="Google Shape;538;g1350d83a140_3_874"/>
          <p:cNvSpPr/>
          <p:nvPr/>
        </p:nvSpPr>
        <p:spPr>
          <a:xfrm>
            <a:off x="3941897" y="2027449"/>
            <a:ext cx="512100" cy="512700"/>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39" name="Google Shape;539;g1350d83a140_3_874"/>
          <p:cNvSpPr/>
          <p:nvPr/>
        </p:nvSpPr>
        <p:spPr>
          <a:xfrm>
            <a:off x="5535170" y="2027449"/>
            <a:ext cx="512100" cy="512700"/>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0" name="Google Shape;540;g1350d83a140_3_874"/>
          <p:cNvSpPr/>
          <p:nvPr/>
        </p:nvSpPr>
        <p:spPr>
          <a:xfrm>
            <a:off x="7414190" y="2019424"/>
            <a:ext cx="512100" cy="512700"/>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1" name="Google Shape;541;g1350d83a140_3_874"/>
          <p:cNvSpPr/>
          <p:nvPr/>
        </p:nvSpPr>
        <p:spPr>
          <a:xfrm>
            <a:off x="2327566" y="2027449"/>
            <a:ext cx="512100" cy="512700"/>
          </a:xfrm>
          <a:prstGeom prst="ellipse">
            <a:avLst/>
          </a:prstGeom>
          <a:solidFill>
            <a:srgbClr val="F26B37"/>
          </a:solidFill>
          <a:ln w="9525" cap="flat" cmpd="sng">
            <a:solidFill>
              <a:srgbClr val="F26B37"/>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42" name="Google Shape;542;g1350d83a140_3_874"/>
          <p:cNvSpPr txBox="1"/>
          <p:nvPr/>
        </p:nvSpPr>
        <p:spPr>
          <a:xfrm>
            <a:off x="124692" y="2708543"/>
            <a:ext cx="1662600" cy="2893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1600s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Founding of Jamestown, VA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Mass. Bay General Court determined “sex crimes” and punishments.</a:t>
            </a:r>
            <a:endParaRPr sz="1400" b="0" i="0" u="none" strike="noStrike" cap="none">
              <a:solidFill>
                <a:srgbClr val="000000"/>
              </a:solidFill>
              <a:latin typeface="Arial"/>
              <a:ea typeface="Arial"/>
              <a:cs typeface="Arial"/>
              <a:sym typeface="Arial"/>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3" name="Google Shape;543;g1350d83a140_3_874"/>
          <p:cNvSpPr txBox="1"/>
          <p:nvPr/>
        </p:nvSpPr>
        <p:spPr>
          <a:xfrm>
            <a:off x="1787237" y="2708543"/>
            <a:ext cx="1662600" cy="3170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1700s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Colonial sodomy laws passed and remained in place until 1925.</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US Constitution passed and counts African-Americans as 3/5 a person.</a:t>
            </a:r>
            <a:endParaRPr sz="1400" b="0" i="0" u="none" strike="noStrike" cap="none">
              <a:solidFill>
                <a:srgbClr val="000000"/>
              </a:solidFill>
              <a:latin typeface="Arial"/>
              <a:ea typeface="Arial"/>
              <a:cs typeface="Arial"/>
              <a:sym typeface="Arial"/>
            </a:endParaRPr>
          </a:p>
        </p:txBody>
      </p:sp>
      <p:sp>
        <p:nvSpPr>
          <p:cNvPr id="544" name="Google Shape;544;g1350d83a140_3_874"/>
          <p:cNvSpPr txBox="1"/>
          <p:nvPr/>
        </p:nvSpPr>
        <p:spPr>
          <a:xfrm>
            <a:off x="3449782" y="2708543"/>
            <a:ext cx="1662600" cy="2924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1800s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14</a:t>
            </a:r>
            <a:r>
              <a:rPr lang="en-US" sz="1600" b="0" i="0" u="none" strike="noStrike" cap="none" baseline="30000">
                <a:solidFill>
                  <a:srgbClr val="000000"/>
                </a:solidFill>
                <a:latin typeface="Calibri"/>
                <a:ea typeface="Calibri"/>
                <a:cs typeface="Calibri"/>
                <a:sym typeface="Calibri"/>
              </a:rPr>
              <a:t>th</a:t>
            </a:r>
            <a:r>
              <a:rPr lang="en-US" sz="1600" b="0" i="0" u="none" strike="noStrike" cap="none">
                <a:solidFill>
                  <a:srgbClr val="000000"/>
                </a:solidFill>
                <a:latin typeface="Calibri"/>
                <a:ea typeface="Calibri"/>
                <a:cs typeface="Calibri"/>
                <a:sym typeface="Calibri"/>
              </a:rPr>
              <a:t> Amendment passed that declares “equal protection of the laws.”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Plessy v. Ferguson declares racial segregation legal.</a:t>
            </a:r>
            <a:endParaRPr sz="1400" b="0" i="0" u="none" strike="noStrike" cap="none">
              <a:solidFill>
                <a:srgbClr val="000000"/>
              </a:solidFill>
              <a:latin typeface="Arial"/>
              <a:ea typeface="Arial"/>
              <a:cs typeface="Arial"/>
              <a:sym typeface="Arial"/>
            </a:endParaRPr>
          </a:p>
        </p:txBody>
      </p:sp>
      <p:sp>
        <p:nvSpPr>
          <p:cNvPr id="545" name="Google Shape;545;g1350d83a140_3_874"/>
          <p:cNvSpPr txBox="1"/>
          <p:nvPr/>
        </p:nvSpPr>
        <p:spPr>
          <a:xfrm>
            <a:off x="5029200" y="2708543"/>
            <a:ext cx="1783800" cy="3417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1900s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President Dwight Eisenhower bans gay people from working in the federal gov’t.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Famous celebrities, athletes &amp; politicians start publicly coming out.</a:t>
            </a:r>
            <a:endParaRPr sz="1400" b="0" i="0" u="none" strike="noStrike" cap="none">
              <a:solidFill>
                <a:srgbClr val="000000"/>
              </a:solidFill>
              <a:latin typeface="Arial"/>
              <a:ea typeface="Arial"/>
              <a:cs typeface="Arial"/>
              <a:sym typeface="Arial"/>
            </a:endParaRPr>
          </a:p>
        </p:txBody>
      </p:sp>
      <p:sp>
        <p:nvSpPr>
          <p:cNvPr id="546" name="Google Shape;546;g1350d83a140_3_874"/>
          <p:cNvSpPr txBox="1"/>
          <p:nvPr/>
        </p:nvSpPr>
        <p:spPr>
          <a:xfrm>
            <a:off x="6691745" y="2718913"/>
            <a:ext cx="1956900" cy="3417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Calibri"/>
                <a:ea typeface="Calibri"/>
                <a:cs typeface="Calibri"/>
                <a:sym typeface="Calibri"/>
              </a:rPr>
              <a:t>2000s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President Obama repealed “Don’t Ask Don’t Tell” so LGBTQ+ people could serve openly in the military.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Calibri"/>
                <a:ea typeface="Calibri"/>
                <a:cs typeface="Calibri"/>
                <a:sym typeface="Calibri"/>
              </a:rPr>
              <a:t>Same-sex couples granted the right to marry across the US.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2"/>
                                        </p:tgtEl>
                                        <p:attrNameLst>
                                          <p:attrName>style.visibility</p:attrName>
                                        </p:attrNameLst>
                                      </p:cBhvr>
                                      <p:to>
                                        <p:strVal val="visible"/>
                                      </p:to>
                                    </p:set>
                                    <p:animEffect transition="in" filter="fade">
                                      <p:cBhvr>
                                        <p:cTn id="7" dur="500"/>
                                        <p:tgtEl>
                                          <p:spTgt spid="54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43"/>
                                        </p:tgtEl>
                                        <p:attrNameLst>
                                          <p:attrName>style.visibility</p:attrName>
                                        </p:attrNameLst>
                                      </p:cBhvr>
                                      <p:to>
                                        <p:strVal val="visible"/>
                                      </p:to>
                                    </p:set>
                                    <p:animEffect transition="in" filter="fade">
                                      <p:cBhvr>
                                        <p:cTn id="12" dur="500"/>
                                        <p:tgtEl>
                                          <p:spTgt spid="54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44"/>
                                        </p:tgtEl>
                                        <p:attrNameLst>
                                          <p:attrName>style.visibility</p:attrName>
                                        </p:attrNameLst>
                                      </p:cBhvr>
                                      <p:to>
                                        <p:strVal val="visible"/>
                                      </p:to>
                                    </p:set>
                                    <p:animEffect transition="in" filter="fade">
                                      <p:cBhvr>
                                        <p:cTn id="17" dur="500"/>
                                        <p:tgtEl>
                                          <p:spTgt spid="54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45"/>
                                        </p:tgtEl>
                                        <p:attrNameLst>
                                          <p:attrName>style.visibility</p:attrName>
                                        </p:attrNameLst>
                                      </p:cBhvr>
                                      <p:to>
                                        <p:strVal val="visible"/>
                                      </p:to>
                                    </p:set>
                                    <p:animEffect transition="in" filter="fade">
                                      <p:cBhvr>
                                        <p:cTn id="22" dur="500"/>
                                        <p:tgtEl>
                                          <p:spTgt spid="54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46"/>
                                        </p:tgtEl>
                                        <p:attrNameLst>
                                          <p:attrName>style.visibility</p:attrName>
                                        </p:attrNameLst>
                                      </p:cBhvr>
                                      <p:to>
                                        <p:strVal val="visible"/>
                                      </p:to>
                                    </p:set>
                                    <p:animEffect transition="in" filter="fade">
                                      <p:cBhvr>
                                        <p:cTn id="27" dur="500"/>
                                        <p:tgtEl>
                                          <p:spTgt spid="5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g1350d83a140_3_927"/>
          <p:cNvSpPr txBox="1">
            <a:spLocks noGrp="1"/>
          </p:cNvSpPr>
          <p:nvPr>
            <p:ph type="title"/>
          </p:nvPr>
        </p:nvSpPr>
        <p:spPr>
          <a:xfrm>
            <a:off x="914400" y="25400"/>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 HISTORY OF BARRIERS</a:t>
            </a:r>
            <a:endParaRPr/>
          </a:p>
        </p:txBody>
      </p:sp>
      <p:sp>
        <p:nvSpPr>
          <p:cNvPr id="552" name="Google Shape;552;g1350d83a140_3_927"/>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46</a:t>
            </a:fld>
            <a:endParaRPr sz="1800" b="0" i="0" u="none" strike="noStrike" cap="none">
              <a:solidFill>
                <a:schemeClr val="dk1"/>
              </a:solidFill>
              <a:latin typeface="Calibri"/>
              <a:ea typeface="Calibri"/>
              <a:cs typeface="Calibri"/>
              <a:sym typeface="Calibri"/>
            </a:endParaRPr>
          </a:p>
        </p:txBody>
      </p:sp>
      <p:pic>
        <p:nvPicPr>
          <p:cNvPr id="553" name="Google Shape;553;g1350d83a140_3_927"/>
          <p:cNvPicPr preferRelativeResize="0"/>
          <p:nvPr/>
        </p:nvPicPr>
        <p:blipFill rotWithShape="1">
          <a:blip r:embed="rId3">
            <a:alphaModFix/>
          </a:blip>
          <a:srcRect/>
          <a:stretch/>
        </p:blipFill>
        <p:spPr>
          <a:xfrm>
            <a:off x="165100" y="137205"/>
            <a:ext cx="1035050" cy="944790"/>
          </a:xfrm>
          <a:prstGeom prst="rect">
            <a:avLst/>
          </a:prstGeom>
          <a:noFill/>
          <a:ln>
            <a:noFill/>
          </a:ln>
        </p:spPr>
      </p:pic>
      <p:pic>
        <p:nvPicPr>
          <p:cNvPr id="554" name="Google Shape;554;g1350d83a140_3_927"/>
          <p:cNvPicPr preferRelativeResize="0"/>
          <p:nvPr/>
        </p:nvPicPr>
        <p:blipFill rotWithShape="1">
          <a:blip r:embed="rId4">
            <a:alphaModFix/>
          </a:blip>
          <a:srcRect l="2075" t="2047"/>
          <a:stretch/>
        </p:blipFill>
        <p:spPr>
          <a:xfrm>
            <a:off x="2022882" y="2286111"/>
            <a:ext cx="5356088" cy="3424126"/>
          </a:xfrm>
          <a:prstGeom prst="rect">
            <a:avLst/>
          </a:prstGeom>
          <a:noFill/>
          <a:ln>
            <a:noFill/>
          </a:ln>
        </p:spPr>
      </p:pic>
      <p:sp>
        <p:nvSpPr>
          <p:cNvPr id="555" name="Google Shape;555;g1350d83a140_3_927"/>
          <p:cNvSpPr txBox="1"/>
          <p:nvPr/>
        </p:nvSpPr>
        <p:spPr>
          <a:xfrm>
            <a:off x="510307" y="1385864"/>
            <a:ext cx="86337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In 2019, Just 22 States + DC Prohibited Workplace Discrimination Based On Sexual Orientation And Gender Identity.</a:t>
            </a:r>
            <a:endParaRPr sz="1400" b="0" i="0" u="none" strike="noStrike" cap="none">
              <a:solidFill>
                <a:srgbClr val="000000"/>
              </a:solidFill>
              <a:latin typeface="Arial"/>
              <a:ea typeface="Arial"/>
              <a:cs typeface="Arial"/>
              <a:sym typeface="Arial"/>
            </a:endParaRPr>
          </a:p>
        </p:txBody>
      </p:sp>
      <p:sp>
        <p:nvSpPr>
          <p:cNvPr id="556" name="Google Shape;556;g1350d83a140_3_927"/>
          <p:cNvSpPr txBox="1"/>
          <p:nvPr/>
        </p:nvSpPr>
        <p:spPr>
          <a:xfrm>
            <a:off x="92241" y="5940038"/>
            <a:ext cx="87660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dk2"/>
                </a:solidFill>
                <a:latin typeface="Calibri"/>
                <a:ea typeface="Calibri"/>
                <a:cs typeface="Calibri"/>
                <a:sym typeface="Calibri"/>
              </a:rPr>
              <a:t>Source: Human Rights Campaign </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11"/>
          <p:cNvSpPr/>
          <p:nvPr/>
        </p:nvSpPr>
        <p:spPr>
          <a:xfrm>
            <a:off x="5261771" y="3612824"/>
            <a:ext cx="3478191" cy="1952658"/>
          </a:xfrm>
          <a:prstGeom prst="rect">
            <a:avLst/>
          </a:prstGeom>
          <a:solidFill>
            <a:srgbClr val="F2A840">
              <a:alpha val="69411"/>
            </a:srgbClr>
          </a:solidFill>
          <a:ln>
            <a:noFill/>
          </a:ln>
          <a:effectLst>
            <a:outerShdw blurRad="40000" dist="23000" dir="5400000" rotWithShape="0">
              <a:srgbClr val="000000">
                <a:alpha val="34509"/>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63" name="Google Shape;563;p1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latin typeface="Libre Franklin"/>
                <a:ea typeface="Libre Franklin"/>
                <a:cs typeface="Libre Franklin"/>
                <a:sym typeface="Libre Franklin"/>
              </a:rPr>
              <a:t>A LANDMARK RULING</a:t>
            </a:r>
            <a:endParaRPr>
              <a:latin typeface="Libre Franklin"/>
              <a:ea typeface="Libre Franklin"/>
              <a:cs typeface="Libre Franklin"/>
              <a:sym typeface="Libre Franklin"/>
            </a:endParaRPr>
          </a:p>
        </p:txBody>
      </p:sp>
      <p:cxnSp>
        <p:nvCxnSpPr>
          <p:cNvPr id="564" name="Google Shape;564;p11"/>
          <p:cNvCxnSpPr/>
          <p:nvPr/>
        </p:nvCxnSpPr>
        <p:spPr>
          <a:xfrm>
            <a:off x="691116" y="2822185"/>
            <a:ext cx="7761768" cy="0"/>
          </a:xfrm>
          <a:prstGeom prst="straightConnector1">
            <a:avLst/>
          </a:prstGeom>
          <a:noFill/>
          <a:ln w="76200" cap="flat" cmpd="sng">
            <a:solidFill>
              <a:schemeClr val="dk2"/>
            </a:solidFill>
            <a:prstDash val="solid"/>
            <a:round/>
            <a:headEnd type="none" w="sm" len="sm"/>
            <a:tailEnd type="triangle" w="med" len="med"/>
          </a:ln>
          <a:effectLst>
            <a:outerShdw blurRad="40000" dist="20000" dir="5400000" rotWithShape="0">
              <a:srgbClr val="000000">
                <a:alpha val="37254"/>
              </a:srgbClr>
            </a:outerShdw>
          </a:effectLst>
        </p:spPr>
      </p:cxnSp>
      <p:cxnSp>
        <p:nvCxnSpPr>
          <p:cNvPr id="565" name="Google Shape;565;p11"/>
          <p:cNvCxnSpPr/>
          <p:nvPr/>
        </p:nvCxnSpPr>
        <p:spPr>
          <a:xfrm>
            <a:off x="6961364"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7254"/>
              </a:srgbClr>
            </a:outerShdw>
          </a:effectLst>
        </p:spPr>
      </p:cxnSp>
      <p:cxnSp>
        <p:nvCxnSpPr>
          <p:cNvPr id="566" name="Google Shape;566;p11"/>
          <p:cNvCxnSpPr/>
          <p:nvPr/>
        </p:nvCxnSpPr>
        <p:spPr>
          <a:xfrm>
            <a:off x="2779449"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7254"/>
              </a:srgbClr>
            </a:outerShdw>
          </a:effectLst>
        </p:spPr>
      </p:cxnSp>
      <p:sp>
        <p:nvSpPr>
          <p:cNvPr id="567" name="Google Shape;567;p11"/>
          <p:cNvSpPr txBox="1"/>
          <p:nvPr/>
        </p:nvSpPr>
        <p:spPr>
          <a:xfrm>
            <a:off x="5261771" y="3626494"/>
            <a:ext cx="3478192"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 Supreme Court rules it is </a:t>
            </a:r>
            <a:r>
              <a:rPr lang="en-US" sz="2000" b="1" i="0" u="sng" strike="noStrike" cap="none">
                <a:solidFill>
                  <a:schemeClr val="dk2"/>
                </a:solidFill>
                <a:latin typeface="Calibri"/>
                <a:ea typeface="Calibri"/>
                <a:cs typeface="Calibri"/>
                <a:sym typeface="Calibri"/>
              </a:rPr>
              <a:t>illegal</a:t>
            </a:r>
            <a:r>
              <a:rPr lang="en-US" sz="2000" b="0" i="0" u="none" strike="noStrike" cap="none">
                <a:solidFill>
                  <a:schemeClr val="dk2"/>
                </a:solidFill>
                <a:latin typeface="Calibri"/>
                <a:ea typeface="Calibri"/>
                <a:cs typeface="Calibri"/>
                <a:sym typeface="Calibri"/>
              </a:rPr>
              <a:t> to discriminate against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or fire an employee based on their sexual orientation or gender identity. </a:t>
            </a:r>
            <a:endParaRPr sz="1400" b="0" i="0" u="none" strike="noStrike" cap="none">
              <a:solidFill>
                <a:srgbClr val="000000"/>
              </a:solidFill>
              <a:latin typeface="Arial"/>
              <a:ea typeface="Arial"/>
              <a:cs typeface="Arial"/>
              <a:sym typeface="Arial"/>
            </a:endParaRPr>
          </a:p>
        </p:txBody>
      </p:sp>
      <p:sp>
        <p:nvSpPr>
          <p:cNvPr id="568" name="Google Shape;568;p11"/>
          <p:cNvSpPr txBox="1"/>
          <p:nvPr/>
        </p:nvSpPr>
        <p:spPr>
          <a:xfrm>
            <a:off x="691116" y="3722654"/>
            <a:ext cx="4433100"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Prior to 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It was </a:t>
            </a:r>
            <a:r>
              <a:rPr lang="en-US" sz="2000" b="1" i="1" u="none" strike="noStrike" cap="none">
                <a:solidFill>
                  <a:schemeClr val="dk2"/>
                </a:solidFill>
                <a:latin typeface="Calibri"/>
                <a:ea typeface="Calibri"/>
                <a:cs typeface="Calibri"/>
                <a:sym typeface="Calibri"/>
              </a:rPr>
              <a:t>legal</a:t>
            </a:r>
            <a:r>
              <a:rPr lang="en-US" sz="2000" b="0" i="0" u="none" strike="noStrike" cap="none">
                <a:solidFill>
                  <a:schemeClr val="dk2"/>
                </a:solidFill>
                <a:latin typeface="Calibri"/>
                <a:ea typeface="Calibri"/>
                <a:cs typeface="Calibri"/>
                <a:sym typeface="Calibri"/>
              </a:rPr>
              <a:t> to fire an employee for being gay, bisexual or transgender, </a:t>
            </a:r>
            <a:r>
              <a:rPr lang="en-US" sz="2000" b="0" i="1" u="none" strike="noStrike" cap="none">
                <a:solidFill>
                  <a:schemeClr val="dk2"/>
                </a:solidFill>
                <a:latin typeface="Calibri"/>
                <a:ea typeface="Calibri"/>
                <a:cs typeface="Calibri"/>
                <a:sym typeface="Calibri"/>
              </a:rPr>
              <a:t>in more than half of the 50 states</a:t>
            </a:r>
            <a:r>
              <a:rPr lang="en-US" sz="20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569" name="Google Shape;569;p11"/>
          <p:cNvSpPr txBox="1"/>
          <p:nvPr/>
        </p:nvSpPr>
        <p:spPr>
          <a:xfrm>
            <a:off x="1877786" y="1659522"/>
            <a:ext cx="5633357"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2"/>
                </a:solidFill>
                <a:latin typeface="Calibri"/>
                <a:ea typeface="Calibri"/>
                <a:cs typeface="Calibri"/>
                <a:sym typeface="Calibri"/>
              </a:rPr>
              <a:t>Bostock v. Clayton County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0" name="Google Shape;570;p1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47</a:t>
            </a:fld>
            <a:endParaRPr sz="1800" b="0" i="0" u="none" strike="noStrike" cap="none">
              <a:solidFill>
                <a:schemeClr val="dk1"/>
              </a:solidFill>
              <a:latin typeface="Calibri"/>
              <a:ea typeface="Calibri"/>
              <a:cs typeface="Calibri"/>
              <a:sym typeface="Calibri"/>
            </a:endParaRPr>
          </a:p>
        </p:txBody>
      </p:sp>
      <p:pic>
        <p:nvPicPr>
          <p:cNvPr id="571" name="Google Shape;571;p11"/>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Google Shape;577;p1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latin typeface="Libre Franklin"/>
                <a:ea typeface="Libre Franklin"/>
                <a:cs typeface="Libre Franklin"/>
                <a:sym typeface="Libre Franklin"/>
              </a:rPr>
              <a:t>THE BOSTOCK RULING</a:t>
            </a:r>
            <a:endParaRPr>
              <a:latin typeface="Libre Franklin"/>
              <a:ea typeface="Libre Franklin"/>
              <a:cs typeface="Libre Franklin"/>
              <a:sym typeface="Libre Franklin"/>
            </a:endParaRPr>
          </a:p>
        </p:txBody>
      </p:sp>
      <p:sp>
        <p:nvSpPr>
          <p:cNvPr id="578" name="Google Shape;578;p12"/>
          <p:cNvSpPr txBox="1"/>
          <p:nvPr/>
        </p:nvSpPr>
        <p:spPr>
          <a:xfrm>
            <a:off x="914400" y="1659522"/>
            <a:ext cx="762544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Employment Discrimination is Illegal</a:t>
            </a:r>
            <a:endParaRPr sz="1400" b="0" i="0" u="none" strike="noStrike" cap="none">
              <a:solidFill>
                <a:srgbClr val="000000"/>
              </a:solidFill>
              <a:latin typeface="Arial"/>
              <a:ea typeface="Arial"/>
              <a:cs typeface="Arial"/>
              <a:sym typeface="Arial"/>
            </a:endParaRPr>
          </a:p>
        </p:txBody>
      </p:sp>
      <p:sp>
        <p:nvSpPr>
          <p:cNvPr id="579" name="Google Shape;579;p12"/>
          <p:cNvSpPr txBox="1"/>
          <p:nvPr/>
        </p:nvSpPr>
        <p:spPr>
          <a:xfrm>
            <a:off x="759278" y="3162076"/>
            <a:ext cx="7625443"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VII of the 1964 Civil Rights Act </a:t>
            </a:r>
            <a:r>
              <a:rPr lang="en-US" sz="2400" b="0" i="0" u="none" strike="noStrike" cap="none">
                <a:solidFill>
                  <a:schemeClr val="dk2"/>
                </a:solidFill>
                <a:latin typeface="Calibri"/>
                <a:ea typeface="Calibri"/>
                <a:cs typeface="Calibri"/>
                <a:sym typeface="Calibri"/>
              </a:rPr>
              <a:t>prohibits employment discrimination based on race, color, religion, sex and national origin. </a:t>
            </a:r>
            <a:r>
              <a:rPr lang="en-US" sz="2400" b="1" i="0" u="none" strike="noStrike" cap="none">
                <a:solidFill>
                  <a:schemeClr val="dk2"/>
                </a:solidFill>
                <a:latin typeface="Calibri"/>
                <a:ea typeface="Calibri"/>
                <a:cs typeface="Calibri"/>
                <a:sym typeface="Calibri"/>
              </a:rPr>
              <a:t>Bostock interprets “sex” to </a:t>
            </a:r>
            <a:r>
              <a:rPr lang="en-US" sz="2400" b="1" i="0" u="sng" strike="noStrike" cap="none">
                <a:solidFill>
                  <a:schemeClr val="dk2"/>
                </a:solidFill>
                <a:latin typeface="Calibri"/>
                <a:ea typeface="Calibri"/>
                <a:cs typeface="Calibri"/>
                <a:sym typeface="Calibri"/>
              </a:rPr>
              <a:t>include</a:t>
            </a:r>
            <a:r>
              <a:rPr lang="en-US" sz="2400" b="1" i="0" u="none" strike="noStrike" cap="none">
                <a:solidFill>
                  <a:schemeClr val="dk2"/>
                </a:solidFill>
                <a:latin typeface="Calibri"/>
                <a:ea typeface="Calibri"/>
                <a:cs typeface="Calibri"/>
                <a:sym typeface="Calibri"/>
              </a:rPr>
              <a:t> gender identity and sexual orientation.</a:t>
            </a:r>
            <a:endParaRPr sz="1400" b="0" i="0" u="none" strike="noStrike" cap="none">
              <a:solidFill>
                <a:srgbClr val="000000"/>
              </a:solidFill>
              <a:latin typeface="Arial"/>
              <a:ea typeface="Arial"/>
              <a:cs typeface="Arial"/>
              <a:sym typeface="Arial"/>
            </a:endParaRPr>
          </a:p>
        </p:txBody>
      </p:sp>
      <p:sp>
        <p:nvSpPr>
          <p:cNvPr id="580" name="Google Shape;580;p1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48</a:t>
            </a:fld>
            <a:endParaRPr sz="1800" b="0" i="0" u="none" strike="noStrike" cap="none">
              <a:solidFill>
                <a:schemeClr val="dk1"/>
              </a:solidFill>
              <a:latin typeface="Calibri"/>
              <a:ea typeface="Calibri"/>
              <a:cs typeface="Calibri"/>
              <a:sym typeface="Calibri"/>
            </a:endParaRPr>
          </a:p>
        </p:txBody>
      </p:sp>
      <p:pic>
        <p:nvPicPr>
          <p:cNvPr id="581" name="Google Shape;581;p12"/>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13"/>
          <p:cNvSpPr txBox="1"/>
          <p:nvPr/>
        </p:nvSpPr>
        <p:spPr>
          <a:xfrm>
            <a:off x="914400" y="1659522"/>
            <a:ext cx="762544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Discrimination in Educational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Programs is Illegal</a:t>
            </a:r>
            <a:endParaRPr sz="1400" b="0" i="0" u="none" strike="noStrike" cap="none">
              <a:solidFill>
                <a:srgbClr val="000000"/>
              </a:solidFill>
              <a:latin typeface="Arial"/>
              <a:ea typeface="Arial"/>
              <a:cs typeface="Arial"/>
              <a:sym typeface="Arial"/>
            </a:endParaRPr>
          </a:p>
        </p:txBody>
      </p:sp>
      <p:sp>
        <p:nvSpPr>
          <p:cNvPr id="588" name="Google Shape;588;p13"/>
          <p:cNvSpPr txBox="1"/>
          <p:nvPr/>
        </p:nvSpPr>
        <p:spPr>
          <a:xfrm>
            <a:off x="759278" y="3429000"/>
            <a:ext cx="762544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IX of the Education Amendments Act of 1972 </a:t>
            </a:r>
            <a:r>
              <a:rPr lang="en-US" sz="2400" b="0" i="0" u="none" strike="noStrike" cap="none">
                <a:solidFill>
                  <a:schemeClr val="dk2"/>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400" b="0" i="0" u="none" strike="noStrike" cap="none">
              <a:solidFill>
                <a:srgbClr val="000000"/>
              </a:solidFill>
              <a:latin typeface="Arial"/>
              <a:ea typeface="Arial"/>
              <a:cs typeface="Arial"/>
              <a:sym typeface="Arial"/>
            </a:endParaRPr>
          </a:p>
        </p:txBody>
      </p:sp>
      <p:sp>
        <p:nvSpPr>
          <p:cNvPr id="589" name="Google Shape;589;p13"/>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600" b="0" i="0" u="none" strike="noStrike" cap="none">
                <a:solidFill>
                  <a:schemeClr val="dk2"/>
                </a:solidFill>
                <a:latin typeface="Libre Franklin"/>
                <a:ea typeface="Libre Franklin"/>
                <a:cs typeface="Libre Franklin"/>
                <a:sym typeface="Libre Franklin"/>
              </a:rPr>
              <a:t>THE BOSTOCK RULING</a:t>
            </a:r>
            <a:endParaRPr sz="1400" b="0" i="0" u="none" strike="noStrike" cap="none">
              <a:solidFill>
                <a:srgbClr val="000000"/>
              </a:solidFill>
              <a:latin typeface="Arial"/>
              <a:ea typeface="Arial"/>
              <a:cs typeface="Arial"/>
              <a:sym typeface="Arial"/>
            </a:endParaRPr>
          </a:p>
        </p:txBody>
      </p:sp>
      <p:sp>
        <p:nvSpPr>
          <p:cNvPr id="590" name="Google Shape;590;p1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49</a:t>
            </a:fld>
            <a:endParaRPr sz="1800" b="0" i="0" u="none" strike="noStrike" cap="none">
              <a:solidFill>
                <a:schemeClr val="dk1"/>
              </a:solidFill>
              <a:latin typeface="Calibri"/>
              <a:ea typeface="Calibri"/>
              <a:cs typeface="Calibri"/>
              <a:sym typeface="Calibri"/>
            </a:endParaRPr>
          </a:p>
        </p:txBody>
      </p:sp>
      <p:pic>
        <p:nvPicPr>
          <p:cNvPr id="591" name="Google Shape;591;p13"/>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17"/>
          <p:cNvSpPr txBox="1">
            <a:spLocks noGrp="1"/>
          </p:cNvSpPr>
          <p:nvPr>
            <p:ph type="body" idx="1"/>
          </p:nvPr>
        </p:nvSpPr>
        <p:spPr>
          <a:xfrm>
            <a:off x="457200" y="2527300"/>
            <a:ext cx="8229600" cy="3598862"/>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2400"/>
              <a:buChar char="•"/>
            </a:pPr>
            <a:r>
              <a:rPr lang="en-US" sz="2400"/>
              <a:t>The Bostock ruling only applies to employment discrimination.</a:t>
            </a:r>
            <a:endParaRPr/>
          </a:p>
          <a:p>
            <a:pPr marL="342900" lvl="0" indent="-342900" algn="l" rtl="0">
              <a:spcBef>
                <a:spcPts val="480"/>
              </a:spcBef>
              <a:spcAft>
                <a:spcPts val="0"/>
              </a:spcAft>
              <a:buClr>
                <a:schemeClr val="dk2"/>
              </a:buClr>
              <a:buSzPts val="2400"/>
              <a:buChar char="•"/>
            </a:pPr>
            <a:r>
              <a:rPr lang="en-US" sz="2400"/>
              <a:t>Discrimination in other areas (e.g., housing) is still legal in many states.</a:t>
            </a:r>
            <a:endParaRPr/>
          </a:p>
          <a:p>
            <a:pPr marL="342900" lvl="0" indent="-342900" algn="l" rtl="0">
              <a:spcBef>
                <a:spcPts val="480"/>
              </a:spcBef>
              <a:spcAft>
                <a:spcPts val="0"/>
              </a:spcAft>
              <a:buClr>
                <a:schemeClr val="dk2"/>
              </a:buClr>
              <a:buSzPts val="2400"/>
              <a:buChar char="•"/>
            </a:pPr>
            <a:r>
              <a:rPr lang="en-US" sz="2400"/>
              <a:t>The Equality Act – a federal law currently stalled in Congress - would end discrimination across all areas for LGBTQ+ people.</a:t>
            </a:r>
            <a:endParaRPr/>
          </a:p>
          <a:p>
            <a:pPr marL="0" lvl="0" indent="0" algn="ctr" rtl="0">
              <a:spcBef>
                <a:spcPts val="560"/>
              </a:spcBef>
              <a:spcAft>
                <a:spcPts val="0"/>
              </a:spcAft>
              <a:buClr>
                <a:schemeClr val="dk2"/>
              </a:buClr>
              <a:buSzPts val="2800"/>
              <a:buNone/>
            </a:pPr>
            <a:endParaRPr sz="2800" b="1"/>
          </a:p>
        </p:txBody>
      </p:sp>
      <p:sp>
        <p:nvSpPr>
          <p:cNvPr id="597" name="Google Shape;597;p17"/>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600" b="0" i="0" u="none" strike="noStrike" cap="none">
                <a:solidFill>
                  <a:schemeClr val="dk2"/>
                </a:solidFill>
                <a:latin typeface="Libre Franklin"/>
                <a:ea typeface="Libre Franklin"/>
                <a:cs typeface="Libre Franklin"/>
                <a:sym typeface="Libre Franklin"/>
              </a:rPr>
              <a:t>WHAT WE KNOW TODAY</a:t>
            </a:r>
            <a:endParaRPr sz="1400" b="0" i="0" u="none" strike="noStrike" cap="none">
              <a:solidFill>
                <a:srgbClr val="000000"/>
              </a:solidFill>
              <a:latin typeface="Arial"/>
              <a:ea typeface="Arial"/>
              <a:cs typeface="Arial"/>
              <a:sym typeface="Arial"/>
            </a:endParaRPr>
          </a:p>
        </p:txBody>
      </p:sp>
      <p:sp>
        <p:nvSpPr>
          <p:cNvPr id="598" name="Google Shape;598;p1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50</a:t>
            </a:fld>
            <a:endParaRPr sz="1800" b="0" i="0" u="none" strike="noStrike" cap="none">
              <a:solidFill>
                <a:schemeClr val="dk1"/>
              </a:solidFill>
              <a:latin typeface="Calibri"/>
              <a:ea typeface="Calibri"/>
              <a:cs typeface="Calibri"/>
              <a:sym typeface="Calibri"/>
            </a:endParaRPr>
          </a:p>
        </p:txBody>
      </p:sp>
      <p:pic>
        <p:nvPicPr>
          <p:cNvPr id="599" name="Google Shape;599;p17"/>
          <p:cNvPicPr preferRelativeResize="0"/>
          <p:nvPr/>
        </p:nvPicPr>
        <p:blipFill rotWithShape="1">
          <a:blip r:embed="rId3">
            <a:alphaModFix/>
          </a:blip>
          <a:srcRect/>
          <a:stretch/>
        </p:blipFill>
        <p:spPr>
          <a:xfrm>
            <a:off x="165100" y="137205"/>
            <a:ext cx="1035051" cy="944789"/>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g1350d83a140_1_316"/>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A WELCOMING WORKPLACE</a:t>
            </a:r>
            <a:endParaRPr/>
          </a:p>
        </p:txBody>
      </p:sp>
      <p:sp>
        <p:nvSpPr>
          <p:cNvPr id="606" name="Google Shape;606;g1350d83a140_1_316"/>
          <p:cNvSpPr txBox="1">
            <a:spLocks noGrp="1"/>
          </p:cNvSpPr>
          <p:nvPr>
            <p:ph type="body" idx="1"/>
          </p:nvPr>
        </p:nvSpPr>
        <p:spPr>
          <a:xfrm>
            <a:off x="628650" y="2274120"/>
            <a:ext cx="7332000" cy="32634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2000"/>
              <a:buChar char="•"/>
            </a:pPr>
            <a:r>
              <a:rPr lang="en-US" sz="2000"/>
              <a:t>Non-Discrimination and a “Right to be Out”</a:t>
            </a:r>
            <a:endParaRPr/>
          </a:p>
          <a:p>
            <a:pPr marL="342900" lvl="0" indent="-342900" algn="l" rtl="0">
              <a:spcBef>
                <a:spcPts val="400"/>
              </a:spcBef>
              <a:spcAft>
                <a:spcPts val="0"/>
              </a:spcAft>
              <a:buClr>
                <a:schemeClr val="dk2"/>
              </a:buClr>
              <a:buSzPts val="2000"/>
              <a:buChar char="•"/>
            </a:pPr>
            <a:r>
              <a:rPr lang="en-US" sz="2000"/>
              <a:t>Right to Self-Identification</a:t>
            </a:r>
            <a:endParaRPr/>
          </a:p>
          <a:p>
            <a:pPr marL="342900" lvl="0" indent="-342900" algn="l" rtl="0">
              <a:spcBef>
                <a:spcPts val="400"/>
              </a:spcBef>
              <a:spcAft>
                <a:spcPts val="0"/>
              </a:spcAft>
              <a:buClr>
                <a:schemeClr val="dk2"/>
              </a:buClr>
              <a:buSzPts val="2000"/>
              <a:buChar char="•"/>
            </a:pPr>
            <a:r>
              <a:rPr lang="en-US" sz="2000"/>
              <a:t>Inclusive &amp; Accessible Facilities</a:t>
            </a:r>
            <a:endParaRPr/>
          </a:p>
          <a:p>
            <a:pPr marL="342900" lvl="0" indent="-342900" algn="l" rtl="0">
              <a:spcBef>
                <a:spcPts val="400"/>
              </a:spcBef>
              <a:spcAft>
                <a:spcPts val="0"/>
              </a:spcAft>
              <a:buClr>
                <a:schemeClr val="dk2"/>
              </a:buClr>
              <a:buSzPts val="2000"/>
              <a:buChar char="•"/>
            </a:pPr>
            <a:r>
              <a:rPr lang="en-US" sz="2000"/>
              <a:t>Inclusive Employment Benefits</a:t>
            </a:r>
            <a:endParaRPr/>
          </a:p>
          <a:p>
            <a:pPr marL="342900" lvl="0" indent="-342900" algn="l" rtl="0">
              <a:spcBef>
                <a:spcPts val="400"/>
              </a:spcBef>
              <a:spcAft>
                <a:spcPts val="0"/>
              </a:spcAft>
              <a:buClr>
                <a:schemeClr val="dk2"/>
              </a:buClr>
              <a:buSzPts val="2000"/>
              <a:buChar char="•"/>
            </a:pPr>
            <a:r>
              <a:rPr lang="en-US" sz="2000"/>
              <a:t>Intentionally Building an Inclusive School Culture</a:t>
            </a:r>
            <a:endParaRPr/>
          </a:p>
          <a:p>
            <a:pPr marL="342900" lvl="0" indent="-342900" algn="l" rtl="0">
              <a:spcBef>
                <a:spcPts val="400"/>
              </a:spcBef>
              <a:spcAft>
                <a:spcPts val="0"/>
              </a:spcAft>
              <a:buClr>
                <a:schemeClr val="dk2"/>
              </a:buClr>
              <a:buSzPts val="2000"/>
              <a:buChar char="•"/>
            </a:pPr>
            <a:r>
              <a:rPr lang="en-US" sz="2000"/>
              <a:t>Inclusive Contracts &amp; Collective Bargaining</a:t>
            </a:r>
            <a:endParaRPr/>
          </a:p>
          <a:p>
            <a:pPr marL="342900" lvl="0" indent="-342900" algn="l" rtl="0">
              <a:spcBef>
                <a:spcPts val="400"/>
              </a:spcBef>
              <a:spcAft>
                <a:spcPts val="0"/>
              </a:spcAft>
              <a:buClr>
                <a:schemeClr val="dk2"/>
              </a:buClr>
              <a:buSzPts val="2000"/>
              <a:buChar char="•"/>
            </a:pPr>
            <a:r>
              <a:rPr lang="en-US" sz="2000"/>
              <a:t>Visibility &amp; Representation of Diverse Identities (e.g. race, sexual orientation, gender, ability, etc.) across all Levels</a:t>
            </a:r>
            <a:endParaRPr/>
          </a:p>
          <a:p>
            <a:pPr marL="342900" lvl="0" indent="-342900" algn="l" rtl="0">
              <a:spcBef>
                <a:spcPts val="400"/>
              </a:spcBef>
              <a:spcAft>
                <a:spcPts val="0"/>
              </a:spcAft>
              <a:buClr>
                <a:schemeClr val="dk2"/>
              </a:buClr>
              <a:buSzPts val="2000"/>
              <a:buChar char="•"/>
            </a:pPr>
            <a:r>
              <a:rPr lang="en-US" sz="2000"/>
              <a:t>Intentional Hiring Practices &amp; Representation in the Workplace</a:t>
            </a:r>
            <a:endParaRPr/>
          </a:p>
          <a:p>
            <a:pPr marL="342900" lvl="0" indent="-342900" algn="l" rtl="0">
              <a:spcBef>
                <a:spcPts val="400"/>
              </a:spcBef>
              <a:spcAft>
                <a:spcPts val="0"/>
              </a:spcAft>
              <a:buClr>
                <a:schemeClr val="dk2"/>
              </a:buClr>
              <a:buSzPts val="2000"/>
              <a:buChar char="•"/>
            </a:pPr>
            <a:r>
              <a:rPr lang="en-US" sz="2000"/>
              <a:t>Hiqh Quality Professional Development around LGBTQ+ Identities</a:t>
            </a:r>
            <a:endParaRPr/>
          </a:p>
          <a:p>
            <a:pPr marL="0" lvl="0" indent="0" algn="l" rtl="0">
              <a:spcBef>
                <a:spcPts val="360"/>
              </a:spcBef>
              <a:spcAft>
                <a:spcPts val="0"/>
              </a:spcAft>
              <a:buClr>
                <a:schemeClr val="dk2"/>
              </a:buClr>
              <a:buSzPts val="1800"/>
              <a:buNone/>
            </a:pPr>
            <a:endParaRPr sz="1800"/>
          </a:p>
        </p:txBody>
      </p:sp>
      <p:sp>
        <p:nvSpPr>
          <p:cNvPr id="607" name="Google Shape;607;g1350d83a140_1_316"/>
          <p:cNvSpPr/>
          <p:nvPr/>
        </p:nvSpPr>
        <p:spPr>
          <a:xfrm>
            <a:off x="6505854" y="2292048"/>
            <a:ext cx="2638200" cy="1622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08" name="Google Shape;608;g1350d83a140_1_316"/>
          <p:cNvSpPr txBox="1"/>
          <p:nvPr/>
        </p:nvSpPr>
        <p:spPr>
          <a:xfrm>
            <a:off x="6505854" y="2543961"/>
            <a:ext cx="2638200" cy="1362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1" u="none" strike="noStrike" cap="none">
                <a:solidFill>
                  <a:schemeClr val="lt1"/>
                </a:solidFill>
                <a:latin typeface="Arial"/>
                <a:ea typeface="Arial"/>
                <a:cs typeface="Arial"/>
                <a:sym typeface="Arial"/>
              </a:rPr>
              <a:t>Often formal policies are required to enforce these features of a welcoming workplace.</a:t>
            </a:r>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609" name="Google Shape;609;g1350d83a140_1_316"/>
          <p:cNvSpPr txBox="1"/>
          <p:nvPr/>
        </p:nvSpPr>
        <p:spPr>
          <a:xfrm>
            <a:off x="628650" y="1475099"/>
            <a:ext cx="65508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b="0" i="0" u="none" strike="noStrike" cap="none">
                <a:solidFill>
                  <a:schemeClr val="dk2"/>
                </a:solidFill>
                <a:latin typeface="Calibri"/>
                <a:ea typeface="Calibri"/>
                <a:cs typeface="Calibri"/>
                <a:sym typeface="Calibri"/>
              </a:rPr>
              <a:t>A welcoming workplace includes:</a:t>
            </a:r>
            <a:endParaRPr/>
          </a:p>
        </p:txBody>
      </p:sp>
      <p:pic>
        <p:nvPicPr>
          <p:cNvPr id="610" name="Google Shape;610;g1350d83a140_1_316"/>
          <p:cNvPicPr preferRelativeResize="0"/>
          <p:nvPr/>
        </p:nvPicPr>
        <p:blipFill rotWithShape="1">
          <a:blip r:embed="rId3">
            <a:alphaModFix/>
          </a:blip>
          <a:srcRect/>
          <a:stretch/>
        </p:blipFill>
        <p:spPr>
          <a:xfrm>
            <a:off x="161600" y="187136"/>
            <a:ext cx="1286201" cy="1082093"/>
          </a:xfrm>
          <a:prstGeom prst="rect">
            <a:avLst/>
          </a:prstGeom>
          <a:noFill/>
          <a:ln>
            <a:noFill/>
          </a:ln>
        </p:spPr>
      </p:pic>
      <p:sp>
        <p:nvSpPr>
          <p:cNvPr id="611" name="Google Shape;611;g1350d83a140_1_316"/>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51</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g1350d83a140_18_4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A WELCOMING WORKPLACE</a:t>
            </a:r>
            <a:endParaRPr/>
          </a:p>
        </p:txBody>
      </p:sp>
      <p:sp>
        <p:nvSpPr>
          <p:cNvPr id="618" name="Google Shape;618;g1350d83a140_18_40"/>
          <p:cNvSpPr txBox="1">
            <a:spLocks noGrp="1"/>
          </p:cNvSpPr>
          <p:nvPr>
            <p:ph type="body" idx="1"/>
          </p:nvPr>
        </p:nvSpPr>
        <p:spPr>
          <a:xfrm>
            <a:off x="628650" y="2274126"/>
            <a:ext cx="7842000" cy="3644700"/>
          </a:xfrm>
          <a:prstGeom prst="rect">
            <a:avLst/>
          </a:prstGeom>
          <a:noFill/>
          <a:ln>
            <a:noFill/>
          </a:ln>
        </p:spPr>
        <p:txBody>
          <a:bodyPr spcFirstLastPara="1" wrap="square" lIns="91425" tIns="45700" rIns="91425" bIns="45700" anchor="t" anchorCtr="0">
            <a:noAutofit/>
          </a:bodyPr>
          <a:lstStyle/>
          <a:p>
            <a:pPr marL="342900" lvl="0" indent="-311150" algn="l" rtl="0">
              <a:spcBef>
                <a:spcPts val="0"/>
              </a:spcBef>
              <a:spcAft>
                <a:spcPts val="0"/>
              </a:spcAft>
              <a:buClr>
                <a:schemeClr val="dk1"/>
              </a:buClr>
              <a:buSzPts val="2700"/>
              <a:buChar char="•"/>
            </a:pPr>
            <a:r>
              <a:rPr lang="en-US" sz="2700">
                <a:solidFill>
                  <a:schemeClr val="dk1"/>
                </a:solidFill>
              </a:rPr>
              <a:t>Which of these stood out to you?</a:t>
            </a:r>
            <a:endParaRPr sz="2700">
              <a:solidFill>
                <a:schemeClr val="dk1"/>
              </a:solidFill>
            </a:endParaRPr>
          </a:p>
          <a:p>
            <a:pPr marL="342900" lvl="0" indent="0" algn="l" rtl="0">
              <a:spcBef>
                <a:spcPts val="0"/>
              </a:spcBef>
              <a:spcAft>
                <a:spcPts val="0"/>
              </a:spcAft>
              <a:buNone/>
            </a:pPr>
            <a:endParaRPr sz="2700">
              <a:solidFill>
                <a:schemeClr val="dk1"/>
              </a:solidFill>
            </a:endParaRPr>
          </a:p>
          <a:p>
            <a:pPr marL="342900" lvl="0" indent="-311150" algn="l" rtl="0">
              <a:spcBef>
                <a:spcPts val="0"/>
              </a:spcBef>
              <a:spcAft>
                <a:spcPts val="0"/>
              </a:spcAft>
              <a:buClr>
                <a:schemeClr val="dk1"/>
              </a:buClr>
              <a:buSzPts val="2700"/>
              <a:buChar char="•"/>
            </a:pPr>
            <a:r>
              <a:rPr lang="en-US" sz="2700">
                <a:solidFill>
                  <a:schemeClr val="dk1"/>
                </a:solidFill>
              </a:rPr>
              <a:t>Which of these have you seen done well in the schools you support?</a:t>
            </a:r>
            <a:endParaRPr sz="2700">
              <a:solidFill>
                <a:schemeClr val="dk1"/>
              </a:solidFill>
            </a:endParaRPr>
          </a:p>
          <a:p>
            <a:pPr marL="342900" lvl="0" indent="0" algn="l" rtl="0">
              <a:spcBef>
                <a:spcPts val="0"/>
              </a:spcBef>
              <a:spcAft>
                <a:spcPts val="0"/>
              </a:spcAft>
              <a:buNone/>
            </a:pPr>
            <a:endParaRPr sz="2700">
              <a:solidFill>
                <a:schemeClr val="dk1"/>
              </a:solidFill>
            </a:endParaRPr>
          </a:p>
          <a:p>
            <a:pPr marL="342900" lvl="0" indent="-311150" algn="l" rtl="0">
              <a:spcBef>
                <a:spcPts val="0"/>
              </a:spcBef>
              <a:spcAft>
                <a:spcPts val="0"/>
              </a:spcAft>
              <a:buClr>
                <a:schemeClr val="dk1"/>
              </a:buClr>
              <a:buSzPts val="2700"/>
              <a:buChar char="•"/>
            </a:pPr>
            <a:r>
              <a:rPr lang="en-US" sz="2700">
                <a:solidFill>
                  <a:schemeClr val="dk1"/>
                </a:solidFill>
              </a:rPr>
              <a:t>Which of these have you not seen done well?</a:t>
            </a:r>
            <a:endParaRPr sz="2600"/>
          </a:p>
        </p:txBody>
      </p:sp>
      <p:sp>
        <p:nvSpPr>
          <p:cNvPr id="619" name="Google Shape;619;g1350d83a140_18_40"/>
          <p:cNvSpPr txBox="1"/>
          <p:nvPr/>
        </p:nvSpPr>
        <p:spPr>
          <a:xfrm>
            <a:off x="6505854" y="2543961"/>
            <a:ext cx="2638200" cy="46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620" name="Google Shape;620;g1350d83a140_18_40"/>
          <p:cNvSpPr txBox="1"/>
          <p:nvPr/>
        </p:nvSpPr>
        <p:spPr>
          <a:xfrm>
            <a:off x="628650" y="1475099"/>
            <a:ext cx="65508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a:solidFill>
                  <a:schemeClr val="dk2"/>
                </a:solidFill>
                <a:latin typeface="Calibri"/>
                <a:ea typeface="Calibri"/>
                <a:cs typeface="Calibri"/>
                <a:sym typeface="Calibri"/>
              </a:rPr>
              <a:t>Debrief</a:t>
            </a:r>
            <a:endParaRPr/>
          </a:p>
        </p:txBody>
      </p:sp>
      <p:pic>
        <p:nvPicPr>
          <p:cNvPr id="621" name="Google Shape;621;g1350d83a140_18_40"/>
          <p:cNvPicPr preferRelativeResize="0"/>
          <p:nvPr/>
        </p:nvPicPr>
        <p:blipFill rotWithShape="1">
          <a:blip r:embed="rId3">
            <a:alphaModFix/>
          </a:blip>
          <a:srcRect/>
          <a:stretch/>
        </p:blipFill>
        <p:spPr>
          <a:xfrm>
            <a:off x="161600" y="187136"/>
            <a:ext cx="1286201" cy="1082093"/>
          </a:xfrm>
          <a:prstGeom prst="rect">
            <a:avLst/>
          </a:prstGeom>
          <a:noFill/>
          <a:ln>
            <a:noFill/>
          </a:ln>
        </p:spPr>
      </p:pic>
      <p:sp>
        <p:nvSpPr>
          <p:cNvPr id="622" name="Google Shape;622;g1350d83a140_18_4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52</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g1350d83a140_3_97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NON-DISCRIMINATION LAWS</a:t>
            </a:r>
            <a:endParaRPr/>
          </a:p>
        </p:txBody>
      </p:sp>
      <p:sp>
        <p:nvSpPr>
          <p:cNvPr id="629" name="Google Shape;629;g1350d83a140_3_973"/>
          <p:cNvSpPr txBox="1"/>
          <p:nvPr/>
        </p:nvSpPr>
        <p:spPr>
          <a:xfrm>
            <a:off x="651608" y="1208847"/>
            <a:ext cx="7641000" cy="1200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2"/>
                </a:solidFill>
                <a:latin typeface="Calibri"/>
                <a:ea typeface="Calibri"/>
                <a:cs typeface="Calibri"/>
                <a:sym typeface="Calibri"/>
              </a:rPr>
              <a:t>The Bostock ruling prohibits discrimination in employment and education, but transgender individuals still face other forms of discrimination.</a:t>
            </a:r>
            <a:endParaRPr sz="1400" b="0" i="0" u="none" strike="noStrike" cap="none">
              <a:solidFill>
                <a:srgbClr val="000000"/>
              </a:solidFill>
              <a:latin typeface="Arial"/>
              <a:ea typeface="Arial"/>
              <a:cs typeface="Arial"/>
              <a:sym typeface="Arial"/>
            </a:endParaRPr>
          </a:p>
        </p:txBody>
      </p:sp>
      <p:sp>
        <p:nvSpPr>
          <p:cNvPr id="630" name="Google Shape;630;g1350d83a140_3_973"/>
          <p:cNvSpPr txBox="1"/>
          <p:nvPr/>
        </p:nvSpPr>
        <p:spPr>
          <a:xfrm>
            <a:off x="651608" y="5913878"/>
            <a:ext cx="4654200" cy="276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1" u="none" strike="noStrike" cap="none">
                <a:solidFill>
                  <a:schemeClr val="dk2"/>
                </a:solidFill>
                <a:latin typeface="Calibri"/>
                <a:ea typeface="Calibri"/>
                <a:cs typeface="Calibri"/>
                <a:sym typeface="Calibri"/>
              </a:rPr>
              <a:t>Source: Movement Advancement Project</a:t>
            </a:r>
            <a:endParaRPr sz="1400" b="0" i="0" u="none" strike="noStrike" cap="none">
              <a:solidFill>
                <a:srgbClr val="000000"/>
              </a:solidFill>
              <a:latin typeface="Arial"/>
              <a:ea typeface="Arial"/>
              <a:cs typeface="Arial"/>
              <a:sym typeface="Arial"/>
            </a:endParaRPr>
          </a:p>
        </p:txBody>
      </p:sp>
      <p:pic>
        <p:nvPicPr>
          <p:cNvPr id="631" name="Google Shape;631;g1350d83a140_3_973"/>
          <p:cNvPicPr preferRelativeResize="0"/>
          <p:nvPr/>
        </p:nvPicPr>
        <p:blipFill rotWithShape="1">
          <a:blip r:embed="rId3">
            <a:alphaModFix/>
          </a:blip>
          <a:srcRect/>
          <a:stretch/>
        </p:blipFill>
        <p:spPr>
          <a:xfrm>
            <a:off x="484858" y="2503338"/>
            <a:ext cx="5263608" cy="3316377"/>
          </a:xfrm>
          <a:prstGeom prst="rect">
            <a:avLst/>
          </a:prstGeom>
          <a:noFill/>
          <a:ln>
            <a:noFill/>
          </a:ln>
        </p:spPr>
      </p:pic>
      <p:pic>
        <p:nvPicPr>
          <p:cNvPr id="632" name="Google Shape;632;g1350d83a140_3_973"/>
          <p:cNvPicPr preferRelativeResize="0"/>
          <p:nvPr/>
        </p:nvPicPr>
        <p:blipFill rotWithShape="1">
          <a:blip r:embed="rId4">
            <a:alphaModFix/>
          </a:blip>
          <a:srcRect/>
          <a:stretch/>
        </p:blipFill>
        <p:spPr>
          <a:xfrm>
            <a:off x="6186140" y="2794957"/>
            <a:ext cx="2106472" cy="2334883"/>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F4EBF-F7B8-9873-902D-E803C3CDB546}"/>
              </a:ext>
            </a:extLst>
          </p:cNvPr>
          <p:cNvSpPr>
            <a:spLocks noGrp="1"/>
          </p:cNvSpPr>
          <p:nvPr>
            <p:ph type="title"/>
          </p:nvPr>
        </p:nvSpPr>
        <p:spPr/>
        <p:txBody>
          <a:bodyPr/>
          <a:lstStyle/>
          <a:p>
            <a:r>
              <a:rPr lang="en-US"/>
              <a:t>SCENARIO</a:t>
            </a:r>
          </a:p>
        </p:txBody>
      </p:sp>
      <p:sp>
        <p:nvSpPr>
          <p:cNvPr id="3" name="Text Placeholder 2">
            <a:extLst>
              <a:ext uri="{FF2B5EF4-FFF2-40B4-BE49-F238E27FC236}">
                <a16:creationId xmlns:a16="http://schemas.microsoft.com/office/drawing/2014/main" id="{4BA88A19-8A25-CFA7-EE14-5F8B735D0D3D}"/>
              </a:ext>
            </a:extLst>
          </p:cNvPr>
          <p:cNvSpPr>
            <a:spLocks noGrp="1"/>
          </p:cNvSpPr>
          <p:nvPr>
            <p:ph type="body" idx="1"/>
          </p:nvPr>
        </p:nvSpPr>
        <p:spPr>
          <a:xfrm>
            <a:off x="370936" y="1212476"/>
            <a:ext cx="8229600" cy="3774999"/>
          </a:xfrm>
        </p:spPr>
        <p:txBody>
          <a:bodyPr/>
          <a:lstStyle/>
          <a:p>
            <a:r>
              <a:rPr lang="en-US"/>
              <a:t>You are a Uniserv Director in a medium-sized conservative school district. A member reaches out to you and asks for your help. She explains to you that she is a returning employee who is transgender and began transitioning over  the summer break. She is nervous about coming back in the fall and is asking for your help in navigating her return. </a:t>
            </a:r>
          </a:p>
          <a:p>
            <a:endParaRPr lang="en-US"/>
          </a:p>
        </p:txBody>
      </p:sp>
    </p:spTree>
    <p:extLst>
      <p:ext uri="{BB962C8B-B14F-4D97-AF65-F5344CB8AC3E}">
        <p14:creationId xmlns:p14="http://schemas.microsoft.com/office/powerpoint/2010/main" val="8528084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214A6-428E-7633-A159-7844CAFF94BD}"/>
              </a:ext>
            </a:extLst>
          </p:cNvPr>
          <p:cNvSpPr>
            <a:spLocks noGrp="1"/>
          </p:cNvSpPr>
          <p:nvPr>
            <p:ph type="title"/>
          </p:nvPr>
        </p:nvSpPr>
        <p:spPr/>
        <p:txBody>
          <a:bodyPr/>
          <a:lstStyle/>
          <a:p>
            <a:r>
              <a:rPr lang="en-US"/>
              <a:t>SCENARIO - DEBRIEF</a:t>
            </a:r>
          </a:p>
        </p:txBody>
      </p:sp>
      <p:sp>
        <p:nvSpPr>
          <p:cNvPr id="3" name="Text Placeholder 2">
            <a:extLst>
              <a:ext uri="{FF2B5EF4-FFF2-40B4-BE49-F238E27FC236}">
                <a16:creationId xmlns:a16="http://schemas.microsoft.com/office/drawing/2014/main" id="{8F7A67C5-4B8C-376C-0810-FE87DEC8202A}"/>
              </a:ext>
            </a:extLst>
          </p:cNvPr>
          <p:cNvSpPr>
            <a:spLocks noGrp="1"/>
          </p:cNvSpPr>
          <p:nvPr>
            <p:ph type="body" idx="1"/>
          </p:nvPr>
        </p:nvSpPr>
        <p:spPr/>
        <p:txBody>
          <a:bodyPr/>
          <a:lstStyle/>
          <a:p>
            <a:pPr>
              <a:spcBef>
                <a:spcPts val="0"/>
              </a:spcBef>
            </a:pPr>
            <a:r>
              <a:rPr lang="en-US">
                <a:solidFill>
                  <a:schemeClr val="dk1"/>
                </a:solidFill>
              </a:rPr>
              <a:t>What additional information would you like? </a:t>
            </a:r>
          </a:p>
          <a:p>
            <a:pPr>
              <a:spcBef>
                <a:spcPts val="0"/>
              </a:spcBef>
            </a:pPr>
            <a:r>
              <a:rPr lang="en-US">
                <a:solidFill>
                  <a:schemeClr val="dk1"/>
                </a:solidFill>
              </a:rPr>
              <a:t>What would be your first steps? </a:t>
            </a:r>
          </a:p>
          <a:p>
            <a:pPr>
              <a:spcBef>
                <a:spcPts val="0"/>
              </a:spcBef>
            </a:pPr>
            <a:r>
              <a:rPr lang="en-US">
                <a:solidFill>
                  <a:schemeClr val="dk1"/>
                </a:solidFill>
              </a:rPr>
              <a:t>What resources would you use?</a:t>
            </a:r>
          </a:p>
        </p:txBody>
      </p:sp>
    </p:spTree>
    <p:extLst>
      <p:ext uri="{BB962C8B-B14F-4D97-AF65-F5344CB8AC3E}">
        <p14:creationId xmlns:p14="http://schemas.microsoft.com/office/powerpoint/2010/main" val="20439174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pic>
        <p:nvPicPr>
          <p:cNvPr id="3" name="Picture 3">
            <a:extLst>
              <a:ext uri="{FF2B5EF4-FFF2-40B4-BE49-F238E27FC236}">
                <a16:creationId xmlns:a16="http://schemas.microsoft.com/office/drawing/2014/main" id="{12289E4F-B56F-F56B-9310-258193DEAE42}"/>
              </a:ext>
            </a:extLst>
          </p:cNvPr>
          <p:cNvPicPr>
            <a:picLocks noChangeAspect="1"/>
          </p:cNvPicPr>
          <p:nvPr/>
        </p:nvPicPr>
        <p:blipFill>
          <a:blip r:embed="rId3"/>
          <a:stretch>
            <a:fillRect/>
          </a:stretch>
        </p:blipFill>
        <p:spPr>
          <a:xfrm>
            <a:off x="4233" y="1519766"/>
            <a:ext cx="9135533" cy="1828800"/>
          </a:xfrm>
          <a:prstGeom prst="rect">
            <a:avLst/>
          </a:prstGeom>
        </p:spPr>
      </p:pic>
      <p:sp>
        <p:nvSpPr>
          <p:cNvPr id="827" name="Google Shape;827;p97"/>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t>Q &amp; A</a:t>
            </a:r>
            <a:endParaRPr/>
          </a:p>
        </p:txBody>
      </p:sp>
      <p:sp>
        <p:nvSpPr>
          <p:cNvPr id="828" name="Google Shape;828;p97"/>
          <p:cNvSpPr txBox="1">
            <a:spLocks noGrp="1"/>
          </p:cNvSpPr>
          <p:nvPr>
            <p:ph type="body" idx="1"/>
          </p:nvPr>
        </p:nvSpPr>
        <p:spPr>
          <a:xfrm>
            <a:off x="531283" y="1882947"/>
            <a:ext cx="8155517" cy="4243215"/>
          </a:xfrm>
          <a:prstGeom prst="rect">
            <a:avLst/>
          </a:prstGeom>
          <a:noFill/>
          <a:ln>
            <a:noFill/>
          </a:ln>
        </p:spPr>
        <p:txBody>
          <a:bodyPr spcFirstLastPara="1" wrap="square" lIns="91425" tIns="45700" rIns="91425" bIns="45700" anchor="t" anchorCtr="0">
            <a:noAutofit/>
          </a:bodyPr>
          <a:lstStyle/>
          <a:p>
            <a:pPr marL="0" indent="0" algn="ctr">
              <a:spcBef>
                <a:spcPts val="0"/>
              </a:spcBef>
              <a:buSzPts val="6000"/>
              <a:buNone/>
            </a:pPr>
            <a:endParaRPr lang="en-US" sz="2400"/>
          </a:p>
          <a:p>
            <a:pPr marL="0" indent="0" algn="ctr">
              <a:spcBef>
                <a:spcPts val="0"/>
              </a:spcBef>
              <a:buSzPts val="6000"/>
              <a:buNone/>
            </a:pPr>
            <a:endParaRPr lang="en-US" sz="2400"/>
          </a:p>
          <a:p>
            <a:pPr marL="0" indent="0" algn="ctr">
              <a:spcBef>
                <a:spcPts val="0"/>
              </a:spcBef>
              <a:buSzPts val="6000"/>
              <a:buNone/>
            </a:pPr>
            <a:endParaRPr lang="en-US" sz="2400"/>
          </a:p>
          <a:p>
            <a:pPr marL="0" indent="0" algn="ctr">
              <a:spcBef>
                <a:spcPts val="0"/>
              </a:spcBef>
              <a:buSzPts val="6000"/>
              <a:buNone/>
            </a:pPr>
            <a:endParaRPr lang="en-US" sz="2400"/>
          </a:p>
          <a:p>
            <a:pPr marL="0" indent="0" algn="ctr">
              <a:spcBef>
                <a:spcPts val="0"/>
              </a:spcBef>
              <a:buSzPts val="6000"/>
              <a:buNone/>
            </a:pPr>
            <a:r>
              <a:rPr lang="en-US" sz="2400"/>
              <a:t>Please place any questions in the chat, particularly those that may help us develop and focus our larger 3-day session.</a:t>
            </a:r>
            <a:endParaRPr lang="en-US"/>
          </a:p>
          <a:p>
            <a:pPr marL="0" indent="0" algn="ctr">
              <a:spcBef>
                <a:spcPts val="0"/>
              </a:spcBef>
              <a:buSzPts val="6000"/>
              <a:buNone/>
            </a:pPr>
            <a:endParaRPr lang="en-US" sz="2400"/>
          </a:p>
          <a:p>
            <a:pPr marL="0" indent="0" algn="ctr">
              <a:spcBef>
                <a:spcPts val="0"/>
              </a:spcBef>
              <a:buSzPts val="6000"/>
              <a:buNone/>
            </a:pPr>
            <a:r>
              <a:rPr lang="en-US" sz="2400"/>
              <a:t>Interested in learning more?</a:t>
            </a:r>
          </a:p>
          <a:p>
            <a:pPr marL="0" indent="0" algn="ctr">
              <a:spcBef>
                <a:spcPts val="0"/>
              </a:spcBef>
              <a:buSzPts val="6000"/>
              <a:buNone/>
            </a:pPr>
            <a:endParaRPr lang="en-US" sz="2400"/>
          </a:p>
          <a:p>
            <a:pPr marL="0" indent="0" algn="ctr">
              <a:spcBef>
                <a:spcPts val="0"/>
              </a:spcBef>
              <a:buSzPts val="6000"/>
              <a:buNone/>
            </a:pPr>
            <a:r>
              <a:rPr lang="en-US" sz="2400"/>
              <a:t>September 27-29, 2022</a:t>
            </a:r>
            <a:br>
              <a:rPr lang="en-US" sz="2400"/>
            </a:br>
            <a:r>
              <a:rPr lang="en-US" sz="2400"/>
              <a:t>Location: TBD</a:t>
            </a:r>
          </a:p>
        </p:txBody>
      </p:sp>
      <p:pic>
        <p:nvPicPr>
          <p:cNvPr id="829" name="Google Shape;829;p97"/>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830" name="Google Shape;830;p9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56</a:t>
            </a:fld>
            <a:endParaRPr sz="1800" b="0" i="0" u="none" strike="noStrike" cap="none">
              <a:solidFill>
                <a:schemeClr val="dk1"/>
              </a:solidFill>
              <a:latin typeface="Calibri"/>
              <a:ea typeface="Calibri"/>
              <a:cs typeface="Calibri"/>
              <a:sym typeface="Calibri"/>
            </a:endParaRPr>
          </a:p>
        </p:txBody>
      </p:sp>
      <p:sp>
        <p:nvSpPr>
          <p:cNvPr id="5" name="TextBox 4">
            <a:extLst>
              <a:ext uri="{FF2B5EF4-FFF2-40B4-BE49-F238E27FC236}">
                <a16:creationId xmlns:a16="http://schemas.microsoft.com/office/drawing/2014/main" id="{037BD5ED-752D-FC9E-AA66-E2261A38623F}"/>
              </a:ext>
            </a:extLst>
          </p:cNvPr>
          <p:cNvSpPr txBox="1"/>
          <p:nvPr/>
        </p:nvSpPr>
        <p:spPr>
          <a:xfrm>
            <a:off x="1792816" y="1411817"/>
            <a:ext cx="634153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002060"/>
                </a:solidFill>
                <a:latin typeface="Calibri"/>
              </a:rPr>
              <a:t>THANK YOU FOR YOUR PARTICIPATION!</a:t>
            </a:r>
          </a:p>
        </p:txBody>
      </p:sp>
    </p:spTree>
    <p:extLst>
      <p:ext uri="{BB962C8B-B14F-4D97-AF65-F5344CB8AC3E}">
        <p14:creationId xmlns:p14="http://schemas.microsoft.com/office/powerpoint/2010/main" val="5007869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51"/>
          <p:cNvSpPr txBox="1"/>
          <p:nvPr/>
        </p:nvSpPr>
        <p:spPr>
          <a:xfrm>
            <a:off x="685800" y="209518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6800" b="0" i="0" u="none" strike="noStrike" cap="none">
                <a:solidFill>
                  <a:schemeClr val="lt1"/>
                </a:solidFill>
                <a:latin typeface="Libre Franklin"/>
                <a:ea typeface="Libre Franklin"/>
                <a:cs typeface="Libre Franklin"/>
                <a:sym typeface="Libre Franklin"/>
              </a:rPr>
              <a:t>LGBTQUIA+ 101</a:t>
            </a:r>
          </a:p>
          <a:p>
            <a:pPr algn="ctr"/>
            <a:r>
              <a:rPr lang="en-US" sz="1800">
                <a:solidFill>
                  <a:schemeClr val="bg1"/>
                </a:solidFill>
              </a:rPr>
              <a:t>Session 3: How to Support Transgender Educators in an Anti-LGBTQ+ Climate</a:t>
            </a:r>
            <a:endParaRPr lang="en-US">
              <a:solidFill>
                <a:schemeClr val="bg1"/>
              </a:solidFill>
            </a:endParaRPr>
          </a:p>
        </p:txBody>
      </p:sp>
      <p:sp>
        <p:nvSpPr>
          <p:cNvPr id="195" name="Google Shape;195;p51"/>
          <p:cNvSpPr txBox="1"/>
          <p:nvPr/>
        </p:nvSpPr>
        <p:spPr>
          <a:xfrm>
            <a:off x="168675" y="5273335"/>
            <a:ext cx="5557421" cy="13917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lt1"/>
                </a:solidFill>
                <a:latin typeface="Libre Franklin"/>
                <a:ea typeface="Libre Franklin"/>
                <a:cs typeface="Libre Franklin"/>
                <a:sym typeface="Libre Franklin"/>
              </a:rPr>
              <a:t>Presented by:</a:t>
            </a:r>
            <a:endParaRPr/>
          </a:p>
          <a:p>
            <a:pPr marL="0" marR="0">
              <a:lnSpc>
                <a:spcPct val="107000"/>
              </a:lnSpc>
              <a:spcBef>
                <a:spcPts val="0"/>
              </a:spcBef>
              <a:spcAft>
                <a:spcPts val="800"/>
              </a:spcAft>
            </a:pP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Ben West, Linda Torres , </a:t>
            </a:r>
            <a:r>
              <a:rPr lang="en-US" sz="180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Jeny</a:t>
            </a:r>
            <a:r>
              <a:rPr lang="en-US" sz="180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Gardner, Colleen O’Connell, Grat Dalton, Michelle Couture, Sara Fitouri, Bekah Saxon, Barbera Whitman</a:t>
            </a:r>
          </a:p>
        </p:txBody>
      </p:sp>
      <p:sp>
        <p:nvSpPr>
          <p:cNvPr id="196" name="Google Shape;196;p51"/>
          <p:cNvSpPr txBox="1"/>
          <p:nvPr/>
        </p:nvSpPr>
        <p:spPr>
          <a:xfrm>
            <a:off x="1939357" y="1664372"/>
            <a:ext cx="5265300" cy="430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Libre Franklin"/>
                <a:ea typeface="Libre Franklin"/>
                <a:cs typeface="Libre Franklin"/>
                <a:sym typeface="Libre Franklin"/>
              </a:rPr>
              <a:t>NBI 32 Training Series: </a:t>
            </a:r>
            <a:endParaRPr sz="1600"/>
          </a:p>
        </p:txBody>
      </p:sp>
    </p:spTree>
    <p:extLst>
      <p:ext uri="{BB962C8B-B14F-4D97-AF65-F5344CB8AC3E}">
        <p14:creationId xmlns:p14="http://schemas.microsoft.com/office/powerpoint/2010/main" val="6431908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11E152D-39F7-4BC7-B782-0507DCA2CBE5}"/>
              </a:ext>
            </a:extLst>
          </p:cNvPr>
          <p:cNvPicPr>
            <a:picLocks noChangeAspect="1"/>
          </p:cNvPicPr>
          <p:nvPr/>
        </p:nvPicPr>
        <p:blipFill>
          <a:blip r:embed="rId3"/>
          <a:stretch>
            <a:fillRect/>
          </a:stretch>
        </p:blipFill>
        <p:spPr>
          <a:xfrm>
            <a:off x="5340756" y="3273724"/>
            <a:ext cx="1788086" cy="2466904"/>
          </a:xfrm>
          <a:prstGeom prst="rect">
            <a:avLst/>
          </a:prstGeom>
        </p:spPr>
      </p:pic>
      <p:pic>
        <p:nvPicPr>
          <p:cNvPr id="5" name="Picture 4">
            <a:extLst>
              <a:ext uri="{FF2B5EF4-FFF2-40B4-BE49-F238E27FC236}">
                <a16:creationId xmlns:a16="http://schemas.microsoft.com/office/drawing/2014/main" id="{A7A0D93D-F492-4EEA-852C-0E094F4180BF}"/>
              </a:ext>
            </a:extLst>
          </p:cNvPr>
          <p:cNvPicPr>
            <a:picLocks noChangeAspect="1"/>
          </p:cNvPicPr>
          <p:nvPr/>
        </p:nvPicPr>
        <p:blipFill rotWithShape="1">
          <a:blip r:embed="rId4"/>
          <a:srcRect t="7155" b="5159"/>
          <a:stretch/>
        </p:blipFill>
        <p:spPr>
          <a:xfrm>
            <a:off x="3857567" y="3275734"/>
            <a:ext cx="1479927" cy="2801324"/>
          </a:xfrm>
          <a:prstGeom prst="rect">
            <a:avLst/>
          </a:prstGeom>
        </p:spPr>
      </p:pic>
      <p:pic>
        <p:nvPicPr>
          <p:cNvPr id="6" name="Picture 5">
            <a:extLst>
              <a:ext uri="{FF2B5EF4-FFF2-40B4-BE49-F238E27FC236}">
                <a16:creationId xmlns:a16="http://schemas.microsoft.com/office/drawing/2014/main" id="{398F9EE5-C7A0-4692-B0F0-A36D320FD666}"/>
              </a:ext>
            </a:extLst>
          </p:cNvPr>
          <p:cNvPicPr>
            <a:picLocks noChangeAspect="1"/>
          </p:cNvPicPr>
          <p:nvPr/>
        </p:nvPicPr>
        <p:blipFill rotWithShape="1">
          <a:blip r:embed="rId5"/>
          <a:srcRect t="17338" r="24173"/>
          <a:stretch/>
        </p:blipFill>
        <p:spPr>
          <a:xfrm>
            <a:off x="2078273" y="3275734"/>
            <a:ext cx="1779293" cy="2766818"/>
          </a:xfrm>
          <a:prstGeom prst="rect">
            <a:avLst/>
          </a:prstGeom>
        </p:spPr>
      </p:pic>
      <p:pic>
        <p:nvPicPr>
          <p:cNvPr id="7" name="Picture 6">
            <a:extLst>
              <a:ext uri="{FF2B5EF4-FFF2-40B4-BE49-F238E27FC236}">
                <a16:creationId xmlns:a16="http://schemas.microsoft.com/office/drawing/2014/main" id="{CD5B79A5-F52F-4B5E-8DC6-08B797268BDC}"/>
              </a:ext>
            </a:extLst>
          </p:cNvPr>
          <p:cNvPicPr>
            <a:picLocks noChangeAspect="1"/>
          </p:cNvPicPr>
          <p:nvPr/>
        </p:nvPicPr>
        <p:blipFill>
          <a:blip r:embed="rId6"/>
          <a:stretch>
            <a:fillRect/>
          </a:stretch>
        </p:blipFill>
        <p:spPr>
          <a:xfrm>
            <a:off x="6227128" y="964386"/>
            <a:ext cx="1785901" cy="2335220"/>
          </a:xfrm>
          <a:prstGeom prst="rect">
            <a:avLst/>
          </a:prstGeom>
        </p:spPr>
      </p:pic>
      <p:pic>
        <p:nvPicPr>
          <p:cNvPr id="9" name="Picture 8">
            <a:extLst>
              <a:ext uri="{FF2B5EF4-FFF2-40B4-BE49-F238E27FC236}">
                <a16:creationId xmlns:a16="http://schemas.microsoft.com/office/drawing/2014/main" id="{EF20A446-28C4-4764-99E2-64E06B2C084C}"/>
              </a:ext>
            </a:extLst>
          </p:cNvPr>
          <p:cNvPicPr>
            <a:picLocks noChangeAspect="1"/>
          </p:cNvPicPr>
          <p:nvPr/>
        </p:nvPicPr>
        <p:blipFill>
          <a:blip r:embed="rId7"/>
          <a:stretch>
            <a:fillRect/>
          </a:stretch>
        </p:blipFill>
        <p:spPr>
          <a:xfrm>
            <a:off x="4350527" y="960130"/>
            <a:ext cx="1876348" cy="2336809"/>
          </a:xfrm>
          <a:prstGeom prst="rect">
            <a:avLst/>
          </a:prstGeom>
        </p:spPr>
      </p:pic>
      <p:pic>
        <p:nvPicPr>
          <p:cNvPr id="11" name="Picture 10">
            <a:extLst>
              <a:ext uri="{FF2B5EF4-FFF2-40B4-BE49-F238E27FC236}">
                <a16:creationId xmlns:a16="http://schemas.microsoft.com/office/drawing/2014/main" id="{ACB04558-C8E2-41A0-8AA4-E62FA770C06B}"/>
              </a:ext>
            </a:extLst>
          </p:cNvPr>
          <p:cNvPicPr>
            <a:picLocks noChangeAspect="1"/>
          </p:cNvPicPr>
          <p:nvPr/>
        </p:nvPicPr>
        <p:blipFill>
          <a:blip r:embed="rId8"/>
          <a:stretch>
            <a:fillRect/>
          </a:stretch>
        </p:blipFill>
        <p:spPr>
          <a:xfrm>
            <a:off x="2599076" y="957148"/>
            <a:ext cx="1746138" cy="2336810"/>
          </a:xfrm>
          <a:prstGeom prst="rect">
            <a:avLst/>
          </a:prstGeom>
        </p:spPr>
      </p:pic>
      <p:pic>
        <p:nvPicPr>
          <p:cNvPr id="12" name="Picture 11">
            <a:extLst>
              <a:ext uri="{FF2B5EF4-FFF2-40B4-BE49-F238E27FC236}">
                <a16:creationId xmlns:a16="http://schemas.microsoft.com/office/drawing/2014/main" id="{E3C83C5D-3C05-459D-9627-DFA18CB22F38}"/>
              </a:ext>
            </a:extLst>
          </p:cNvPr>
          <p:cNvPicPr>
            <a:picLocks noChangeAspect="1"/>
          </p:cNvPicPr>
          <p:nvPr/>
        </p:nvPicPr>
        <p:blipFill>
          <a:blip r:embed="rId9"/>
          <a:stretch>
            <a:fillRect/>
          </a:stretch>
        </p:blipFill>
        <p:spPr>
          <a:xfrm>
            <a:off x="849803" y="973012"/>
            <a:ext cx="1753572" cy="2335219"/>
          </a:xfrm>
          <a:prstGeom prst="rect">
            <a:avLst/>
          </a:prstGeom>
        </p:spPr>
      </p:pic>
      <p:pic>
        <p:nvPicPr>
          <p:cNvPr id="3" name="Picture 7" descr="A person taking a selfie&#10;&#10;Description automatically generated">
            <a:extLst>
              <a:ext uri="{FF2B5EF4-FFF2-40B4-BE49-F238E27FC236}">
                <a16:creationId xmlns:a16="http://schemas.microsoft.com/office/drawing/2014/main" id="{4BB8CBD3-4453-F90A-16B5-B42D3797228D}"/>
              </a:ext>
            </a:extLst>
          </p:cNvPr>
          <p:cNvPicPr>
            <a:picLocks noChangeAspect="1"/>
          </p:cNvPicPr>
          <p:nvPr/>
        </p:nvPicPr>
        <p:blipFill>
          <a:blip r:embed="rId10"/>
          <a:stretch>
            <a:fillRect/>
          </a:stretch>
        </p:blipFill>
        <p:spPr>
          <a:xfrm>
            <a:off x="0" y="3273724"/>
            <a:ext cx="2078967" cy="2070340"/>
          </a:xfrm>
          <a:prstGeom prst="rect">
            <a:avLst/>
          </a:prstGeom>
        </p:spPr>
      </p:pic>
      <p:pic>
        <p:nvPicPr>
          <p:cNvPr id="2" name="Picture 7">
            <a:extLst>
              <a:ext uri="{FF2B5EF4-FFF2-40B4-BE49-F238E27FC236}">
                <a16:creationId xmlns:a16="http://schemas.microsoft.com/office/drawing/2014/main" id="{78AD14CC-ED58-ACC7-A0FE-C6828ED9FD07}"/>
              </a:ext>
            </a:extLst>
          </p:cNvPr>
          <p:cNvPicPr>
            <a:picLocks noChangeAspect="1"/>
          </p:cNvPicPr>
          <p:nvPr/>
        </p:nvPicPr>
        <p:blipFill rotWithShape="1">
          <a:blip r:embed="rId11"/>
          <a:srcRect r="-2201" b="27594"/>
          <a:stretch/>
        </p:blipFill>
        <p:spPr>
          <a:xfrm>
            <a:off x="7125418" y="3308230"/>
            <a:ext cx="2061716" cy="1949572"/>
          </a:xfrm>
          <a:prstGeom prst="rect">
            <a:avLst/>
          </a:prstGeom>
        </p:spPr>
      </p:pic>
    </p:spTree>
    <p:extLst>
      <p:ext uri="{BB962C8B-B14F-4D97-AF65-F5344CB8AC3E}">
        <p14:creationId xmlns:p14="http://schemas.microsoft.com/office/powerpoint/2010/main" val="5344767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2"/>
          <p:cNvSpPr txBox="1">
            <a:spLocks noGrp="1"/>
          </p:cNvSpPr>
          <p:nvPr>
            <p:ph type="title"/>
          </p:nvPr>
        </p:nvSpPr>
        <p:spPr>
          <a:xfrm>
            <a:off x="837282" y="31698"/>
            <a:ext cx="8229600" cy="78697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Land Acknowledgement</a:t>
            </a:r>
            <a:endParaRPr lang="en-US" err="1"/>
          </a:p>
        </p:txBody>
      </p:sp>
      <p:sp>
        <p:nvSpPr>
          <p:cNvPr id="224" name="Google Shape;224;p52"/>
          <p:cNvSpPr txBox="1">
            <a:spLocks noGrp="1"/>
          </p:cNvSpPr>
          <p:nvPr>
            <p:ph type="body" idx="1"/>
          </p:nvPr>
        </p:nvSpPr>
        <p:spPr>
          <a:xfrm>
            <a:off x="3141587" y="1138646"/>
            <a:ext cx="5676182" cy="4568629"/>
          </a:xfrm>
          <a:prstGeom prst="rect">
            <a:avLst/>
          </a:prstGeom>
          <a:noFill/>
          <a:ln>
            <a:noFill/>
          </a:ln>
        </p:spPr>
        <p:txBody>
          <a:bodyPr spcFirstLastPara="1" wrap="square" lIns="91425" tIns="45700" rIns="91425" bIns="45700" anchor="t" anchorCtr="0">
            <a:noAutofit/>
          </a:bodyPr>
          <a:lstStyle/>
          <a:p>
            <a:pPr marL="0" indent="0">
              <a:spcBef>
                <a:spcPts val="0"/>
              </a:spcBef>
              <a:buNone/>
            </a:pPr>
            <a:r>
              <a:rPr lang="en-US" sz="2400"/>
              <a:t>We begin by acknowledging that we meet on the traditional lands served by the Chumash, Susquehannock, and Monacan people.  We honor America’s First People and all elders, past, present and emerging and we are called on to learn and share what we learn about the tribal history, culture, and contributions that have been suppressed in telling the story of America. We invite you to think about the spaces you are inhabiting and the Indigenous people who came before them and were stewards of the land.</a:t>
            </a:r>
          </a:p>
          <a:p>
            <a:pPr marL="342900" lvl="0" indent="-342900" algn="l">
              <a:spcBef>
                <a:spcPts val="0"/>
              </a:spcBef>
              <a:spcAft>
                <a:spcPts val="0"/>
              </a:spcAft>
              <a:buClr>
                <a:schemeClr val="dk2"/>
              </a:buClr>
              <a:buSzPts val="3200"/>
              <a:buChar char="•"/>
            </a:pPr>
            <a:endParaRPr lang="en-US" sz="2800"/>
          </a:p>
        </p:txBody>
      </p:sp>
      <p:sp>
        <p:nvSpPr>
          <p:cNvPr id="225" name="Google Shape;225;p5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59</a:t>
            </a:fld>
            <a:endParaRPr sz="1800" b="0" i="0" u="none" strike="noStrike" cap="none">
              <a:solidFill>
                <a:schemeClr val="dk1"/>
              </a:solidFill>
              <a:latin typeface="Calibri"/>
              <a:ea typeface="Calibri"/>
              <a:cs typeface="Calibri"/>
              <a:sym typeface="Calibri"/>
            </a:endParaRPr>
          </a:p>
        </p:txBody>
      </p:sp>
      <p:pic>
        <p:nvPicPr>
          <p:cNvPr id="3" name="Picture 3" descr="Sunset on the grassy meadow">
            <a:extLst>
              <a:ext uri="{FF2B5EF4-FFF2-40B4-BE49-F238E27FC236}">
                <a16:creationId xmlns:a16="http://schemas.microsoft.com/office/drawing/2014/main" id="{60CB41D0-3ECB-3CEF-5E16-62ACAE1C5137}"/>
              </a:ext>
            </a:extLst>
          </p:cNvPr>
          <p:cNvPicPr>
            <a:picLocks noChangeAspect="1"/>
          </p:cNvPicPr>
          <p:nvPr/>
        </p:nvPicPr>
        <p:blipFill>
          <a:blip r:embed="rId3"/>
          <a:stretch>
            <a:fillRect/>
          </a:stretch>
        </p:blipFill>
        <p:spPr>
          <a:xfrm>
            <a:off x="293298" y="1305786"/>
            <a:ext cx="2743199" cy="2434881"/>
          </a:xfrm>
          <a:prstGeom prst="rect">
            <a:avLst/>
          </a:prstGeom>
        </p:spPr>
      </p:pic>
    </p:spTree>
    <p:extLst>
      <p:ext uri="{BB962C8B-B14F-4D97-AF65-F5344CB8AC3E}">
        <p14:creationId xmlns:p14="http://schemas.microsoft.com/office/powerpoint/2010/main" val="21385926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g1350d83a140_8_49"/>
          <p:cNvSpPr txBox="1">
            <a:spLocks noGrp="1"/>
          </p:cNvSpPr>
          <p:nvPr>
            <p:ph type="title"/>
          </p:nvPr>
        </p:nvSpPr>
        <p:spPr>
          <a:xfrm>
            <a:off x="1543500" y="-118250"/>
            <a:ext cx="7600500" cy="829200"/>
          </a:xfrm>
          <a:prstGeom prst="rect">
            <a:avLst/>
          </a:prstGeom>
          <a:noFill/>
          <a:ln>
            <a:noFill/>
          </a:ln>
        </p:spPr>
        <p:txBody>
          <a:bodyPr spcFirstLastPara="1" wrap="square" lIns="91425" tIns="45700" rIns="91425" bIns="45700" anchor="b" anchorCtr="0">
            <a:noAutofit/>
          </a:bodyPr>
          <a:lstStyle/>
          <a:p>
            <a:pPr>
              <a:lnSpc>
                <a:spcPct val="85000"/>
              </a:lnSpc>
              <a:buClr>
                <a:srgbClr val="3F3F3F"/>
              </a:buClr>
              <a:buSzPts val="4320"/>
            </a:pPr>
            <a:r>
              <a:rPr lang="en-US" sz="3300" b="1">
                <a:latin typeface="Arial"/>
                <a:ea typeface="Arial"/>
                <a:cs typeface="Arial"/>
                <a:sym typeface="Arial"/>
              </a:rPr>
              <a:t>WHY SHARE PRONOUNS?</a:t>
            </a:r>
            <a:endParaRPr sz="3300"/>
          </a:p>
        </p:txBody>
      </p:sp>
      <p:sp>
        <p:nvSpPr>
          <p:cNvPr id="217" name="Google Shape;217;g1350d83a140_8_49"/>
          <p:cNvSpPr txBox="1">
            <a:spLocks noGrp="1"/>
          </p:cNvSpPr>
          <p:nvPr>
            <p:ph type="body" idx="1"/>
          </p:nvPr>
        </p:nvSpPr>
        <p:spPr>
          <a:xfrm>
            <a:off x="885400" y="1573150"/>
            <a:ext cx="5131800" cy="4351200"/>
          </a:xfrm>
          <a:prstGeom prst="rect">
            <a:avLst/>
          </a:prstGeom>
          <a:noFill/>
          <a:ln>
            <a:noFill/>
          </a:ln>
        </p:spPr>
        <p:txBody>
          <a:bodyPr spcFirstLastPara="1" wrap="square" lIns="0" tIns="45700" rIns="0" bIns="45700" anchor="t" anchorCtr="0">
            <a:noAutofit/>
          </a:bodyPr>
          <a:lstStyle/>
          <a:p>
            <a:pPr marL="91440" indent="-116840">
              <a:lnSpc>
                <a:spcPct val="90000"/>
              </a:lnSpc>
              <a:spcBef>
                <a:spcPts val="0"/>
              </a:spcBef>
              <a:buSzPts val="2400"/>
              <a:buChar char=" "/>
            </a:pPr>
            <a:r>
              <a:rPr lang="en-US" sz="2400"/>
              <a:t>You can’t just assume by looking. </a:t>
            </a:r>
            <a:endParaRPr sz="2400"/>
          </a:p>
          <a:p>
            <a:pPr marL="91440" indent="-116840">
              <a:lnSpc>
                <a:spcPct val="90000"/>
              </a:lnSpc>
              <a:spcBef>
                <a:spcPts val="1400"/>
              </a:spcBef>
              <a:buSzPts val="2400"/>
              <a:buChar char=" "/>
            </a:pPr>
            <a:r>
              <a:rPr lang="en-US" sz="2400"/>
              <a:t>Asking and correctly using someone's pronouns is the easiest way to show your respect for their gender identity. </a:t>
            </a:r>
            <a:endParaRPr sz="2400"/>
          </a:p>
          <a:p>
            <a:pPr marL="91440" indent="-116840">
              <a:lnSpc>
                <a:spcPct val="90000"/>
              </a:lnSpc>
              <a:spcBef>
                <a:spcPts val="1400"/>
              </a:spcBef>
              <a:buSzPts val="2400"/>
              <a:buChar char=" "/>
            </a:pPr>
            <a:r>
              <a:rPr lang="en-US" sz="2400"/>
              <a:t>Wrong pronouns use can make a person feel disrespected, invalidated, dismissed, alienated, or dysphoric (or, often, all of the above.) </a:t>
            </a:r>
            <a:endParaRPr sz="2400"/>
          </a:p>
          <a:p>
            <a:pPr marL="91440" lvl="0" indent="-116840" algn="l" rtl="0">
              <a:lnSpc>
                <a:spcPct val="90000"/>
              </a:lnSpc>
              <a:spcBef>
                <a:spcPts val="1400"/>
              </a:spcBef>
              <a:spcAft>
                <a:spcPts val="0"/>
              </a:spcAft>
              <a:buSzPts val="2400"/>
              <a:buChar char=" "/>
            </a:pPr>
            <a:r>
              <a:rPr lang="en-US" sz="2400"/>
              <a:t>It is a privilege to not have to worry about which pronouns someone is going to use for you.</a:t>
            </a:r>
            <a:endParaRPr sz="2400"/>
          </a:p>
        </p:txBody>
      </p:sp>
      <p:pic>
        <p:nvPicPr>
          <p:cNvPr id="218" name="Google Shape;218;g1350d83a140_8_49" descr="Image result for preferred pronouns"/>
          <p:cNvPicPr preferRelativeResize="0"/>
          <p:nvPr/>
        </p:nvPicPr>
        <p:blipFill rotWithShape="1">
          <a:blip r:embed="rId3">
            <a:alphaModFix/>
          </a:blip>
          <a:srcRect/>
          <a:stretch/>
        </p:blipFill>
        <p:spPr>
          <a:xfrm>
            <a:off x="6252176" y="1097875"/>
            <a:ext cx="2624195" cy="3809316"/>
          </a:xfrm>
          <a:prstGeom prst="rect">
            <a:avLst/>
          </a:prstGeom>
          <a:noFill/>
          <a:ln>
            <a:noFill/>
          </a:ln>
        </p:spPr>
      </p:pic>
    </p:spTree>
    <p:extLst>
      <p:ext uri="{BB962C8B-B14F-4D97-AF65-F5344CB8AC3E}">
        <p14:creationId xmlns:p14="http://schemas.microsoft.com/office/powerpoint/2010/main" val="19719279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2"/>
          <p:cNvSpPr txBox="1">
            <a:spLocks noGrp="1"/>
          </p:cNvSpPr>
          <p:nvPr>
            <p:ph type="title"/>
          </p:nvPr>
        </p:nvSpPr>
        <p:spPr>
          <a:xfrm>
            <a:off x="837282" y="31698"/>
            <a:ext cx="8229600" cy="786970"/>
          </a:xfrm>
          <a:prstGeom prst="rect">
            <a:avLst/>
          </a:prstGeom>
          <a:noFill/>
          <a:ln>
            <a:noFill/>
          </a:ln>
        </p:spPr>
        <p:txBody>
          <a:bodyPr spcFirstLastPara="1" wrap="square" lIns="91425" tIns="45700" rIns="91425" bIns="45700" anchor="ctr" anchorCtr="0">
            <a:normAutofit/>
          </a:bodyPr>
          <a:lstStyle/>
          <a:p>
            <a:r>
              <a:rPr lang="en-US">
                <a:latin typeface="Libre Franklin"/>
                <a:sym typeface="Libre Franklin"/>
              </a:rPr>
              <a:t>COMMUNITY AGREEMENTS</a:t>
            </a:r>
            <a:endParaRPr lang="en-US"/>
          </a:p>
        </p:txBody>
      </p:sp>
      <p:sp>
        <p:nvSpPr>
          <p:cNvPr id="224" name="Google Shape;224;p52"/>
          <p:cNvSpPr txBox="1">
            <a:spLocks noGrp="1"/>
          </p:cNvSpPr>
          <p:nvPr>
            <p:ph type="body" idx="1"/>
          </p:nvPr>
        </p:nvSpPr>
        <p:spPr>
          <a:xfrm>
            <a:off x="113717" y="733205"/>
            <a:ext cx="8704052" cy="5345005"/>
          </a:xfrm>
          <a:prstGeom prst="rect">
            <a:avLst/>
          </a:prstGeom>
          <a:noFill/>
          <a:ln>
            <a:noFill/>
          </a:ln>
        </p:spPr>
        <p:txBody>
          <a:bodyPr spcFirstLastPara="1" wrap="square" lIns="91425" tIns="45700" rIns="91425" bIns="45700" anchor="t" anchorCtr="0">
            <a:noAutofit/>
          </a:bodyPr>
          <a:lstStyle/>
          <a:p>
            <a:pPr marL="514350" indent="-514350">
              <a:spcBef>
                <a:spcPts val="0"/>
              </a:spcBef>
              <a:buAutoNum type="arabicPeriod"/>
            </a:pPr>
            <a:r>
              <a:rPr lang="en-US" sz="2800"/>
              <a:t>Share Responsibility for the Success of Each Learning Session</a:t>
            </a:r>
          </a:p>
          <a:p>
            <a:pPr marL="514350" indent="-514350">
              <a:spcBef>
                <a:spcPts val="0"/>
              </a:spcBef>
              <a:buAutoNum type="arabicPeriod"/>
            </a:pPr>
            <a:r>
              <a:rPr lang="en-US" sz="2800"/>
              <a:t>Move up, Move back</a:t>
            </a:r>
          </a:p>
          <a:p>
            <a:pPr marL="514350" indent="-514350">
              <a:spcBef>
                <a:spcPts val="0"/>
              </a:spcBef>
              <a:buAutoNum type="arabicPeriod"/>
            </a:pPr>
            <a:r>
              <a:rPr lang="en-US" sz="2800"/>
              <a:t>Respect Confidentiality</a:t>
            </a:r>
          </a:p>
          <a:p>
            <a:pPr marL="514350" indent="-514350">
              <a:spcBef>
                <a:spcPts val="0"/>
              </a:spcBef>
              <a:buAutoNum type="arabicPeriod"/>
            </a:pPr>
            <a:r>
              <a:rPr lang="en-US" sz="2800"/>
              <a:t>Be Responsible for Building Deep Understanding</a:t>
            </a:r>
          </a:p>
          <a:p>
            <a:pPr marL="971550" lvl="1" indent="-514350">
              <a:spcBef>
                <a:spcPts val="0"/>
              </a:spcBef>
              <a:buFont typeface="Courier New"/>
              <a:buChar char="o"/>
            </a:pPr>
            <a:r>
              <a:rPr lang="en-US" sz="2400"/>
              <a:t>Be timely with your presence, your speaking, and your listening</a:t>
            </a:r>
          </a:p>
          <a:p>
            <a:pPr marL="971550" lvl="1" indent="-514350">
              <a:spcBef>
                <a:spcPts val="0"/>
              </a:spcBef>
              <a:buFont typeface="Courier New"/>
              <a:buChar char="o"/>
            </a:pPr>
            <a:r>
              <a:rPr lang="en-US" sz="2400"/>
              <a:t>Be fully present with speakers, open to new perspectives, and accept challenges</a:t>
            </a:r>
          </a:p>
          <a:p>
            <a:pPr marL="971550" lvl="1" indent="-514350">
              <a:spcBef>
                <a:spcPts val="0"/>
              </a:spcBef>
              <a:buFont typeface="Courier New"/>
              <a:buChar char="o"/>
            </a:pPr>
            <a:r>
              <a:rPr lang="en-US" sz="2400"/>
              <a:t>Place tech on silent and stay checked-in</a:t>
            </a:r>
          </a:p>
          <a:p>
            <a:pPr marL="971550" lvl="1" indent="-514350">
              <a:spcBef>
                <a:spcPts val="0"/>
              </a:spcBef>
              <a:buFont typeface="Courier New"/>
              <a:buChar char="o"/>
            </a:pPr>
            <a:r>
              <a:rPr lang="en-US" sz="2400"/>
              <a:t>Share using "I" statements</a:t>
            </a:r>
          </a:p>
          <a:p>
            <a:pPr marL="971550" lvl="1" indent="-514350">
              <a:spcBef>
                <a:spcPts val="0"/>
              </a:spcBef>
              <a:buFont typeface="Courier New"/>
              <a:buChar char="o"/>
            </a:pPr>
            <a:r>
              <a:rPr lang="en-US" sz="2400"/>
              <a:t>Connect to your core values and speak from your heart</a:t>
            </a:r>
          </a:p>
          <a:p>
            <a:pPr marL="514350" indent="-342900">
              <a:spcBef>
                <a:spcPts val="0"/>
              </a:spcBef>
              <a:buAutoNum type="arabicPeriod"/>
            </a:pPr>
            <a:r>
              <a:rPr lang="en-US" sz="2800"/>
              <a:t>Expect and Accept Imperfection</a:t>
            </a:r>
          </a:p>
          <a:p>
            <a:pPr marL="514350" indent="-342900">
              <a:spcBef>
                <a:spcPts val="0"/>
              </a:spcBef>
              <a:buAutoNum type="arabicPeriod"/>
            </a:pPr>
            <a:r>
              <a:rPr lang="en-US" sz="2800"/>
              <a:t>Expect/accept non-closure – Agree to disagree</a:t>
            </a:r>
          </a:p>
          <a:p>
            <a:pPr marL="342900" indent="-342900"/>
            <a:endParaRPr lang="en-US"/>
          </a:p>
        </p:txBody>
      </p:sp>
      <p:sp>
        <p:nvSpPr>
          <p:cNvPr id="225" name="Google Shape;225;p5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61</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8657754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26"/>
          <p:cNvSpPr txBox="1">
            <a:spLocks noGrp="1"/>
          </p:cNvSpPr>
          <p:nvPr>
            <p:ph type="title"/>
          </p:nvPr>
        </p:nvSpPr>
        <p:spPr>
          <a:xfrm>
            <a:off x="1313329" y="3429000"/>
            <a:ext cx="6517341" cy="75303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chemeClr val="lt1"/>
              </a:buClr>
              <a:buSzPts val="15000"/>
              <a:buFont typeface="Calibri"/>
              <a:buNone/>
            </a:pPr>
            <a:r>
              <a:rPr lang="en-US" sz="15000"/>
              <a:t>660</a:t>
            </a:r>
            <a:endParaRPr sz="15000" b="1"/>
          </a:p>
        </p:txBody>
      </p:sp>
      <p:sp>
        <p:nvSpPr>
          <p:cNvPr id="672" name="Google Shape;672;p26"/>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62</a:t>
            </a:fld>
            <a:endParaRPr sz="1800" b="0" i="0" u="none" strike="noStrike" cap="none">
              <a:solidFill>
                <a:schemeClr val="lt1"/>
              </a:solidFill>
              <a:latin typeface="Calibri"/>
              <a:ea typeface="Calibri"/>
              <a:cs typeface="Calibri"/>
              <a:sym typeface="Calibri"/>
            </a:endParaRPr>
          </a:p>
        </p:txBody>
      </p:sp>
      <p:sp>
        <p:nvSpPr>
          <p:cNvPr id="673" name="Google Shape;673;p26"/>
          <p:cNvSpPr txBox="1"/>
          <p:nvPr/>
        </p:nvSpPr>
        <p:spPr>
          <a:xfrm>
            <a:off x="2767013" y="107950"/>
            <a:ext cx="6262687" cy="719138"/>
          </a:xfrm>
          <a:prstGeom prst="rect">
            <a:avLst/>
          </a:prstGeom>
          <a:noFill/>
          <a:ln>
            <a:noFill/>
          </a:ln>
        </p:spPr>
        <p:txBody>
          <a:bodyPr spcFirstLastPara="1" wrap="square" lIns="91425" tIns="45700" rIns="91425" bIns="45700" anchor="t" anchorCtr="0">
            <a:normAutofit fontScale="92500"/>
          </a:bodyPr>
          <a:lstStyle/>
          <a:p>
            <a:pPr marL="0" marR="0" lvl="0" indent="0" algn="r" rtl="0">
              <a:lnSpc>
                <a:spcPct val="100000"/>
              </a:lnSpc>
              <a:spcBef>
                <a:spcPts val="0"/>
              </a:spcBef>
              <a:spcAft>
                <a:spcPts val="0"/>
              </a:spcAft>
              <a:buClr>
                <a:srgbClr val="000000"/>
              </a:buClr>
              <a:buSzPct val="100000"/>
              <a:buFont typeface="Arial"/>
              <a:buNone/>
            </a:pPr>
            <a:r>
              <a:rPr lang="en-US" sz="3600" b="0" i="0" u="none" strike="noStrike" cap="none">
                <a:solidFill>
                  <a:schemeClr val="lt1"/>
                </a:solidFill>
                <a:latin typeface="Libre Franklin"/>
                <a:ea typeface="Libre Franklin"/>
                <a:cs typeface="Libre Franklin"/>
                <a:sym typeface="Libre Franklin"/>
              </a:rPr>
              <a:t>WHAT’S THE </a:t>
            </a:r>
            <a:r>
              <a:rPr lang="en-US" sz="3600">
                <a:solidFill>
                  <a:schemeClr val="lt1"/>
                </a:solidFill>
                <a:latin typeface="Libre Franklin"/>
                <a:ea typeface="Libre Franklin"/>
                <a:cs typeface="Libre Franklin"/>
                <a:sym typeface="Libre Franklin"/>
              </a:rPr>
              <a:t>SIGNIFICANCE</a:t>
            </a:r>
            <a:r>
              <a:rPr lang="en-US" sz="3600" b="0" i="0" u="none" strike="noStrike" cap="none">
                <a:solidFill>
                  <a:schemeClr val="lt1"/>
                </a:solidFill>
                <a:latin typeface="Libre Franklin"/>
                <a:ea typeface="Libre Franklin"/>
                <a:cs typeface="Libre Franklin"/>
                <a:sym typeface="Libre Franklin"/>
              </a:rPr>
              <a:t>?</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76"/>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t>IMPACT ON EDUCATORS</a:t>
            </a:r>
            <a:endParaRPr/>
          </a:p>
        </p:txBody>
      </p:sp>
      <p:pic>
        <p:nvPicPr>
          <p:cNvPr id="680" name="Google Shape;680;p76"/>
          <p:cNvPicPr preferRelativeResize="0">
            <a:picLocks noGrp="1"/>
          </p:cNvPicPr>
          <p:nvPr>
            <p:ph type="body" idx="1"/>
          </p:nvPr>
        </p:nvPicPr>
        <p:blipFill rotWithShape="1">
          <a:blip r:embed="rId3">
            <a:alphaModFix/>
          </a:blip>
          <a:srcRect/>
          <a:stretch/>
        </p:blipFill>
        <p:spPr>
          <a:xfrm>
            <a:off x="2336767" y="1034716"/>
            <a:ext cx="4946621" cy="5079416"/>
          </a:xfrm>
          <a:prstGeom prst="rect">
            <a:avLst/>
          </a:prstGeom>
          <a:noFill/>
          <a:ln>
            <a:noFill/>
          </a:ln>
        </p:spPr>
      </p:pic>
      <p:cxnSp>
        <p:nvCxnSpPr>
          <p:cNvPr id="681" name="Google Shape;681;p76"/>
          <p:cNvCxnSpPr/>
          <p:nvPr/>
        </p:nvCxnSpPr>
        <p:spPr>
          <a:xfrm>
            <a:off x="3549316" y="4475748"/>
            <a:ext cx="216568" cy="0"/>
          </a:xfrm>
          <a:prstGeom prst="straightConnector1">
            <a:avLst/>
          </a:prstGeom>
          <a:noFill/>
          <a:ln w="38100" cap="flat" cmpd="sng">
            <a:solidFill>
              <a:schemeClr val="dk1"/>
            </a:solidFill>
            <a:prstDash val="solid"/>
            <a:round/>
            <a:headEnd type="none" w="sm" len="sm"/>
            <a:tailEnd type="none" w="sm" len="sm"/>
          </a:ln>
          <a:effectLst>
            <a:outerShdw blurRad="40000" dist="20000" dir="5400000" rotWithShape="0">
              <a:srgbClr val="000000">
                <a:alpha val="37254"/>
              </a:srgbClr>
            </a:outerShdw>
          </a:effectLst>
        </p:spPr>
      </p:cxn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g1350d83a140_11_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THE IMPACT ON UNISERV STAFF</a:t>
            </a:r>
            <a:endParaRPr/>
          </a:p>
        </p:txBody>
      </p:sp>
      <p:sp>
        <p:nvSpPr>
          <p:cNvPr id="688" name="Google Shape;688;g1350d83a140_11_0"/>
          <p:cNvSpPr txBox="1">
            <a:spLocks noGrp="1"/>
          </p:cNvSpPr>
          <p:nvPr>
            <p:ph type="body" idx="1"/>
          </p:nvPr>
        </p:nvSpPr>
        <p:spPr>
          <a:xfrm>
            <a:off x="457200" y="2164466"/>
            <a:ext cx="8229600" cy="39618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None/>
            </a:pPr>
            <a:r>
              <a:rPr lang="en-US" b="1"/>
              <a:t>Break Out Group-5 minutes</a:t>
            </a:r>
            <a:endParaRPr/>
          </a:p>
          <a:p>
            <a:pPr marL="0" lvl="0" indent="0" algn="l" rtl="0">
              <a:lnSpc>
                <a:spcPct val="100000"/>
              </a:lnSpc>
              <a:spcBef>
                <a:spcPts val="640"/>
              </a:spcBef>
              <a:spcAft>
                <a:spcPts val="0"/>
              </a:spcAft>
              <a:buClr>
                <a:schemeClr val="dk2"/>
              </a:buClr>
              <a:buSzPts val="3200"/>
              <a:buNone/>
            </a:pPr>
            <a:endParaRPr/>
          </a:p>
          <a:p>
            <a:pPr marL="0" lvl="0" indent="0" algn="ctr" rtl="0">
              <a:lnSpc>
                <a:spcPct val="100000"/>
              </a:lnSpc>
              <a:spcBef>
                <a:spcPts val="640"/>
              </a:spcBef>
              <a:spcAft>
                <a:spcPts val="0"/>
              </a:spcAft>
              <a:buClr>
                <a:schemeClr val="dk2"/>
              </a:buClr>
              <a:buSzPts val="3200"/>
              <a:buNone/>
            </a:pPr>
            <a:r>
              <a:rPr lang="en-US"/>
              <a:t>How does anti-LGBTQ+ and CRT legislation impact UniServ members and their work </a:t>
            </a:r>
            <a:endParaRPr/>
          </a:p>
          <a:p>
            <a:pPr marL="0" lvl="0" indent="0" algn="ctr" rtl="0">
              <a:lnSpc>
                <a:spcPct val="100000"/>
              </a:lnSpc>
              <a:spcBef>
                <a:spcPts val="640"/>
              </a:spcBef>
              <a:spcAft>
                <a:spcPts val="0"/>
              </a:spcAft>
              <a:buClr>
                <a:schemeClr val="dk2"/>
              </a:buClr>
              <a:buSzPts val="3200"/>
              <a:buNone/>
            </a:pPr>
            <a:r>
              <a:rPr lang="en-US"/>
              <a:t>in the field? </a:t>
            </a:r>
            <a:endParaRPr/>
          </a:p>
        </p:txBody>
      </p:sp>
      <p:pic>
        <p:nvPicPr>
          <p:cNvPr id="689" name="Google Shape;689;g1350d83a140_11_0"/>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g1350d83a140_14_3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DEBRIEF</a:t>
            </a:r>
            <a:endParaRPr/>
          </a:p>
        </p:txBody>
      </p:sp>
      <p:sp>
        <p:nvSpPr>
          <p:cNvPr id="696" name="Google Shape;696;g1350d83a140_14_36"/>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What information was surprising to you?</a:t>
            </a:r>
            <a:endParaRPr/>
          </a:p>
          <a:p>
            <a:pPr marL="0" lvl="0" indent="0" algn="l" rtl="0">
              <a:spcBef>
                <a:spcPts val="640"/>
              </a:spcBef>
              <a:spcAft>
                <a:spcPts val="0"/>
              </a:spcAft>
              <a:buNone/>
            </a:pPr>
            <a:endParaRPr/>
          </a:p>
          <a:p>
            <a:pPr marL="0" lvl="0" indent="0" algn="l" rtl="0">
              <a:spcBef>
                <a:spcPts val="640"/>
              </a:spcBef>
              <a:spcAft>
                <a:spcPts val="0"/>
              </a:spcAft>
              <a:buNone/>
            </a:pPr>
            <a:r>
              <a:rPr lang="en-US"/>
              <a:t>How many degrees of separation exist between the work and the legislation? </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g1350d83a140_11_7"/>
          <p:cNvSpPr txBox="1">
            <a:spLocks noGrp="1"/>
          </p:cNvSpPr>
          <p:nvPr>
            <p:ph type="title"/>
          </p:nvPr>
        </p:nvSpPr>
        <p:spPr>
          <a:xfrm>
            <a:off x="485775" y="3308860"/>
            <a:ext cx="7429500" cy="8574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400"/>
              <a:buNone/>
            </a:pPr>
            <a:r>
              <a:rPr lang="en-US" sz="4500"/>
              <a:t>Language</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7" name="Google Shape;707;g1350d83a140_11_11"/>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LANGUAGE &amp; NEW LAWS</a:t>
            </a:r>
            <a:endParaRPr/>
          </a:p>
        </p:txBody>
      </p:sp>
      <p:pic>
        <p:nvPicPr>
          <p:cNvPr id="708" name="Google Shape;708;g1350d83a140_11_11" descr="A picture containing text, sign, outdoor&#10;&#10;Description automatically generated"/>
          <p:cNvPicPr preferRelativeResize="0">
            <a:picLocks noGrp="1"/>
          </p:cNvPicPr>
          <p:nvPr>
            <p:ph type="body" idx="1"/>
          </p:nvPr>
        </p:nvPicPr>
        <p:blipFill rotWithShape="1">
          <a:blip r:embed="rId3">
            <a:alphaModFix/>
          </a:blip>
          <a:srcRect/>
          <a:stretch/>
        </p:blipFill>
        <p:spPr>
          <a:xfrm>
            <a:off x="449378" y="1358154"/>
            <a:ext cx="8496600" cy="4391400"/>
          </a:xfrm>
          <a:prstGeom prst="rect">
            <a:avLst/>
          </a:prstGeom>
          <a:noFill/>
          <a:ln>
            <a:noFill/>
          </a:ln>
        </p:spPr>
      </p:pic>
      <p:pic>
        <p:nvPicPr>
          <p:cNvPr id="709" name="Google Shape;709;g1350d83a140_11_11"/>
          <p:cNvPicPr preferRelativeResize="0"/>
          <p:nvPr/>
        </p:nvPicPr>
        <p:blipFill rotWithShape="1">
          <a:blip r:embed="rId4">
            <a:alphaModFix/>
          </a:blip>
          <a:srcRect/>
          <a:stretch/>
        </p:blipFill>
        <p:spPr>
          <a:xfrm>
            <a:off x="161600" y="187136"/>
            <a:ext cx="1286201" cy="1082093"/>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714"/>
        <p:cNvGrpSpPr/>
        <p:nvPr/>
      </p:nvGrpSpPr>
      <p:grpSpPr>
        <a:xfrm>
          <a:off x="0" y="0"/>
          <a:ext cx="0" cy="0"/>
          <a:chOff x="0" y="0"/>
          <a:chExt cx="0" cy="0"/>
        </a:xfrm>
      </p:grpSpPr>
      <p:sp>
        <p:nvSpPr>
          <p:cNvPr id="715" name="Google Shape;715;g1350d83a140_11_1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ANTI-CRT &amp; ANTI-LGBTQ+ BILLS</a:t>
            </a:r>
            <a:endParaRPr/>
          </a:p>
        </p:txBody>
      </p:sp>
      <p:sp>
        <p:nvSpPr>
          <p:cNvPr id="716" name="Google Shape;716;g1350d83a140_11_1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None/>
            </a:pPr>
            <a:r>
              <a:rPr lang="en-US"/>
              <a:t>“…ban K-12 schools and college from teaching, including in curricula, or compelling student to adopt or affirm certain ideas about American history, race, sex or other characteristics.”</a:t>
            </a:r>
            <a:endParaRPr/>
          </a:p>
        </p:txBody>
      </p:sp>
      <p:pic>
        <p:nvPicPr>
          <p:cNvPr id="717" name="Google Shape;717;g1350d83a140_11_18"/>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722"/>
        <p:cNvGrpSpPr/>
        <p:nvPr/>
      </p:nvGrpSpPr>
      <p:grpSpPr>
        <a:xfrm>
          <a:off x="0" y="0"/>
          <a:ext cx="0" cy="0"/>
          <a:chOff x="0" y="0"/>
          <a:chExt cx="0" cy="0"/>
        </a:xfrm>
      </p:grpSpPr>
      <p:sp>
        <p:nvSpPr>
          <p:cNvPr id="723" name="Google Shape;723;g1350d83a140_11_135"/>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THE IMPACT ON UNISERV STAFF</a:t>
            </a:r>
            <a:endParaRPr/>
          </a:p>
        </p:txBody>
      </p:sp>
      <p:sp>
        <p:nvSpPr>
          <p:cNvPr id="724" name="Google Shape;724;g1350d83a140_11_135"/>
          <p:cNvSpPr txBox="1">
            <a:spLocks noGrp="1"/>
          </p:cNvSpPr>
          <p:nvPr>
            <p:ph type="body" idx="1"/>
          </p:nvPr>
        </p:nvSpPr>
        <p:spPr>
          <a:xfrm>
            <a:off x="3231650" y="1085450"/>
            <a:ext cx="4539000" cy="50409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None/>
            </a:pPr>
            <a:endParaRPr/>
          </a:p>
        </p:txBody>
      </p:sp>
      <p:pic>
        <p:nvPicPr>
          <p:cNvPr id="725" name="Google Shape;725;g1350d83a140_11_135"/>
          <p:cNvPicPr preferRelativeResize="0"/>
          <p:nvPr/>
        </p:nvPicPr>
        <p:blipFill rotWithShape="1">
          <a:blip r:embed="rId3">
            <a:alphaModFix/>
          </a:blip>
          <a:srcRect/>
          <a:stretch/>
        </p:blipFill>
        <p:spPr>
          <a:xfrm>
            <a:off x="161600" y="187136"/>
            <a:ext cx="1286201" cy="1082093"/>
          </a:xfrm>
          <a:prstGeom prst="rect">
            <a:avLst/>
          </a:prstGeom>
          <a:noFill/>
          <a:ln>
            <a:noFill/>
          </a:ln>
        </p:spPr>
      </p:pic>
      <p:pic>
        <p:nvPicPr>
          <p:cNvPr id="726" name="Google Shape;726;g1350d83a140_11_135"/>
          <p:cNvPicPr preferRelativeResize="0"/>
          <p:nvPr/>
        </p:nvPicPr>
        <p:blipFill>
          <a:blip r:embed="rId4">
            <a:alphaModFix/>
          </a:blip>
          <a:stretch>
            <a:fillRect/>
          </a:stretch>
        </p:blipFill>
        <p:spPr>
          <a:xfrm>
            <a:off x="3726400" y="1000200"/>
            <a:ext cx="5211400" cy="5211400"/>
          </a:xfrm>
          <a:prstGeom prst="rect">
            <a:avLst/>
          </a:prstGeom>
          <a:noFill/>
          <a:ln>
            <a:noFill/>
          </a:ln>
        </p:spPr>
      </p:pic>
      <p:sp>
        <p:nvSpPr>
          <p:cNvPr id="727" name="Google Shape;727;g1350d83a140_11_135"/>
          <p:cNvSpPr txBox="1"/>
          <p:nvPr/>
        </p:nvSpPr>
        <p:spPr>
          <a:xfrm>
            <a:off x="493375" y="2466900"/>
            <a:ext cx="27384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200">
                <a:latin typeface="Calibri"/>
                <a:ea typeface="Calibri"/>
                <a:cs typeface="Calibri"/>
                <a:sym typeface="Calibri"/>
              </a:rPr>
              <a:t>Coded Language</a:t>
            </a:r>
            <a:endParaRPr sz="4200">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sp>
        <p:nvSpPr>
          <p:cNvPr id="733" name="Google Shape;733;g1350d83a140_11_225"/>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THE IMPACT ON UNISERV STAFF</a:t>
            </a:r>
            <a:endParaRPr/>
          </a:p>
        </p:txBody>
      </p:sp>
      <p:sp>
        <p:nvSpPr>
          <p:cNvPr id="734" name="Google Shape;734;g1350d83a140_11_225"/>
          <p:cNvSpPr txBox="1">
            <a:spLocks noGrp="1"/>
          </p:cNvSpPr>
          <p:nvPr>
            <p:ph type="body" idx="1"/>
          </p:nvPr>
        </p:nvSpPr>
        <p:spPr>
          <a:xfrm>
            <a:off x="457200" y="1269229"/>
            <a:ext cx="8229600" cy="48570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3200"/>
              <a:buNone/>
            </a:pPr>
            <a:r>
              <a:rPr lang="en-US" b="1"/>
              <a:t>CODED LANGUAGE</a:t>
            </a:r>
            <a:endParaRPr/>
          </a:p>
        </p:txBody>
      </p:sp>
      <p:sp>
        <p:nvSpPr>
          <p:cNvPr id="735" name="Google Shape;735;g1350d83a140_11_225"/>
          <p:cNvSpPr txBox="1"/>
          <p:nvPr/>
        </p:nvSpPr>
        <p:spPr>
          <a:xfrm>
            <a:off x="914400" y="1715392"/>
            <a:ext cx="7584000" cy="4155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endParaRPr sz="2400" b="0" i="1" u="none" strike="noStrike" cap="none">
              <a:solidFill>
                <a:schemeClr val="dk2"/>
              </a:solidFill>
              <a:latin typeface="Calibri"/>
              <a:ea typeface="Calibri"/>
              <a:cs typeface="Calibri"/>
              <a:sym typeface="Calibri"/>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“cynical forms of social analysis”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“divisive concepts”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“controversial issues of public policy or social affairs”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“anti-American sentiments”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“Non-indoctrination principles”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“age-appropriate”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“developmentally appropriate”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“obscene materials”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“a vehicle for leftist ideas”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dk2"/>
              </a:buClr>
              <a:buSzPts val="2400"/>
              <a:buFont typeface="Arial"/>
              <a:buChar char="•"/>
            </a:pPr>
            <a:r>
              <a:rPr lang="en-US" sz="2400" b="0" i="0" u="none" strike="noStrike" cap="none">
                <a:solidFill>
                  <a:schemeClr val="dk2"/>
                </a:solidFill>
                <a:latin typeface="Calibri"/>
                <a:ea typeface="Calibri"/>
                <a:cs typeface="Calibri"/>
                <a:sym typeface="Calibri"/>
              </a:rPr>
              <a:t>“gender ideology”</a:t>
            </a:r>
            <a:endParaRPr sz="1400" b="0" i="0" u="none" strike="noStrike" cap="none">
              <a:solidFill>
                <a:srgbClr val="000000"/>
              </a:solidFill>
              <a:latin typeface="Arial"/>
              <a:ea typeface="Arial"/>
              <a:cs typeface="Arial"/>
              <a:sym typeface="Arial"/>
            </a:endParaRPr>
          </a:p>
        </p:txBody>
      </p:sp>
      <p:pic>
        <p:nvPicPr>
          <p:cNvPr id="736" name="Google Shape;736;g1350d83a140_11_225"/>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g1350d83a140_8_27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BREAKOUT (10 minutes)</a:t>
            </a:r>
            <a:endParaRPr/>
          </a:p>
        </p:txBody>
      </p:sp>
      <p:sp>
        <p:nvSpPr>
          <p:cNvPr id="743" name="Google Shape;743;g1350d83a140_8_278"/>
          <p:cNvSpPr txBox="1">
            <a:spLocks noGrp="1"/>
          </p:cNvSpPr>
          <p:nvPr>
            <p:ph type="body" idx="1"/>
          </p:nvPr>
        </p:nvSpPr>
        <p:spPr>
          <a:xfrm>
            <a:off x="269750" y="1340025"/>
            <a:ext cx="8538600" cy="4718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sz="2000">
                <a:solidFill>
                  <a:schemeClr val="dk1"/>
                </a:solidFill>
              </a:rPr>
              <a:t>How would you rephrase this language back to someone to help people understand what’s really at stake and clarify what they’re actually talking about?</a:t>
            </a:r>
            <a:endParaRPr sz="1200">
              <a:solidFill>
                <a:schemeClr val="dk1"/>
              </a:solidFill>
            </a:endParaRPr>
          </a:p>
          <a:p>
            <a:pPr marL="457200" lvl="0" indent="-228600" algn="l" rtl="0">
              <a:spcBef>
                <a:spcPts val="0"/>
              </a:spcBef>
              <a:spcAft>
                <a:spcPts val="0"/>
              </a:spcAft>
              <a:buClr>
                <a:schemeClr val="dk1"/>
              </a:buClr>
              <a:buSzPts val="1400"/>
              <a:buFont typeface="Arial"/>
              <a:buNone/>
            </a:pPr>
            <a:endParaRPr sz="2000">
              <a:solidFill>
                <a:schemeClr val="dk1"/>
              </a:solidFill>
            </a:endParaRPr>
          </a:p>
          <a:p>
            <a:pPr marL="0" lvl="0" indent="0" algn="l" rtl="0">
              <a:spcBef>
                <a:spcPts val="0"/>
              </a:spcBef>
              <a:spcAft>
                <a:spcPts val="0"/>
              </a:spcAft>
              <a:buClr>
                <a:schemeClr val="dk1"/>
              </a:buClr>
              <a:buSzPts val="1400"/>
              <a:buFont typeface="Arial"/>
              <a:buNone/>
            </a:pPr>
            <a:r>
              <a:rPr lang="en-US" sz="2000" b="1">
                <a:solidFill>
                  <a:schemeClr val="dk1"/>
                </a:solidFill>
              </a:rPr>
              <a:t>Example, the complaint:</a:t>
            </a:r>
            <a:r>
              <a:rPr lang="en-US" sz="2000">
                <a:solidFill>
                  <a:schemeClr val="dk1"/>
                </a:solidFill>
              </a:rPr>
              <a:t> “I don’t want you indoctrinating my child with your gender ideology. You’re teaching gender confusion.”</a:t>
            </a:r>
            <a:endParaRPr sz="2000">
              <a:solidFill>
                <a:schemeClr val="dk1"/>
              </a:solidFill>
            </a:endParaRPr>
          </a:p>
          <a:p>
            <a:pPr marL="457200" lvl="0" indent="-228600" algn="l" rtl="0">
              <a:spcBef>
                <a:spcPts val="0"/>
              </a:spcBef>
              <a:spcAft>
                <a:spcPts val="0"/>
              </a:spcAft>
              <a:buClr>
                <a:schemeClr val="dk1"/>
              </a:buClr>
              <a:buSzPts val="1400"/>
              <a:buFont typeface="Arial"/>
              <a:buNone/>
            </a:pPr>
            <a:endParaRPr sz="2000">
              <a:solidFill>
                <a:schemeClr val="dk1"/>
              </a:solidFill>
            </a:endParaRPr>
          </a:p>
          <a:p>
            <a:pPr marL="0" lvl="0" indent="0" algn="l" rtl="0">
              <a:spcBef>
                <a:spcPts val="0"/>
              </a:spcBef>
              <a:spcAft>
                <a:spcPts val="0"/>
              </a:spcAft>
              <a:buClr>
                <a:schemeClr val="dk1"/>
              </a:buClr>
              <a:buSzPts val="1400"/>
              <a:buFont typeface="Arial"/>
              <a:buNone/>
            </a:pPr>
            <a:r>
              <a:rPr lang="en-US" sz="2000" b="1">
                <a:solidFill>
                  <a:schemeClr val="dk1"/>
                </a:solidFill>
              </a:rPr>
              <a:t>Generates the response: </a:t>
            </a:r>
            <a:r>
              <a:rPr lang="en-US" sz="2000">
                <a:solidFill>
                  <a:schemeClr val="dk1"/>
                </a:solidFill>
              </a:rPr>
              <a:t>“We’re teaching respect for the variety of gender identities, and the variances in gender.” </a:t>
            </a:r>
            <a:endParaRPr sz="1200">
              <a:solidFill>
                <a:schemeClr val="dk1"/>
              </a:solidFill>
            </a:endParaRPr>
          </a:p>
          <a:p>
            <a:pPr marL="0" lvl="0" indent="0" algn="l" rtl="0">
              <a:spcBef>
                <a:spcPts val="640"/>
              </a:spcBef>
              <a:spcAft>
                <a:spcPts val="0"/>
              </a:spcAft>
              <a:buNone/>
            </a:pPr>
            <a:endParaRPr sz="2000"/>
          </a:p>
          <a:p>
            <a:pPr marL="0" lvl="0" indent="0" algn="l" rtl="0">
              <a:spcBef>
                <a:spcPts val="640"/>
              </a:spcBef>
              <a:spcAft>
                <a:spcPts val="0"/>
              </a:spcAft>
              <a:buNone/>
            </a:pPr>
            <a:r>
              <a:rPr lang="en-US" sz="2000">
                <a:solidFill>
                  <a:schemeClr val="dk1"/>
                </a:solidFill>
              </a:rPr>
              <a:t>Talking about diversity, equity and inclusion is a leftist tactic to introduce divisive concepts.</a:t>
            </a:r>
            <a:endParaRPr sz="2000">
              <a:solidFill>
                <a:schemeClr val="dk1"/>
              </a:solidFill>
            </a:endParaRPr>
          </a:p>
          <a:p>
            <a:pPr marL="0" lvl="0" indent="0" algn="l" rtl="0">
              <a:spcBef>
                <a:spcPts val="640"/>
              </a:spcBef>
              <a:spcAft>
                <a:spcPts val="0"/>
              </a:spcAft>
              <a:buNone/>
            </a:pPr>
            <a:endParaRPr sz="2000">
              <a:solidFill>
                <a:schemeClr val="dk1"/>
              </a:solidFill>
            </a:endParaRPr>
          </a:p>
          <a:p>
            <a:pPr marL="0" lvl="0" indent="0" algn="l" rtl="0">
              <a:spcBef>
                <a:spcPts val="640"/>
              </a:spcBef>
              <a:spcAft>
                <a:spcPts val="0"/>
              </a:spcAft>
              <a:buNone/>
            </a:pPr>
            <a:r>
              <a:rPr lang="en-US" sz="2000">
                <a:solidFill>
                  <a:schemeClr val="dk1"/>
                </a:solidFill>
              </a:rPr>
              <a:t>Any of your own?</a:t>
            </a:r>
            <a:endParaRPr sz="2000">
              <a:solidFill>
                <a:schemeClr val="dk1"/>
              </a:solidFill>
            </a:endParaRPr>
          </a:p>
        </p:txBody>
      </p:sp>
      <p:sp>
        <p:nvSpPr>
          <p:cNvPr id="2" name="TextBox 1">
            <a:extLst>
              <a:ext uri="{FF2B5EF4-FFF2-40B4-BE49-F238E27FC236}">
                <a16:creationId xmlns:a16="http://schemas.microsoft.com/office/drawing/2014/main" id="{8B626CFA-C788-3856-EFA9-B569F8C8FBD3}"/>
              </a:ext>
            </a:extLst>
          </p:cNvPr>
          <p:cNvSpPr txBox="1"/>
          <p:nvPr/>
        </p:nvSpPr>
        <p:spPr>
          <a:xfrm>
            <a:off x="3464677" y="5261763"/>
            <a:ext cx="479135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hlinkClick r:id="rId3"/>
              </a:rPr>
              <a:t>https://bit.ly/Breakout062722</a:t>
            </a:r>
            <a:r>
              <a:rPr lang="en-US" sz="2800"/>
              <a:t>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Google Shape;749;g1350d83a140_14_3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DEBRIEF</a:t>
            </a:r>
            <a:endParaRPr/>
          </a:p>
        </p:txBody>
      </p:sp>
      <p:sp>
        <p:nvSpPr>
          <p:cNvPr id="750" name="Google Shape;750;g1350d83a140_14_30"/>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indent="0">
              <a:buNone/>
            </a:pPr>
            <a:r>
              <a:rPr lang="en-US"/>
              <a:t>What examples surprised you? </a:t>
            </a:r>
            <a:endParaRPr/>
          </a:p>
          <a:p>
            <a:pPr marL="0" lvl="0" indent="0" algn="l" rtl="0">
              <a:spcBef>
                <a:spcPts val="640"/>
              </a:spcBef>
              <a:spcAft>
                <a:spcPts val="0"/>
              </a:spcAft>
              <a:buNone/>
            </a:pPr>
            <a:endParaRPr/>
          </a:p>
          <a:p>
            <a:pPr marL="0" lvl="0" indent="0" algn="l" rtl="0">
              <a:spcBef>
                <a:spcPts val="640"/>
              </a:spcBef>
              <a:spcAft>
                <a:spcPts val="0"/>
              </a:spcAft>
              <a:buNone/>
            </a:pPr>
            <a:r>
              <a:rPr lang="en-US"/>
              <a:t>What other topics get linked to LGBTQ+ fear?</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755"/>
        <p:cNvGrpSpPr/>
        <p:nvPr/>
      </p:nvGrpSpPr>
      <p:grpSpPr>
        <a:xfrm>
          <a:off x="0" y="0"/>
          <a:ext cx="0" cy="0"/>
          <a:chOff x="0" y="0"/>
          <a:chExt cx="0" cy="0"/>
        </a:xfrm>
      </p:grpSpPr>
      <p:sp>
        <p:nvSpPr>
          <p:cNvPr id="756" name="Google Shape;756;g13318f8f76c_0_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t>HARMFUL BILLS PASSED IN 2022</a:t>
            </a:r>
            <a:endParaRPr/>
          </a:p>
        </p:txBody>
      </p:sp>
      <p:sp>
        <p:nvSpPr>
          <p:cNvPr id="757" name="Google Shape;757;g13318f8f76c_0_0"/>
          <p:cNvSpPr txBox="1">
            <a:spLocks noGrp="1"/>
          </p:cNvSpPr>
          <p:nvPr>
            <p:ph type="body" idx="1"/>
          </p:nvPr>
        </p:nvSpPr>
        <p:spPr>
          <a:xfrm>
            <a:off x="457200" y="2646947"/>
            <a:ext cx="8229600" cy="31743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2400"/>
              <a:buChar char="•"/>
            </a:pPr>
            <a:r>
              <a:rPr lang="en-US" sz="2400"/>
              <a:t>11 Anti-trans sports bans — AZ, GA, IA, IN, KY, OK, SC, SD, TN, UT, LA (joining ID, TX)</a:t>
            </a:r>
            <a:endParaRPr/>
          </a:p>
          <a:p>
            <a:pPr marL="342900" lvl="0" indent="-342900" algn="l" rtl="0">
              <a:spcBef>
                <a:spcPts val="480"/>
              </a:spcBef>
              <a:spcAft>
                <a:spcPts val="0"/>
              </a:spcAft>
              <a:buClr>
                <a:schemeClr val="dk2"/>
              </a:buClr>
              <a:buSzPts val="2400"/>
              <a:buChar char="•"/>
            </a:pPr>
            <a:r>
              <a:rPr lang="en-US" sz="2400"/>
              <a:t>8 curriculum censorship and/or anti-LGBTQ+ education provisions — AL, FL (3), GA (3), SD, TN</a:t>
            </a:r>
            <a:endParaRPr/>
          </a:p>
          <a:p>
            <a:pPr marL="342900" lvl="0" indent="-342900" algn="l" rtl="0">
              <a:spcBef>
                <a:spcPts val="480"/>
              </a:spcBef>
              <a:spcAft>
                <a:spcPts val="0"/>
              </a:spcAft>
              <a:buClr>
                <a:schemeClr val="dk2"/>
              </a:buClr>
              <a:buSzPts val="2400"/>
              <a:buChar char="•"/>
            </a:pPr>
            <a:r>
              <a:rPr lang="en-US" sz="2400"/>
              <a:t>2 anti-trans “bathroom bills” — AL (includes “don’t say gay” provision)</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762"/>
        <p:cNvGrpSpPr/>
        <p:nvPr/>
      </p:nvGrpSpPr>
      <p:grpSpPr>
        <a:xfrm>
          <a:off x="0" y="0"/>
          <a:ext cx="0" cy="0"/>
          <a:chOff x="0" y="0"/>
          <a:chExt cx="0" cy="0"/>
        </a:xfrm>
      </p:grpSpPr>
      <p:sp>
        <p:nvSpPr>
          <p:cNvPr id="763" name="Google Shape;763;g1350d83a140_11_46"/>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AFFIRMING BILLS</a:t>
            </a:r>
            <a:endParaRPr/>
          </a:p>
        </p:txBody>
      </p:sp>
      <p:sp>
        <p:nvSpPr>
          <p:cNvPr id="764" name="Google Shape;764;g1350d83a140_11_46"/>
          <p:cNvSpPr txBox="1">
            <a:spLocks noGrp="1"/>
          </p:cNvSpPr>
          <p:nvPr>
            <p:ph type="body" idx="1"/>
          </p:nvPr>
        </p:nvSpPr>
        <p:spPr>
          <a:xfrm>
            <a:off x="510363" y="1780247"/>
            <a:ext cx="8229600" cy="3162900"/>
          </a:xfrm>
          <a:prstGeom prst="rect">
            <a:avLst/>
          </a:prstGeom>
          <a:noFill/>
          <a:ln>
            <a:noFill/>
          </a:ln>
        </p:spPr>
        <p:txBody>
          <a:bodyPr spcFirstLastPara="1" wrap="square" lIns="91425" tIns="45700" rIns="91425" bIns="45700" anchor="t" anchorCtr="0">
            <a:noAutofit/>
          </a:bodyPr>
          <a:lstStyle/>
          <a:p>
            <a:pPr marL="0" indent="0" algn="ctr">
              <a:spcBef>
                <a:spcPts val="0"/>
              </a:spcBef>
              <a:buSzPts val="2800"/>
              <a:buNone/>
            </a:pPr>
            <a:r>
              <a:rPr lang="en-US" sz="2800"/>
              <a:t>BUT THERE IS HOPE!</a:t>
            </a:r>
            <a:br>
              <a:rPr lang="en-US" sz="2800"/>
            </a:br>
            <a:endParaRPr lang="en-US" sz="2800"/>
          </a:p>
          <a:p>
            <a:pPr marL="0" indent="0" algn="ctr">
              <a:spcBef>
                <a:spcPts val="0"/>
              </a:spcBef>
              <a:buSzPts val="2800"/>
              <a:buNone/>
            </a:pPr>
            <a:r>
              <a:rPr lang="en-US" sz="2800"/>
              <a:t>152 Bills currently exist that are AFFIRMING.</a:t>
            </a:r>
          </a:p>
          <a:p>
            <a:pPr marL="0" indent="0" algn="ctr">
              <a:spcBef>
                <a:spcPts val="0"/>
              </a:spcBef>
              <a:buSzPts val="2800"/>
              <a:buNone/>
            </a:pPr>
            <a:endParaRPr lang="en-US" sz="2800"/>
          </a:p>
          <a:p>
            <a:pPr marL="0" lvl="0" indent="0" algn="ctr">
              <a:lnSpc>
                <a:spcPct val="100000"/>
              </a:lnSpc>
              <a:spcBef>
                <a:spcPts val="0"/>
              </a:spcBef>
              <a:spcAft>
                <a:spcPts val="0"/>
              </a:spcAft>
              <a:buSzPts val="2800"/>
              <a:buNone/>
            </a:pPr>
            <a:r>
              <a:rPr lang="en-US" sz="2800"/>
              <a:t>“This act prohibits discrimination based upon a person's sexual orientation or gender identity.”</a:t>
            </a:r>
            <a:endParaRPr/>
          </a:p>
          <a:p>
            <a:pPr marL="0" lvl="0" indent="0" algn="l" rtl="0">
              <a:lnSpc>
                <a:spcPct val="100000"/>
              </a:lnSpc>
              <a:spcBef>
                <a:spcPts val="560"/>
              </a:spcBef>
              <a:spcAft>
                <a:spcPts val="0"/>
              </a:spcAft>
              <a:buClr>
                <a:schemeClr val="dk2"/>
              </a:buClr>
              <a:buSzPts val="2800"/>
              <a:buNone/>
            </a:pPr>
            <a:r>
              <a:rPr lang="en-US" sz="2800"/>
              <a:t>					</a:t>
            </a:r>
            <a:endParaRPr sz="2800" i="1"/>
          </a:p>
          <a:p>
            <a:pPr marL="0" lvl="0" indent="0" algn="l">
              <a:lnSpc>
                <a:spcPct val="100000"/>
              </a:lnSpc>
              <a:spcBef>
                <a:spcPts val="560"/>
              </a:spcBef>
              <a:spcAft>
                <a:spcPts val="0"/>
              </a:spcAft>
              <a:buSzPts val="2800"/>
              <a:buNone/>
            </a:pPr>
            <a:endParaRPr lang="en-US" sz="2800"/>
          </a:p>
          <a:p>
            <a:pPr marL="0" indent="0" algn="r">
              <a:spcBef>
                <a:spcPts val="560"/>
              </a:spcBef>
              <a:buSzPts val="2800"/>
              <a:buNone/>
            </a:pPr>
            <a:endParaRPr lang="en-US" sz="2800"/>
          </a:p>
          <a:p>
            <a:pPr marL="342900" indent="-165100">
              <a:spcBef>
                <a:spcPts val="560"/>
              </a:spcBef>
              <a:buSzPts val="2800"/>
              <a:buNone/>
            </a:pPr>
            <a:endParaRPr lang="en-US" sz="2800"/>
          </a:p>
          <a:p>
            <a:pPr marL="342900" indent="-165100">
              <a:spcBef>
                <a:spcPts val="560"/>
              </a:spcBef>
              <a:buSzPts val="2800"/>
              <a:buNone/>
            </a:pPr>
            <a:endParaRPr lang="en-US" sz="2800"/>
          </a:p>
        </p:txBody>
      </p:sp>
      <p:pic>
        <p:nvPicPr>
          <p:cNvPr id="765" name="Google Shape;765;g1350d83a140_11_46"/>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sp>
        <p:nvSpPr>
          <p:cNvPr id="771" name="Google Shape;771;g1350d83a140_11_25"/>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ANTI-DEI TRAINING BILLS</a:t>
            </a:r>
            <a:endParaRPr/>
          </a:p>
        </p:txBody>
      </p:sp>
      <p:sp>
        <p:nvSpPr>
          <p:cNvPr id="772" name="Google Shape;772;g1350d83a140_11_25"/>
          <p:cNvSpPr txBox="1">
            <a:spLocks noGrp="1"/>
          </p:cNvSpPr>
          <p:nvPr>
            <p:ph type="body" idx="1"/>
          </p:nvPr>
        </p:nvSpPr>
        <p:spPr>
          <a:xfrm>
            <a:off x="457200" y="2310822"/>
            <a:ext cx="8229600" cy="37749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2800"/>
              <a:buNone/>
            </a:pPr>
            <a:r>
              <a:rPr lang="en-US" sz="2800"/>
              <a:t>“Under this bill, school districts and charter schools shall publish on their websites all training materials used for staff and faculty training, all instructional materials, and all curricular materials related to nondiscrimination, diversity, equity, inclusion, race, ethnicity, sex, or bias…”</a:t>
            </a:r>
            <a:br>
              <a:rPr lang="en-US" sz="2400"/>
            </a:br>
            <a:endParaRPr sz="2400"/>
          </a:p>
        </p:txBody>
      </p:sp>
      <p:pic>
        <p:nvPicPr>
          <p:cNvPr id="773" name="Google Shape;773;g1350d83a140_11_25"/>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sp>
        <p:nvSpPr>
          <p:cNvPr id="779" name="Google Shape;779;g1350d83a140_11_3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ADDITIONAL BILLS</a:t>
            </a:r>
            <a:endParaRPr/>
          </a:p>
        </p:txBody>
      </p:sp>
      <p:sp>
        <p:nvSpPr>
          <p:cNvPr id="780" name="Google Shape;780;g1350d83a140_11_39"/>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dk2"/>
              </a:buClr>
              <a:buSzPts val="2800"/>
              <a:buChar char="•"/>
            </a:pPr>
            <a:r>
              <a:rPr lang="en-US" sz="2800"/>
              <a:t>Mandate the posting of a full year’s lesson plans</a:t>
            </a:r>
            <a:endParaRPr/>
          </a:p>
          <a:p>
            <a:pPr marL="342900" lvl="0" indent="-342900" algn="l" rtl="0">
              <a:lnSpc>
                <a:spcPct val="100000"/>
              </a:lnSpc>
              <a:spcBef>
                <a:spcPts val="560"/>
              </a:spcBef>
              <a:spcAft>
                <a:spcPts val="0"/>
              </a:spcAft>
              <a:buClr>
                <a:schemeClr val="dk2"/>
              </a:buClr>
              <a:buSzPts val="2800"/>
              <a:buChar char="•"/>
            </a:pPr>
            <a:r>
              <a:rPr lang="en-US" sz="2800"/>
              <a:t>Mandate cameras in the classroom</a:t>
            </a:r>
            <a:endParaRPr/>
          </a:p>
          <a:p>
            <a:pPr marL="342900" lvl="0" indent="-342900" algn="l" rtl="0">
              <a:lnSpc>
                <a:spcPct val="100000"/>
              </a:lnSpc>
              <a:spcBef>
                <a:spcPts val="560"/>
              </a:spcBef>
              <a:spcAft>
                <a:spcPts val="0"/>
              </a:spcAft>
              <a:buClr>
                <a:schemeClr val="dk2"/>
              </a:buClr>
              <a:buSzPts val="2800"/>
              <a:buChar char="•"/>
            </a:pPr>
            <a:r>
              <a:rPr lang="en-US" sz="2800"/>
              <a:t>Allow teachers to misgender students</a:t>
            </a:r>
            <a:endParaRPr/>
          </a:p>
          <a:p>
            <a:pPr marL="342900" lvl="0" indent="-342900" algn="l" rtl="0">
              <a:lnSpc>
                <a:spcPct val="100000"/>
              </a:lnSpc>
              <a:spcBef>
                <a:spcPts val="560"/>
              </a:spcBef>
              <a:spcAft>
                <a:spcPts val="0"/>
              </a:spcAft>
              <a:buClr>
                <a:schemeClr val="dk2"/>
              </a:buClr>
              <a:buSzPts val="2800"/>
              <a:buChar char="•"/>
            </a:pPr>
            <a:r>
              <a:rPr lang="en-US" sz="2800"/>
              <a:t>Prohibit “certain” books in school libraries</a:t>
            </a:r>
            <a:endParaRPr/>
          </a:p>
          <a:p>
            <a:pPr marL="342900" lvl="0" indent="-342900" algn="l" rtl="0">
              <a:lnSpc>
                <a:spcPct val="100000"/>
              </a:lnSpc>
              <a:spcBef>
                <a:spcPts val="560"/>
              </a:spcBef>
              <a:spcAft>
                <a:spcPts val="0"/>
              </a:spcAft>
              <a:buClr>
                <a:schemeClr val="dk2"/>
              </a:buClr>
              <a:buSzPts val="2800"/>
              <a:buChar char="•"/>
            </a:pPr>
            <a:r>
              <a:rPr lang="en-US" sz="2800"/>
              <a:t>Limit access to public accommodations for trans people</a:t>
            </a:r>
            <a:endParaRPr/>
          </a:p>
          <a:p>
            <a:pPr marL="342900" lvl="0" indent="-139700" algn="l" rtl="0">
              <a:lnSpc>
                <a:spcPct val="100000"/>
              </a:lnSpc>
              <a:spcBef>
                <a:spcPts val="640"/>
              </a:spcBef>
              <a:spcAft>
                <a:spcPts val="0"/>
              </a:spcAft>
              <a:buClr>
                <a:schemeClr val="dk2"/>
              </a:buClr>
              <a:buSzPts val="3200"/>
              <a:buNone/>
            </a:pPr>
            <a:endParaRPr/>
          </a:p>
          <a:p>
            <a:pPr marL="342900" lvl="0" indent="-139700" algn="l" rtl="0">
              <a:lnSpc>
                <a:spcPct val="100000"/>
              </a:lnSpc>
              <a:spcBef>
                <a:spcPts val="640"/>
              </a:spcBef>
              <a:spcAft>
                <a:spcPts val="0"/>
              </a:spcAft>
              <a:buClr>
                <a:schemeClr val="dk2"/>
              </a:buClr>
              <a:buSzPts val="3200"/>
              <a:buNone/>
            </a:pPr>
            <a:endParaRPr/>
          </a:p>
        </p:txBody>
      </p:sp>
      <p:pic>
        <p:nvPicPr>
          <p:cNvPr id="781" name="Google Shape;781;g1350d83a140_11_39"/>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786"/>
        <p:cNvGrpSpPr/>
        <p:nvPr/>
      </p:nvGrpSpPr>
      <p:grpSpPr>
        <a:xfrm>
          <a:off x="0" y="0"/>
          <a:ext cx="0" cy="0"/>
          <a:chOff x="0" y="0"/>
          <a:chExt cx="0" cy="0"/>
        </a:xfrm>
      </p:grpSpPr>
      <p:sp>
        <p:nvSpPr>
          <p:cNvPr id="787" name="Google Shape;787;g1350d83a140_14_0"/>
          <p:cNvSpPr txBox="1">
            <a:spLocks noGrp="1"/>
          </p:cNvSpPr>
          <p:nvPr>
            <p:ph type="title"/>
          </p:nvPr>
        </p:nvSpPr>
        <p:spPr>
          <a:xfrm>
            <a:off x="914400" y="-4"/>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ORGANIZING AROUND BILLS</a:t>
            </a:r>
            <a:endParaRPr/>
          </a:p>
        </p:txBody>
      </p:sp>
      <p:sp>
        <p:nvSpPr>
          <p:cNvPr id="788" name="Google Shape;788;g1350d83a140_14_0"/>
          <p:cNvSpPr txBox="1">
            <a:spLocks noGrp="1"/>
          </p:cNvSpPr>
          <p:nvPr>
            <p:ph type="body" idx="1"/>
          </p:nvPr>
        </p:nvSpPr>
        <p:spPr>
          <a:xfrm>
            <a:off x="457200" y="1022196"/>
            <a:ext cx="8229600" cy="2668500"/>
          </a:xfrm>
          <a:prstGeom prst="rect">
            <a:avLst/>
          </a:prstGeom>
        </p:spPr>
        <p:txBody>
          <a:bodyPr spcFirstLastPara="1" wrap="square" lIns="91425" tIns="45700" rIns="91425" bIns="45700" anchor="t" anchorCtr="0">
            <a:noAutofit/>
          </a:bodyPr>
          <a:lstStyle/>
          <a:p>
            <a:pPr marL="0" indent="0">
              <a:buNone/>
            </a:pPr>
            <a:r>
              <a:rPr lang="en-US" sz="3600"/>
              <a:t>Breakout  (10 minutes):</a:t>
            </a:r>
            <a:endParaRPr sz="3600"/>
          </a:p>
          <a:p>
            <a:pPr marL="0" lvl="0" indent="0" algn="l" rtl="0">
              <a:spcBef>
                <a:spcPts val="640"/>
              </a:spcBef>
              <a:spcAft>
                <a:spcPts val="0"/>
              </a:spcAft>
              <a:buNone/>
            </a:pPr>
            <a:r>
              <a:rPr lang="en-US"/>
              <a:t>What broad legislation or policies have you heard about in your state that loosely relates to LGBTQ+ issues?</a:t>
            </a:r>
            <a:endParaRPr/>
          </a:p>
          <a:p>
            <a:pPr marL="0" indent="0">
              <a:buNone/>
            </a:pPr>
            <a:endParaRPr lang="en-US"/>
          </a:p>
          <a:p>
            <a:pPr marL="0" indent="0">
              <a:buNone/>
            </a:pPr>
            <a:r>
              <a:rPr lang="en-US"/>
              <a:t>How could organizing around these issues create an environment that better supports our transgender educators and those educators that overtly support them?</a:t>
            </a:r>
          </a:p>
          <a:p>
            <a:pPr marL="0" lvl="0" indent="0" algn="l" rtl="0">
              <a:spcBef>
                <a:spcPts val="640"/>
              </a:spcBef>
              <a:spcAft>
                <a:spcPts val="0"/>
              </a:spcAft>
              <a:buNone/>
            </a:pPr>
            <a:endParaRPr/>
          </a:p>
          <a:p>
            <a:pPr marL="0" indent="0">
              <a:buNone/>
            </a:pPr>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800"/>
        <p:cNvGrpSpPr/>
        <p:nvPr/>
      </p:nvGrpSpPr>
      <p:grpSpPr>
        <a:xfrm>
          <a:off x="0" y="0"/>
          <a:ext cx="0" cy="0"/>
          <a:chOff x="0" y="0"/>
          <a:chExt cx="0" cy="0"/>
        </a:xfrm>
      </p:grpSpPr>
      <p:sp>
        <p:nvSpPr>
          <p:cNvPr id="801" name="Google Shape;801;g1353463b3be_0_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DEBRIEF</a:t>
            </a:r>
            <a:endParaRPr/>
          </a:p>
        </p:txBody>
      </p:sp>
      <p:sp>
        <p:nvSpPr>
          <p:cNvPr id="802" name="Google Shape;802;g1353463b3be_0_6"/>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Share out what you learned?</a:t>
            </a:r>
            <a:endParaRPr/>
          </a:p>
          <a:p>
            <a:pPr marL="0" lvl="0" indent="0" algn="l" rtl="0">
              <a:spcBef>
                <a:spcPts val="640"/>
              </a:spcBef>
              <a:spcAft>
                <a:spcPts val="0"/>
              </a:spcAft>
              <a:buNone/>
            </a:pPr>
            <a:endParaRPr/>
          </a:p>
          <a:p>
            <a:pPr marL="0" lvl="0" indent="0" algn="l" rtl="0">
              <a:spcBef>
                <a:spcPts val="640"/>
              </a:spcBef>
              <a:spcAft>
                <a:spcPts val="0"/>
              </a:spcAft>
              <a:buNone/>
            </a:pPr>
            <a:r>
              <a:rPr lang="en-US"/>
              <a:t>What great ideas can you bring home to empower your locals to organize around these issues? </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807"/>
        <p:cNvGrpSpPr/>
        <p:nvPr/>
      </p:nvGrpSpPr>
      <p:grpSpPr>
        <a:xfrm>
          <a:off x="0" y="0"/>
          <a:ext cx="0" cy="0"/>
          <a:chOff x="0" y="0"/>
          <a:chExt cx="0" cy="0"/>
        </a:xfrm>
      </p:grpSpPr>
      <p:sp>
        <p:nvSpPr>
          <p:cNvPr id="808" name="Google Shape;808;p2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t>KEY POINTS</a:t>
            </a:r>
            <a:endParaRPr/>
          </a:p>
        </p:txBody>
      </p:sp>
      <p:sp>
        <p:nvSpPr>
          <p:cNvPr id="809" name="Google Shape;809;p28"/>
          <p:cNvSpPr txBox="1">
            <a:spLocks noGrp="1"/>
          </p:cNvSpPr>
          <p:nvPr>
            <p:ph type="body" idx="1"/>
          </p:nvPr>
        </p:nvSpPr>
        <p:spPr>
          <a:xfrm>
            <a:off x="457200" y="2646947"/>
            <a:ext cx="8229600" cy="3174415"/>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2400"/>
              <a:buChar char="•"/>
            </a:pPr>
            <a:r>
              <a:rPr lang="en-US" sz="2400"/>
              <a:t>In the absence of federal law that protects LGBTQ+ individuals, states are rushing to pass legislation.</a:t>
            </a:r>
            <a:endParaRPr/>
          </a:p>
          <a:p>
            <a:pPr marL="342900" lvl="0" indent="-342900" algn="l" rtl="0">
              <a:spcBef>
                <a:spcPts val="480"/>
              </a:spcBef>
              <a:spcAft>
                <a:spcPts val="0"/>
              </a:spcAft>
              <a:buClr>
                <a:schemeClr val="dk2"/>
              </a:buClr>
              <a:buSzPts val="2400"/>
              <a:buChar char="•"/>
            </a:pPr>
            <a:r>
              <a:rPr lang="en-US" sz="2400"/>
              <a:t>State laws range from being affirming to harmful of LGBTQ+ individuals &amp; their families and often use coded language. </a:t>
            </a:r>
            <a:endParaRPr/>
          </a:p>
          <a:p>
            <a:pPr marL="342900" lvl="0" indent="-342900" algn="l" rtl="0">
              <a:spcBef>
                <a:spcPts val="480"/>
              </a:spcBef>
              <a:spcAft>
                <a:spcPts val="0"/>
              </a:spcAft>
              <a:buClr>
                <a:schemeClr val="dk2"/>
              </a:buClr>
              <a:buSzPts val="2400"/>
              <a:buChar char="•"/>
            </a:pPr>
            <a:r>
              <a:rPr lang="en-US" sz="2400"/>
              <a:t>We have an opportunity to organize even reluctant members around this issue, particularly those pieces of legislation that have the potential to change teaching for all educators.</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814"/>
        <p:cNvGrpSpPr/>
        <p:nvPr/>
      </p:nvGrpSpPr>
      <p:grpSpPr>
        <a:xfrm>
          <a:off x="0" y="0"/>
          <a:ext cx="0" cy="0"/>
          <a:chOff x="0" y="0"/>
          <a:chExt cx="0" cy="0"/>
        </a:xfrm>
      </p:grpSpPr>
      <p:sp>
        <p:nvSpPr>
          <p:cNvPr id="815" name="Google Shape;815;p7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t>NEA RESOURCES</a:t>
            </a:r>
            <a:endParaRPr/>
          </a:p>
        </p:txBody>
      </p:sp>
      <p:pic>
        <p:nvPicPr>
          <p:cNvPr id="816" name="Google Shape;816;p78"/>
          <p:cNvPicPr preferRelativeResize="0">
            <a:picLocks noGrp="1"/>
          </p:cNvPicPr>
          <p:nvPr>
            <p:ph type="body" idx="1"/>
          </p:nvPr>
        </p:nvPicPr>
        <p:blipFill rotWithShape="1">
          <a:blip r:embed="rId3">
            <a:alphaModFix/>
          </a:blip>
          <a:srcRect/>
          <a:stretch/>
        </p:blipFill>
        <p:spPr>
          <a:xfrm rot="-423903">
            <a:off x="696844" y="1195679"/>
            <a:ext cx="3445694" cy="4466641"/>
          </a:xfrm>
          <a:prstGeom prst="rect">
            <a:avLst/>
          </a:prstGeom>
          <a:noFill/>
          <a:ln w="9525" cap="flat" cmpd="sng">
            <a:solidFill>
              <a:srgbClr val="595959"/>
            </a:solidFill>
            <a:prstDash val="solid"/>
            <a:round/>
            <a:headEnd type="none" w="sm" len="sm"/>
            <a:tailEnd type="none" w="sm" len="sm"/>
          </a:ln>
        </p:spPr>
      </p:pic>
      <p:pic>
        <p:nvPicPr>
          <p:cNvPr id="817" name="Google Shape;817;p78"/>
          <p:cNvPicPr preferRelativeResize="0"/>
          <p:nvPr/>
        </p:nvPicPr>
        <p:blipFill rotWithShape="1">
          <a:blip r:embed="rId4">
            <a:alphaModFix/>
          </a:blip>
          <a:srcRect/>
          <a:stretch/>
        </p:blipFill>
        <p:spPr>
          <a:xfrm>
            <a:off x="5635458" y="1756157"/>
            <a:ext cx="2425700" cy="749300"/>
          </a:xfrm>
          <a:prstGeom prst="rect">
            <a:avLst/>
          </a:prstGeom>
          <a:noFill/>
          <a:ln>
            <a:noFill/>
          </a:ln>
        </p:spPr>
      </p:pic>
      <p:sp>
        <p:nvSpPr>
          <p:cNvPr id="818" name="Google Shape;818;p78"/>
          <p:cNvSpPr txBox="1"/>
          <p:nvPr/>
        </p:nvSpPr>
        <p:spPr>
          <a:xfrm>
            <a:off x="5191532" y="1058779"/>
            <a:ext cx="3313551"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Legislative Trackers</a:t>
            </a:r>
            <a:endParaRPr sz="1400" b="0" i="0" u="none" strike="noStrike" cap="none">
              <a:solidFill>
                <a:srgbClr val="000000"/>
              </a:solidFill>
              <a:latin typeface="Arial"/>
              <a:ea typeface="Arial"/>
              <a:cs typeface="Arial"/>
              <a:sym typeface="Arial"/>
            </a:endParaRPr>
          </a:p>
        </p:txBody>
      </p:sp>
      <p:pic>
        <p:nvPicPr>
          <p:cNvPr id="819" name="Google Shape;819;p78"/>
          <p:cNvPicPr preferRelativeResize="0"/>
          <p:nvPr/>
        </p:nvPicPr>
        <p:blipFill rotWithShape="1">
          <a:blip r:embed="rId5">
            <a:alphaModFix/>
          </a:blip>
          <a:srcRect/>
          <a:stretch/>
        </p:blipFill>
        <p:spPr>
          <a:xfrm>
            <a:off x="5394826" y="2753186"/>
            <a:ext cx="2869625" cy="1208780"/>
          </a:xfrm>
          <a:prstGeom prst="rect">
            <a:avLst/>
          </a:prstGeom>
          <a:noFill/>
          <a:ln>
            <a:noFill/>
          </a:ln>
        </p:spPr>
      </p:pic>
      <p:pic>
        <p:nvPicPr>
          <p:cNvPr id="820" name="Google Shape;820;p78"/>
          <p:cNvPicPr preferRelativeResize="0"/>
          <p:nvPr/>
        </p:nvPicPr>
        <p:blipFill rotWithShape="1">
          <a:blip r:embed="rId6">
            <a:alphaModFix/>
          </a:blip>
          <a:srcRect/>
          <a:stretch/>
        </p:blipFill>
        <p:spPr>
          <a:xfrm>
            <a:off x="5203564" y="4120451"/>
            <a:ext cx="3505200" cy="711200"/>
          </a:xfrm>
          <a:prstGeom prst="rect">
            <a:avLst/>
          </a:prstGeom>
          <a:noFill/>
          <a:ln>
            <a:noFill/>
          </a:ln>
        </p:spPr>
      </p:pic>
      <p:pic>
        <p:nvPicPr>
          <p:cNvPr id="821" name="Google Shape;821;p78"/>
          <p:cNvPicPr preferRelativeResize="0"/>
          <p:nvPr/>
        </p:nvPicPr>
        <p:blipFill rotWithShape="1">
          <a:blip r:embed="rId7">
            <a:alphaModFix/>
          </a:blip>
          <a:srcRect/>
          <a:stretch/>
        </p:blipFill>
        <p:spPr>
          <a:xfrm>
            <a:off x="5870788" y="5089787"/>
            <a:ext cx="1917700" cy="838200"/>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826"/>
        <p:cNvGrpSpPr/>
        <p:nvPr/>
      </p:nvGrpSpPr>
      <p:grpSpPr>
        <a:xfrm>
          <a:off x="0" y="0"/>
          <a:ext cx="0" cy="0"/>
          <a:chOff x="0" y="0"/>
          <a:chExt cx="0" cy="0"/>
        </a:xfrm>
      </p:grpSpPr>
      <p:pic>
        <p:nvPicPr>
          <p:cNvPr id="3" name="Picture 3">
            <a:extLst>
              <a:ext uri="{FF2B5EF4-FFF2-40B4-BE49-F238E27FC236}">
                <a16:creationId xmlns:a16="http://schemas.microsoft.com/office/drawing/2014/main" id="{12289E4F-B56F-F56B-9310-258193DEAE42}"/>
              </a:ext>
            </a:extLst>
          </p:cNvPr>
          <p:cNvPicPr>
            <a:picLocks noChangeAspect="1"/>
          </p:cNvPicPr>
          <p:nvPr/>
        </p:nvPicPr>
        <p:blipFill>
          <a:blip r:embed="rId3"/>
          <a:stretch>
            <a:fillRect/>
          </a:stretch>
        </p:blipFill>
        <p:spPr>
          <a:xfrm>
            <a:off x="4233" y="1519766"/>
            <a:ext cx="9135533" cy="1828800"/>
          </a:xfrm>
          <a:prstGeom prst="rect">
            <a:avLst/>
          </a:prstGeom>
        </p:spPr>
      </p:pic>
      <p:sp>
        <p:nvSpPr>
          <p:cNvPr id="827" name="Google Shape;827;p97"/>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t>Q &amp; A</a:t>
            </a:r>
            <a:endParaRPr/>
          </a:p>
        </p:txBody>
      </p:sp>
      <p:sp>
        <p:nvSpPr>
          <p:cNvPr id="828" name="Google Shape;828;p97"/>
          <p:cNvSpPr txBox="1">
            <a:spLocks noGrp="1"/>
          </p:cNvSpPr>
          <p:nvPr>
            <p:ph type="body" idx="1"/>
          </p:nvPr>
        </p:nvSpPr>
        <p:spPr>
          <a:xfrm>
            <a:off x="531283" y="1882947"/>
            <a:ext cx="8155517" cy="4243215"/>
          </a:xfrm>
          <a:prstGeom prst="rect">
            <a:avLst/>
          </a:prstGeom>
          <a:noFill/>
          <a:ln>
            <a:noFill/>
          </a:ln>
        </p:spPr>
        <p:txBody>
          <a:bodyPr spcFirstLastPara="1" wrap="square" lIns="91425" tIns="45700" rIns="91425" bIns="45700" anchor="t" anchorCtr="0">
            <a:noAutofit/>
          </a:bodyPr>
          <a:lstStyle/>
          <a:p>
            <a:pPr marL="0" indent="0" algn="ctr">
              <a:spcBef>
                <a:spcPts val="0"/>
              </a:spcBef>
              <a:buSzPts val="6000"/>
              <a:buNone/>
            </a:pPr>
            <a:endParaRPr lang="en-US" sz="2400"/>
          </a:p>
          <a:p>
            <a:pPr marL="0" indent="0" algn="ctr">
              <a:spcBef>
                <a:spcPts val="0"/>
              </a:spcBef>
              <a:buSzPts val="6000"/>
              <a:buNone/>
            </a:pPr>
            <a:endParaRPr lang="en-US" sz="2400"/>
          </a:p>
          <a:p>
            <a:pPr marL="0" indent="0" algn="ctr">
              <a:spcBef>
                <a:spcPts val="0"/>
              </a:spcBef>
              <a:buSzPts val="6000"/>
              <a:buNone/>
            </a:pPr>
            <a:endParaRPr lang="en-US" sz="2400"/>
          </a:p>
          <a:p>
            <a:pPr marL="0" indent="0" algn="ctr">
              <a:spcBef>
                <a:spcPts val="0"/>
              </a:spcBef>
              <a:buSzPts val="6000"/>
              <a:buNone/>
            </a:pPr>
            <a:endParaRPr lang="en-US" sz="2400"/>
          </a:p>
          <a:p>
            <a:pPr marL="0" indent="0" algn="ctr">
              <a:spcBef>
                <a:spcPts val="0"/>
              </a:spcBef>
              <a:buSzPts val="6000"/>
              <a:buNone/>
            </a:pPr>
            <a:r>
              <a:rPr lang="en-US" sz="2400"/>
              <a:t>Please place any questions in the chat, particularly those that may help us develop and focus our larger 3-day session.</a:t>
            </a:r>
            <a:endParaRPr lang="en-US"/>
          </a:p>
          <a:p>
            <a:pPr marL="0" indent="0" algn="ctr">
              <a:spcBef>
                <a:spcPts val="0"/>
              </a:spcBef>
              <a:buSzPts val="6000"/>
              <a:buNone/>
            </a:pPr>
            <a:endParaRPr lang="en-US" sz="2400"/>
          </a:p>
          <a:p>
            <a:pPr marL="0" indent="0" algn="ctr">
              <a:spcBef>
                <a:spcPts val="0"/>
              </a:spcBef>
              <a:buSzPts val="6000"/>
              <a:buNone/>
            </a:pPr>
            <a:r>
              <a:rPr lang="en-US" sz="2400"/>
              <a:t>Interested in learning more?</a:t>
            </a:r>
          </a:p>
          <a:p>
            <a:pPr marL="0" indent="0" algn="ctr">
              <a:spcBef>
                <a:spcPts val="0"/>
              </a:spcBef>
              <a:buSzPts val="6000"/>
              <a:buNone/>
            </a:pPr>
            <a:endParaRPr lang="en-US" sz="2400"/>
          </a:p>
          <a:p>
            <a:pPr marL="0" indent="0" algn="ctr">
              <a:spcBef>
                <a:spcPts val="0"/>
              </a:spcBef>
              <a:buSzPts val="6000"/>
              <a:buNone/>
            </a:pPr>
            <a:r>
              <a:rPr lang="en-US" sz="2400"/>
              <a:t>September 27-29, 2022</a:t>
            </a:r>
            <a:br>
              <a:rPr lang="en-US" sz="2400"/>
            </a:br>
            <a:r>
              <a:rPr lang="en-US" sz="2400"/>
              <a:t>Location: TBD</a:t>
            </a:r>
          </a:p>
        </p:txBody>
      </p:sp>
      <p:pic>
        <p:nvPicPr>
          <p:cNvPr id="829" name="Google Shape;829;p97"/>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830" name="Google Shape;830;p9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81</a:t>
            </a:fld>
            <a:endParaRPr sz="1800" b="0" i="0" u="none" strike="noStrike" cap="none">
              <a:solidFill>
                <a:schemeClr val="dk1"/>
              </a:solidFill>
              <a:latin typeface="Calibri"/>
              <a:ea typeface="Calibri"/>
              <a:cs typeface="Calibri"/>
              <a:sym typeface="Calibri"/>
            </a:endParaRPr>
          </a:p>
        </p:txBody>
      </p:sp>
      <p:sp>
        <p:nvSpPr>
          <p:cNvPr id="5" name="TextBox 4">
            <a:extLst>
              <a:ext uri="{FF2B5EF4-FFF2-40B4-BE49-F238E27FC236}">
                <a16:creationId xmlns:a16="http://schemas.microsoft.com/office/drawing/2014/main" id="{037BD5ED-752D-FC9E-AA66-E2261A38623F}"/>
              </a:ext>
            </a:extLst>
          </p:cNvPr>
          <p:cNvSpPr txBox="1"/>
          <p:nvPr/>
        </p:nvSpPr>
        <p:spPr>
          <a:xfrm>
            <a:off x="1792816" y="1411817"/>
            <a:ext cx="634153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002060"/>
                </a:solidFill>
                <a:latin typeface="Calibri"/>
              </a:rPr>
              <a:t>THANK YOU FOR YOUR PARTICIPATION!</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80"/>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FF0000"/>
              </a:buClr>
              <a:buSzPts val="9600"/>
              <a:buNone/>
            </a:pPr>
            <a:r>
              <a:rPr lang="en-US" sz="9600">
                <a:solidFill>
                  <a:srgbClr val="FF0000"/>
                </a:solidFill>
              </a:rPr>
              <a:t>EXTRA</a:t>
            </a:r>
            <a:endParaRPr/>
          </a:p>
          <a:p>
            <a:pPr marL="0" lvl="0" indent="0" algn="ctr" rtl="0">
              <a:spcBef>
                <a:spcPts val="1920"/>
              </a:spcBef>
              <a:spcAft>
                <a:spcPts val="0"/>
              </a:spcAft>
              <a:buClr>
                <a:srgbClr val="FF0000"/>
              </a:buClr>
              <a:buSzPts val="9600"/>
              <a:buNone/>
            </a:pPr>
            <a:r>
              <a:rPr lang="en-US" sz="9600">
                <a:solidFill>
                  <a:srgbClr val="FF0000"/>
                </a:solidFill>
              </a:rPr>
              <a:t>SLIDES</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g1350d83a140_11_32"/>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SOCIAL EMOTIONAL LEARNING</a:t>
            </a:r>
            <a:endParaRPr/>
          </a:p>
        </p:txBody>
      </p:sp>
      <p:sp>
        <p:nvSpPr>
          <p:cNvPr id="842" name="Google Shape;842;g1350d83a140_11_32"/>
          <p:cNvSpPr txBox="1">
            <a:spLocks noGrp="1"/>
          </p:cNvSpPr>
          <p:nvPr>
            <p:ph type="body" idx="1"/>
          </p:nvPr>
        </p:nvSpPr>
        <p:spPr>
          <a:xfrm>
            <a:off x="457200" y="2205288"/>
            <a:ext cx="8229600" cy="37749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2"/>
              </a:buClr>
              <a:buSzPts val="2800"/>
              <a:buNone/>
            </a:pPr>
            <a:r>
              <a:rPr lang="en-US" sz="2800"/>
              <a:t>“No public school district, charter school, or virtual charter school teacher, administrator, counselor, employee, or volunteer shall use any curricula with content related to social emotional learning in the training, instruction, or education of students…or face a penalty of 5% of the state aid for the previous year.”</a:t>
            </a:r>
            <a:endParaRPr/>
          </a:p>
        </p:txBody>
      </p:sp>
      <p:pic>
        <p:nvPicPr>
          <p:cNvPr id="843" name="Google Shape;843;g1350d83a140_11_32"/>
          <p:cNvPicPr preferRelativeResize="0"/>
          <p:nvPr/>
        </p:nvPicPr>
        <p:blipFill rotWithShape="1">
          <a:blip r:embed="rId3">
            <a:alphaModFix/>
          </a:blip>
          <a:srcRect/>
          <a:stretch/>
        </p:blipFill>
        <p:spPr>
          <a:xfrm>
            <a:off x="161600" y="187136"/>
            <a:ext cx="1286201" cy="1082093"/>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sp>
        <p:nvSpPr>
          <p:cNvPr id="849" name="Google Shape;849;g1350d83a140_11_27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t>STATE &amp; LOCAL LAWS ON THE RISE</a:t>
            </a:r>
            <a:endParaRPr/>
          </a:p>
        </p:txBody>
      </p:sp>
      <p:sp>
        <p:nvSpPr>
          <p:cNvPr id="850" name="Google Shape;850;g1350d83a140_11_270"/>
          <p:cNvSpPr txBox="1">
            <a:spLocks noGrp="1"/>
          </p:cNvSpPr>
          <p:nvPr>
            <p:ph type="body" idx="1"/>
          </p:nvPr>
        </p:nvSpPr>
        <p:spPr>
          <a:xfrm>
            <a:off x="457200" y="2646947"/>
            <a:ext cx="8229600" cy="3174300"/>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2400"/>
              <a:buChar char="•"/>
            </a:pPr>
            <a:r>
              <a:rPr lang="en-US" sz="2400"/>
              <a:t>In the absence of federal law that protects LGBTQ+ individuals, states are rushing to pass legislation.</a:t>
            </a:r>
            <a:endParaRPr/>
          </a:p>
          <a:p>
            <a:pPr marL="342900" lvl="0" indent="-342900" algn="l" rtl="0">
              <a:spcBef>
                <a:spcPts val="480"/>
              </a:spcBef>
              <a:spcAft>
                <a:spcPts val="0"/>
              </a:spcAft>
              <a:buClr>
                <a:schemeClr val="dk2"/>
              </a:buClr>
              <a:buSzPts val="2400"/>
              <a:buChar char="•"/>
            </a:pPr>
            <a:r>
              <a:rPr lang="en-US" sz="2400"/>
              <a:t>State laws range from being affirming to harmful of LGBTQ+ individuals &amp; their families. </a:t>
            </a:r>
            <a:endParaRPr/>
          </a:p>
          <a:p>
            <a:pPr marL="342900" lvl="0" indent="-342900" algn="l" rtl="0">
              <a:spcBef>
                <a:spcPts val="480"/>
              </a:spcBef>
              <a:spcAft>
                <a:spcPts val="0"/>
              </a:spcAft>
              <a:buClr>
                <a:schemeClr val="dk2"/>
              </a:buClr>
              <a:buSzPts val="2400"/>
              <a:buChar char="•"/>
            </a:pPr>
            <a:r>
              <a:rPr lang="en-US" sz="2400"/>
              <a:t>Local School Boards have joined in passing policies that affirm or further marginalize/erase the history and lived experiences of LGBTQ+ and BIPOC students.</a:t>
            </a:r>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856" name="Google Shape;856;p77"/>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600"/>
              <a:buFont typeface="Calibri"/>
              <a:buNone/>
            </a:pPr>
            <a:r>
              <a:rPr lang="en-US"/>
              <a:t>RACIAL &amp; GENDER JUSTICE AT RISK</a:t>
            </a:r>
            <a:endParaRPr/>
          </a:p>
        </p:txBody>
      </p:sp>
      <p:pic>
        <p:nvPicPr>
          <p:cNvPr id="857" name="Google Shape;857;p77"/>
          <p:cNvPicPr preferRelativeResize="0"/>
          <p:nvPr/>
        </p:nvPicPr>
        <p:blipFill rotWithShape="1">
          <a:blip r:embed="rId3">
            <a:alphaModFix/>
          </a:blip>
          <a:srcRect/>
          <a:stretch/>
        </p:blipFill>
        <p:spPr>
          <a:xfrm>
            <a:off x="1854200" y="1208230"/>
            <a:ext cx="5854700" cy="3817946"/>
          </a:xfrm>
          <a:prstGeom prst="rect">
            <a:avLst/>
          </a:prstGeom>
          <a:noFill/>
          <a:ln>
            <a:noFill/>
          </a:ln>
        </p:spPr>
      </p:pic>
      <p:pic>
        <p:nvPicPr>
          <p:cNvPr id="858" name="Google Shape;858;p77"/>
          <p:cNvPicPr preferRelativeResize="0"/>
          <p:nvPr/>
        </p:nvPicPr>
        <p:blipFill rotWithShape="1">
          <a:blip r:embed="rId4">
            <a:alphaModFix/>
          </a:blip>
          <a:srcRect/>
          <a:stretch/>
        </p:blipFill>
        <p:spPr>
          <a:xfrm>
            <a:off x="914400" y="5192416"/>
            <a:ext cx="7289800" cy="906987"/>
          </a:xfrm>
          <a:prstGeom prst="rect">
            <a:avLst/>
          </a:prstGeom>
          <a:noFill/>
          <a:ln>
            <a:noFill/>
          </a:ln>
        </p:spPr>
      </p:pic>
      <p:pic>
        <p:nvPicPr>
          <p:cNvPr id="859" name="Google Shape;859;p77"/>
          <p:cNvPicPr preferRelativeResize="0"/>
          <p:nvPr/>
        </p:nvPicPr>
        <p:blipFill rotWithShape="1">
          <a:blip r:embed="rId5">
            <a:alphaModFix/>
          </a:blip>
          <a:srcRect/>
          <a:stretch/>
        </p:blipFill>
        <p:spPr>
          <a:xfrm>
            <a:off x="266700" y="3543300"/>
            <a:ext cx="2336800" cy="58420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864" name="Google Shape;864;p81"/>
          <p:cNvSpPr txBox="1">
            <a:spLocks noGrp="1"/>
          </p:cNvSpPr>
          <p:nvPr>
            <p:ph type="title"/>
          </p:nvPr>
        </p:nvSpPr>
        <p:spPr>
          <a:xfrm>
            <a:off x="485775" y="3308860"/>
            <a:ext cx="8283710" cy="857250"/>
          </a:xfrm>
          <a:prstGeom prst="rect">
            <a:avLst/>
          </a:prstGeom>
          <a:noFill/>
          <a:ln>
            <a:noFill/>
          </a:ln>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sz="4500"/>
              <a:t>How to Create Welcoming Workplaces for Trans &amp; Transitioning Staff</a:t>
            </a:r>
            <a:br>
              <a:rPr lang="en-US" sz="4500"/>
            </a:br>
            <a:endParaRPr sz="450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sp>
        <p:nvSpPr>
          <p:cNvPr id="869" name="Google Shape;869;p27"/>
          <p:cNvSpPr txBox="1"/>
          <p:nvPr/>
        </p:nvSpPr>
        <p:spPr>
          <a:xfrm>
            <a:off x="759279" y="1677448"/>
            <a:ext cx="7625442" cy="35394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dk2"/>
                </a:solidFill>
                <a:latin typeface="Calibri"/>
                <a:ea typeface="Calibri"/>
                <a:cs typeface="Calibri"/>
                <a:sym typeface="Calibri"/>
              </a:rPr>
              <a:t>“Try to think of a time when you were discriminated against. Imagine what it must be like if the world wanted you gone because you are left handed or too tall, etc. Diversity is an essential part of nature and we all benefit when we realize that we are not clones of an imaginary perfect human. Empathy towards others is the key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dk2"/>
                </a:solidFill>
                <a:latin typeface="Calibri"/>
                <a:ea typeface="Calibri"/>
                <a:cs typeface="Calibri"/>
                <a:sym typeface="Calibri"/>
              </a:rPr>
              <a:t>to a peaceful planet.”</a:t>
            </a:r>
            <a:endParaRPr sz="1400" b="0" i="0" u="none" strike="noStrike" cap="none">
              <a:solidFill>
                <a:srgbClr val="000000"/>
              </a:solidFill>
              <a:latin typeface="Arial"/>
              <a:ea typeface="Arial"/>
              <a:cs typeface="Arial"/>
              <a:sym typeface="Arial"/>
            </a:endParaRPr>
          </a:p>
        </p:txBody>
      </p:sp>
      <p:sp>
        <p:nvSpPr>
          <p:cNvPr id="870" name="Google Shape;870;p27"/>
          <p:cNvSpPr txBox="1">
            <a:spLocks noGrp="1"/>
          </p:cNvSpPr>
          <p:nvPr>
            <p:ph type="title"/>
          </p:nvPr>
        </p:nvSpPr>
        <p:spPr>
          <a:xfrm>
            <a:off x="1954202" y="0"/>
            <a:ext cx="7189800" cy="8157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400">
                <a:latin typeface="Libre Franklin"/>
                <a:ea typeface="Libre Franklin"/>
                <a:cs typeface="Libre Franklin"/>
                <a:sym typeface="Libre Franklin"/>
              </a:rPr>
              <a:t>THE WORDS OF NEA MEMBERS</a:t>
            </a:r>
            <a:endParaRPr sz="3600">
              <a:latin typeface="Libre Franklin"/>
              <a:ea typeface="Libre Franklin"/>
              <a:cs typeface="Libre Franklin"/>
              <a:sym typeface="Libre Franklin"/>
            </a:endParaRPr>
          </a:p>
        </p:txBody>
      </p:sp>
      <p:sp>
        <p:nvSpPr>
          <p:cNvPr id="871" name="Google Shape;871;p2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87</a:t>
            </a:fld>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875"/>
        <p:cNvGrpSpPr/>
        <p:nvPr/>
      </p:nvGrpSpPr>
      <p:grpSpPr>
        <a:xfrm>
          <a:off x="0" y="0"/>
          <a:ext cx="0" cy="0"/>
          <a:chOff x="0" y="0"/>
          <a:chExt cx="0" cy="0"/>
        </a:xfrm>
      </p:grpSpPr>
      <p:sp>
        <p:nvSpPr>
          <p:cNvPr id="876" name="Google Shape;876;p82"/>
          <p:cNvSpPr txBox="1"/>
          <p:nvPr/>
        </p:nvSpPr>
        <p:spPr>
          <a:xfrm>
            <a:off x="1147631" y="2447717"/>
            <a:ext cx="6848737" cy="22467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0" i="0" u="none" strike="noStrike" cap="none">
                <a:solidFill>
                  <a:schemeClr val="dk2"/>
                </a:solidFill>
                <a:latin typeface="Calibri"/>
                <a:ea typeface="Calibri"/>
                <a:cs typeface="Calibri"/>
                <a:sym typeface="Calibri"/>
              </a:rPr>
              <a:t>“I’m almost entirely closeted at school because some individuals in my building have a record of making homophobic and transphobic statements. I do not feel comfortable being out in that environment.”</a:t>
            </a:r>
            <a:endParaRPr/>
          </a:p>
        </p:txBody>
      </p:sp>
      <p:sp>
        <p:nvSpPr>
          <p:cNvPr id="877" name="Google Shape;877;p82"/>
          <p:cNvSpPr txBox="1">
            <a:spLocks noGrp="1"/>
          </p:cNvSpPr>
          <p:nvPr>
            <p:ph type="title"/>
          </p:nvPr>
        </p:nvSpPr>
        <p:spPr>
          <a:xfrm>
            <a:off x="1366092" y="157089"/>
            <a:ext cx="7693439" cy="611841"/>
          </a:xfrm>
          <a:prstGeom prst="rect">
            <a:avLst/>
          </a:prstGeom>
          <a:noFill/>
          <a:ln>
            <a:noFill/>
          </a:ln>
        </p:spPr>
        <p:txBody>
          <a:bodyPr spcFirstLastPara="1" wrap="square" lIns="68550" tIns="34275" rIns="68550" bIns="34275" anchor="ctr" anchorCtr="0">
            <a:noAutofit/>
          </a:bodyPr>
          <a:lstStyle/>
          <a:p>
            <a:pPr marL="0" lvl="0" indent="0" algn="r" rtl="0">
              <a:spcBef>
                <a:spcPts val="0"/>
              </a:spcBef>
              <a:spcAft>
                <a:spcPts val="0"/>
              </a:spcAft>
              <a:buNone/>
            </a:pPr>
            <a:r>
              <a:rPr lang="en-US" sz="3600">
                <a:latin typeface="Libre Franklin"/>
                <a:ea typeface="Libre Franklin"/>
                <a:cs typeface="Libre Franklin"/>
                <a:sym typeface="Libre Franklin"/>
              </a:rPr>
              <a:t>THE WORDS OF NEA MEMBERS</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882"/>
        <p:cNvGrpSpPr/>
        <p:nvPr/>
      </p:nvGrpSpPr>
      <p:grpSpPr>
        <a:xfrm>
          <a:off x="0" y="0"/>
          <a:ext cx="0" cy="0"/>
          <a:chOff x="0" y="0"/>
          <a:chExt cx="0" cy="0"/>
        </a:xfrm>
      </p:grpSpPr>
      <p:sp>
        <p:nvSpPr>
          <p:cNvPr id="883" name="Google Shape;883;p83"/>
          <p:cNvSpPr txBox="1">
            <a:spLocks noGrp="1"/>
          </p:cNvSpPr>
          <p:nvPr>
            <p:ph type="title"/>
          </p:nvPr>
        </p:nvSpPr>
        <p:spPr>
          <a:xfrm>
            <a:off x="457200" y="1728909"/>
            <a:ext cx="8229600" cy="78697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2"/>
              </a:buClr>
              <a:buSzPct val="111111"/>
              <a:buFont typeface="Calibri"/>
              <a:buNone/>
            </a:pPr>
            <a:r>
              <a:rPr lang="en-US" b="1"/>
              <a:t>Top 5 Features of Inclusive LGBTQ+ </a:t>
            </a:r>
            <a:br>
              <a:rPr lang="en-US" b="1"/>
            </a:br>
            <a:r>
              <a:rPr lang="en-US" b="1"/>
              <a:t>Workplace Policies:</a:t>
            </a:r>
            <a:endParaRPr b="1"/>
          </a:p>
        </p:txBody>
      </p:sp>
      <p:sp>
        <p:nvSpPr>
          <p:cNvPr id="884" name="Google Shape;884;p83"/>
          <p:cNvSpPr txBox="1">
            <a:spLocks noGrp="1"/>
          </p:cNvSpPr>
          <p:nvPr>
            <p:ph type="body" idx="1"/>
          </p:nvPr>
        </p:nvSpPr>
        <p:spPr>
          <a:xfrm>
            <a:off x="2775856" y="3429000"/>
            <a:ext cx="5910943" cy="26971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2400"/>
              <a:buNone/>
            </a:pPr>
            <a:r>
              <a:rPr lang="en-US" sz="3600"/>
              <a:t>Protections against discrimination or harassment.</a:t>
            </a:r>
            <a:endParaRPr sz="4400"/>
          </a:p>
        </p:txBody>
      </p:sp>
      <p:sp>
        <p:nvSpPr>
          <p:cNvPr id="885" name="Google Shape;885;p83"/>
          <p:cNvSpPr txBox="1"/>
          <p:nvPr/>
        </p:nvSpPr>
        <p:spPr>
          <a:xfrm>
            <a:off x="1954306" y="0"/>
            <a:ext cx="6968021" cy="815788"/>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800"/>
              <a:buFont typeface="Calibri"/>
              <a:buNone/>
            </a:pPr>
            <a:r>
              <a:rPr lang="en-US" sz="3600" b="0" i="0" u="none" strike="noStrike" cap="none">
                <a:solidFill>
                  <a:schemeClr val="dk2"/>
                </a:solidFill>
                <a:latin typeface="Libre Franklin"/>
                <a:ea typeface="Libre Franklin"/>
                <a:cs typeface="Libre Franklin"/>
                <a:sym typeface="Libre Franklin"/>
              </a:rPr>
              <a:t>INCLUSIVE POLICIES</a:t>
            </a:r>
            <a:endParaRPr/>
          </a:p>
        </p:txBody>
      </p:sp>
      <p:sp>
        <p:nvSpPr>
          <p:cNvPr id="886" name="Google Shape;886;p83"/>
          <p:cNvSpPr/>
          <p:nvPr/>
        </p:nvSpPr>
        <p:spPr>
          <a:xfrm>
            <a:off x="881743" y="3429000"/>
            <a:ext cx="1387929" cy="1347588"/>
          </a:xfrm>
          <a:prstGeom prst="ellipse">
            <a:avLst/>
          </a:prstGeom>
          <a:solidFill>
            <a:srgbClr val="F26B37"/>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87" name="Google Shape;887;p83"/>
          <p:cNvSpPr txBox="1"/>
          <p:nvPr/>
        </p:nvSpPr>
        <p:spPr>
          <a:xfrm>
            <a:off x="1175657" y="3687295"/>
            <a:ext cx="778649"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0" i="0" u="none" strike="noStrike" cap="none">
                <a:solidFill>
                  <a:schemeClr val="lt1"/>
                </a:solidFill>
                <a:latin typeface="Calibri"/>
                <a:ea typeface="Calibri"/>
                <a:cs typeface="Calibri"/>
                <a:sym typeface="Calibri"/>
              </a:rPr>
              <a:t>1</a:t>
            </a:r>
            <a:endParaRPr/>
          </a:p>
        </p:txBody>
      </p:sp>
      <p:sp>
        <p:nvSpPr>
          <p:cNvPr id="888" name="Google Shape;888;p8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89</a:t>
            </a:fld>
            <a:endParaRPr sz="1800" b="0" i="0" u="none" strike="noStrike" cap="none">
              <a:solidFill>
                <a:schemeClr val="dk1"/>
              </a:solidFill>
              <a:latin typeface="Calibri"/>
              <a:ea typeface="Calibri"/>
              <a:cs typeface="Calibri"/>
              <a:sym typeface="Calibri"/>
            </a:endParaRPr>
          </a:p>
        </p:txBody>
      </p:sp>
      <p:pic>
        <p:nvPicPr>
          <p:cNvPr id="889" name="Google Shape;889;p83"/>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894"/>
        <p:cNvGrpSpPr/>
        <p:nvPr/>
      </p:nvGrpSpPr>
      <p:grpSpPr>
        <a:xfrm>
          <a:off x="0" y="0"/>
          <a:ext cx="0" cy="0"/>
          <a:chOff x="0" y="0"/>
          <a:chExt cx="0" cy="0"/>
        </a:xfrm>
      </p:grpSpPr>
      <p:sp>
        <p:nvSpPr>
          <p:cNvPr id="895" name="Google Shape;895;p84"/>
          <p:cNvSpPr txBox="1">
            <a:spLocks noGrp="1"/>
          </p:cNvSpPr>
          <p:nvPr>
            <p:ph type="body" idx="1"/>
          </p:nvPr>
        </p:nvSpPr>
        <p:spPr>
          <a:xfrm>
            <a:off x="2775856" y="3687294"/>
            <a:ext cx="5910943" cy="243886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2400"/>
              <a:buNone/>
            </a:pPr>
            <a:r>
              <a:rPr lang="en-US" sz="3600"/>
              <a:t>Domestic partner benefits.</a:t>
            </a:r>
            <a:endParaRPr sz="4400"/>
          </a:p>
        </p:txBody>
      </p:sp>
      <p:sp>
        <p:nvSpPr>
          <p:cNvPr id="896" name="Google Shape;896;p84"/>
          <p:cNvSpPr txBox="1"/>
          <p:nvPr/>
        </p:nvSpPr>
        <p:spPr>
          <a:xfrm>
            <a:off x="1954306" y="0"/>
            <a:ext cx="6968021" cy="815788"/>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800"/>
              <a:buFont typeface="Calibri"/>
              <a:buNone/>
            </a:pPr>
            <a:r>
              <a:rPr lang="en-US" sz="3600" b="0" i="0" u="none" strike="noStrike" cap="none">
                <a:solidFill>
                  <a:schemeClr val="dk2"/>
                </a:solidFill>
                <a:latin typeface="Libre Franklin"/>
                <a:ea typeface="Libre Franklin"/>
                <a:cs typeface="Libre Franklin"/>
                <a:sym typeface="Libre Franklin"/>
              </a:rPr>
              <a:t>INCLUSIVE POLICIES</a:t>
            </a:r>
            <a:endParaRPr/>
          </a:p>
        </p:txBody>
      </p:sp>
      <p:sp>
        <p:nvSpPr>
          <p:cNvPr id="897" name="Google Shape;897;p84"/>
          <p:cNvSpPr/>
          <p:nvPr/>
        </p:nvSpPr>
        <p:spPr>
          <a:xfrm>
            <a:off x="881743" y="3429000"/>
            <a:ext cx="1387929" cy="1347588"/>
          </a:xfrm>
          <a:prstGeom prst="ellipse">
            <a:avLst/>
          </a:prstGeom>
          <a:solidFill>
            <a:srgbClr val="F26B37"/>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98" name="Google Shape;898;p84"/>
          <p:cNvSpPr txBox="1"/>
          <p:nvPr/>
        </p:nvSpPr>
        <p:spPr>
          <a:xfrm>
            <a:off x="1175657" y="3687295"/>
            <a:ext cx="778649"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0" i="0" u="none" strike="noStrike" cap="none">
                <a:solidFill>
                  <a:schemeClr val="lt1"/>
                </a:solidFill>
                <a:latin typeface="Calibri"/>
                <a:ea typeface="Calibri"/>
                <a:cs typeface="Calibri"/>
                <a:sym typeface="Calibri"/>
              </a:rPr>
              <a:t>2</a:t>
            </a:r>
            <a:endParaRPr/>
          </a:p>
        </p:txBody>
      </p:sp>
      <p:sp>
        <p:nvSpPr>
          <p:cNvPr id="899" name="Google Shape;899;p84"/>
          <p:cNvSpPr txBox="1">
            <a:spLocks noGrp="1"/>
          </p:cNvSpPr>
          <p:nvPr>
            <p:ph type="title"/>
          </p:nvPr>
        </p:nvSpPr>
        <p:spPr>
          <a:xfrm>
            <a:off x="457200" y="1728909"/>
            <a:ext cx="8229600" cy="78697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2"/>
              </a:buClr>
              <a:buSzPct val="111111"/>
              <a:buFont typeface="Calibri"/>
              <a:buNone/>
            </a:pPr>
            <a:r>
              <a:rPr lang="en-US" b="1"/>
              <a:t>Top 5 Features of Inclusive LGBTQ+ </a:t>
            </a:r>
            <a:br>
              <a:rPr lang="en-US" b="1"/>
            </a:br>
            <a:r>
              <a:rPr lang="en-US" b="1"/>
              <a:t>Workplace Policies:</a:t>
            </a:r>
            <a:endParaRPr b="1"/>
          </a:p>
        </p:txBody>
      </p:sp>
      <p:sp>
        <p:nvSpPr>
          <p:cNvPr id="900" name="Google Shape;900;p8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90</a:t>
            </a:fld>
            <a:endParaRPr sz="1800" b="0" i="0" u="none" strike="noStrike" cap="none">
              <a:solidFill>
                <a:schemeClr val="dk1"/>
              </a:solidFill>
              <a:latin typeface="Calibri"/>
              <a:ea typeface="Calibri"/>
              <a:cs typeface="Calibri"/>
              <a:sym typeface="Calibri"/>
            </a:endParaRPr>
          </a:p>
        </p:txBody>
      </p:sp>
      <p:pic>
        <p:nvPicPr>
          <p:cNvPr id="901" name="Google Shape;901;p84"/>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906"/>
        <p:cNvGrpSpPr/>
        <p:nvPr/>
      </p:nvGrpSpPr>
      <p:grpSpPr>
        <a:xfrm>
          <a:off x="0" y="0"/>
          <a:ext cx="0" cy="0"/>
          <a:chOff x="0" y="0"/>
          <a:chExt cx="0" cy="0"/>
        </a:xfrm>
      </p:grpSpPr>
      <p:sp>
        <p:nvSpPr>
          <p:cNvPr id="907" name="Google Shape;907;p85"/>
          <p:cNvSpPr txBox="1">
            <a:spLocks noGrp="1"/>
          </p:cNvSpPr>
          <p:nvPr>
            <p:ph type="body" idx="1"/>
          </p:nvPr>
        </p:nvSpPr>
        <p:spPr>
          <a:xfrm>
            <a:off x="2449626" y="3366480"/>
            <a:ext cx="6368143" cy="186145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2400"/>
              <a:buNone/>
            </a:pPr>
            <a:r>
              <a:rPr lang="en-US" sz="3600"/>
              <a:t>Paid family leave for same-sex couples and in cases of adoption.</a:t>
            </a:r>
            <a:endParaRPr sz="4400"/>
          </a:p>
        </p:txBody>
      </p:sp>
      <p:sp>
        <p:nvSpPr>
          <p:cNvPr id="908" name="Google Shape;908;p85"/>
          <p:cNvSpPr txBox="1"/>
          <p:nvPr/>
        </p:nvSpPr>
        <p:spPr>
          <a:xfrm>
            <a:off x="1954306" y="0"/>
            <a:ext cx="6968021" cy="815788"/>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800"/>
              <a:buFont typeface="Calibri"/>
              <a:buNone/>
            </a:pPr>
            <a:r>
              <a:rPr lang="en-US" sz="3600" b="0" i="0" u="none" strike="noStrike" cap="none">
                <a:solidFill>
                  <a:schemeClr val="dk2"/>
                </a:solidFill>
                <a:latin typeface="Libre Franklin"/>
                <a:ea typeface="Libre Franklin"/>
                <a:cs typeface="Libre Franklin"/>
                <a:sym typeface="Libre Franklin"/>
              </a:rPr>
              <a:t>INCLUSIVE POLICIES</a:t>
            </a:r>
            <a:endParaRPr/>
          </a:p>
        </p:txBody>
      </p:sp>
      <p:sp>
        <p:nvSpPr>
          <p:cNvPr id="909" name="Google Shape;909;p85"/>
          <p:cNvSpPr/>
          <p:nvPr/>
        </p:nvSpPr>
        <p:spPr>
          <a:xfrm>
            <a:off x="881743" y="3429000"/>
            <a:ext cx="1387929" cy="1347588"/>
          </a:xfrm>
          <a:prstGeom prst="ellipse">
            <a:avLst/>
          </a:prstGeom>
          <a:solidFill>
            <a:srgbClr val="F26B37"/>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10" name="Google Shape;910;p85"/>
          <p:cNvSpPr txBox="1"/>
          <p:nvPr/>
        </p:nvSpPr>
        <p:spPr>
          <a:xfrm>
            <a:off x="1175657" y="3687295"/>
            <a:ext cx="778649"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0" i="0" u="none" strike="noStrike" cap="none">
                <a:solidFill>
                  <a:schemeClr val="lt1"/>
                </a:solidFill>
                <a:latin typeface="Calibri"/>
                <a:ea typeface="Calibri"/>
                <a:cs typeface="Calibri"/>
                <a:sym typeface="Calibri"/>
              </a:rPr>
              <a:t>3</a:t>
            </a:r>
            <a:endParaRPr/>
          </a:p>
        </p:txBody>
      </p:sp>
      <p:sp>
        <p:nvSpPr>
          <p:cNvPr id="911" name="Google Shape;911;p85"/>
          <p:cNvSpPr txBox="1">
            <a:spLocks noGrp="1"/>
          </p:cNvSpPr>
          <p:nvPr>
            <p:ph type="title"/>
          </p:nvPr>
        </p:nvSpPr>
        <p:spPr>
          <a:xfrm>
            <a:off x="457200" y="1728909"/>
            <a:ext cx="8229600" cy="78697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2"/>
              </a:buClr>
              <a:buSzPct val="111111"/>
              <a:buFont typeface="Calibri"/>
              <a:buNone/>
            </a:pPr>
            <a:r>
              <a:rPr lang="en-US" b="1"/>
              <a:t>Top 5 Features of Inclusive LGBTQ+ </a:t>
            </a:r>
            <a:br>
              <a:rPr lang="en-US" b="1"/>
            </a:br>
            <a:r>
              <a:rPr lang="en-US" b="1"/>
              <a:t>Workplace Policies:</a:t>
            </a:r>
            <a:endParaRPr b="1"/>
          </a:p>
        </p:txBody>
      </p:sp>
      <p:sp>
        <p:nvSpPr>
          <p:cNvPr id="912" name="Google Shape;912;p85"/>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91</a:t>
            </a:fld>
            <a:endParaRPr sz="1800" b="0" i="0" u="none" strike="noStrike" cap="none">
              <a:solidFill>
                <a:schemeClr val="dk1"/>
              </a:solidFill>
              <a:latin typeface="Calibri"/>
              <a:ea typeface="Calibri"/>
              <a:cs typeface="Calibri"/>
              <a:sym typeface="Calibri"/>
            </a:endParaRPr>
          </a:p>
        </p:txBody>
      </p:sp>
      <p:pic>
        <p:nvPicPr>
          <p:cNvPr id="913" name="Google Shape;913;p85"/>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18"/>
        <p:cNvGrpSpPr/>
        <p:nvPr/>
      </p:nvGrpSpPr>
      <p:grpSpPr>
        <a:xfrm>
          <a:off x="0" y="0"/>
          <a:ext cx="0" cy="0"/>
          <a:chOff x="0" y="0"/>
          <a:chExt cx="0" cy="0"/>
        </a:xfrm>
      </p:grpSpPr>
      <p:sp>
        <p:nvSpPr>
          <p:cNvPr id="919" name="Google Shape;919;p86"/>
          <p:cNvSpPr txBox="1">
            <a:spLocks noGrp="1"/>
          </p:cNvSpPr>
          <p:nvPr>
            <p:ph type="body" idx="1"/>
          </p:nvPr>
        </p:nvSpPr>
        <p:spPr>
          <a:xfrm>
            <a:off x="2775857" y="3172064"/>
            <a:ext cx="5910943" cy="186145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2400"/>
              <a:buNone/>
            </a:pPr>
            <a:r>
              <a:rPr lang="en-US" sz="3600"/>
              <a:t>Transgender-inclusive health benefits for employees and dependents.</a:t>
            </a:r>
            <a:endParaRPr sz="4400"/>
          </a:p>
        </p:txBody>
      </p:sp>
      <p:sp>
        <p:nvSpPr>
          <p:cNvPr id="920" name="Google Shape;920;p86"/>
          <p:cNvSpPr txBox="1"/>
          <p:nvPr/>
        </p:nvSpPr>
        <p:spPr>
          <a:xfrm>
            <a:off x="1954306" y="0"/>
            <a:ext cx="6968021" cy="815788"/>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800"/>
              <a:buFont typeface="Calibri"/>
              <a:buNone/>
            </a:pPr>
            <a:r>
              <a:rPr lang="en-US" sz="3600" b="0" i="0" u="none" strike="noStrike" cap="none">
                <a:solidFill>
                  <a:schemeClr val="dk2"/>
                </a:solidFill>
                <a:latin typeface="Libre Franklin"/>
                <a:ea typeface="Libre Franklin"/>
                <a:cs typeface="Libre Franklin"/>
                <a:sym typeface="Libre Franklin"/>
              </a:rPr>
              <a:t>INCLUSIVE POLICIES</a:t>
            </a:r>
            <a:endParaRPr/>
          </a:p>
        </p:txBody>
      </p:sp>
      <p:sp>
        <p:nvSpPr>
          <p:cNvPr id="921" name="Google Shape;921;p86"/>
          <p:cNvSpPr/>
          <p:nvPr/>
        </p:nvSpPr>
        <p:spPr>
          <a:xfrm>
            <a:off x="881743" y="3429000"/>
            <a:ext cx="1387929" cy="1347588"/>
          </a:xfrm>
          <a:prstGeom prst="ellipse">
            <a:avLst/>
          </a:prstGeom>
          <a:solidFill>
            <a:srgbClr val="F26B37"/>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22" name="Google Shape;922;p86"/>
          <p:cNvSpPr txBox="1"/>
          <p:nvPr/>
        </p:nvSpPr>
        <p:spPr>
          <a:xfrm>
            <a:off x="1175657" y="3687295"/>
            <a:ext cx="778649"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0" i="0" u="none" strike="noStrike" cap="none">
                <a:solidFill>
                  <a:schemeClr val="lt1"/>
                </a:solidFill>
                <a:latin typeface="Calibri"/>
                <a:ea typeface="Calibri"/>
                <a:cs typeface="Calibri"/>
                <a:sym typeface="Calibri"/>
              </a:rPr>
              <a:t>4</a:t>
            </a:r>
            <a:endParaRPr/>
          </a:p>
        </p:txBody>
      </p:sp>
      <p:sp>
        <p:nvSpPr>
          <p:cNvPr id="923" name="Google Shape;923;p86"/>
          <p:cNvSpPr txBox="1">
            <a:spLocks noGrp="1"/>
          </p:cNvSpPr>
          <p:nvPr>
            <p:ph type="title"/>
          </p:nvPr>
        </p:nvSpPr>
        <p:spPr>
          <a:xfrm>
            <a:off x="457200" y="1728909"/>
            <a:ext cx="8229600" cy="78697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2"/>
              </a:buClr>
              <a:buSzPct val="111111"/>
              <a:buFont typeface="Calibri"/>
              <a:buNone/>
            </a:pPr>
            <a:r>
              <a:rPr lang="en-US" b="1"/>
              <a:t>Top 5 Features of Inclusive LGBTQ+ </a:t>
            </a:r>
            <a:br>
              <a:rPr lang="en-US" b="1"/>
            </a:br>
            <a:r>
              <a:rPr lang="en-US" b="1"/>
              <a:t>Workplace Policies:</a:t>
            </a:r>
            <a:endParaRPr b="1"/>
          </a:p>
        </p:txBody>
      </p:sp>
      <p:sp>
        <p:nvSpPr>
          <p:cNvPr id="924" name="Google Shape;924;p86"/>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92</a:t>
            </a:fld>
            <a:endParaRPr sz="1800" b="0" i="0" u="none" strike="noStrike" cap="none">
              <a:solidFill>
                <a:schemeClr val="dk1"/>
              </a:solidFill>
              <a:latin typeface="Calibri"/>
              <a:ea typeface="Calibri"/>
              <a:cs typeface="Calibri"/>
              <a:sym typeface="Calibri"/>
            </a:endParaRPr>
          </a:p>
        </p:txBody>
      </p:sp>
      <p:pic>
        <p:nvPicPr>
          <p:cNvPr id="925" name="Google Shape;925;p86"/>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30"/>
        <p:cNvGrpSpPr/>
        <p:nvPr/>
      </p:nvGrpSpPr>
      <p:grpSpPr>
        <a:xfrm>
          <a:off x="0" y="0"/>
          <a:ext cx="0" cy="0"/>
          <a:chOff x="0" y="0"/>
          <a:chExt cx="0" cy="0"/>
        </a:xfrm>
      </p:grpSpPr>
      <p:sp>
        <p:nvSpPr>
          <p:cNvPr id="931" name="Google Shape;931;p87"/>
          <p:cNvSpPr txBox="1">
            <a:spLocks noGrp="1"/>
          </p:cNvSpPr>
          <p:nvPr>
            <p:ph type="body" idx="1"/>
          </p:nvPr>
        </p:nvSpPr>
        <p:spPr>
          <a:xfrm>
            <a:off x="2775857" y="3427723"/>
            <a:ext cx="5910943" cy="134758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2400"/>
              <a:buNone/>
            </a:pPr>
            <a:r>
              <a:rPr lang="en-US" sz="3600"/>
              <a:t>District or union committees or employee resource groups.</a:t>
            </a:r>
            <a:endParaRPr sz="4400"/>
          </a:p>
        </p:txBody>
      </p:sp>
      <p:sp>
        <p:nvSpPr>
          <p:cNvPr id="932" name="Google Shape;932;p87"/>
          <p:cNvSpPr txBox="1"/>
          <p:nvPr/>
        </p:nvSpPr>
        <p:spPr>
          <a:xfrm>
            <a:off x="1954306" y="0"/>
            <a:ext cx="6968021" cy="815788"/>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800"/>
              <a:buFont typeface="Calibri"/>
              <a:buNone/>
            </a:pPr>
            <a:r>
              <a:rPr lang="en-US" sz="3600" b="0" i="0" u="none" strike="noStrike" cap="none">
                <a:solidFill>
                  <a:schemeClr val="dk2"/>
                </a:solidFill>
                <a:latin typeface="Libre Franklin"/>
                <a:ea typeface="Libre Franklin"/>
                <a:cs typeface="Libre Franklin"/>
                <a:sym typeface="Libre Franklin"/>
              </a:rPr>
              <a:t>INCLUSIVE POLICIES</a:t>
            </a:r>
            <a:endParaRPr/>
          </a:p>
        </p:txBody>
      </p:sp>
      <p:sp>
        <p:nvSpPr>
          <p:cNvPr id="933" name="Google Shape;933;p87"/>
          <p:cNvSpPr/>
          <p:nvPr/>
        </p:nvSpPr>
        <p:spPr>
          <a:xfrm>
            <a:off x="881743" y="3429000"/>
            <a:ext cx="1387929" cy="1347588"/>
          </a:xfrm>
          <a:prstGeom prst="ellipse">
            <a:avLst/>
          </a:prstGeom>
          <a:solidFill>
            <a:srgbClr val="F26B37"/>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34" name="Google Shape;934;p87"/>
          <p:cNvSpPr txBox="1"/>
          <p:nvPr/>
        </p:nvSpPr>
        <p:spPr>
          <a:xfrm>
            <a:off x="1175657" y="3687295"/>
            <a:ext cx="778649"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4800" b="0" i="0" u="none" strike="noStrike" cap="none">
                <a:solidFill>
                  <a:schemeClr val="lt1"/>
                </a:solidFill>
                <a:latin typeface="Calibri"/>
                <a:ea typeface="Calibri"/>
                <a:cs typeface="Calibri"/>
                <a:sym typeface="Calibri"/>
              </a:rPr>
              <a:t>5</a:t>
            </a:r>
            <a:endParaRPr/>
          </a:p>
        </p:txBody>
      </p:sp>
      <p:sp>
        <p:nvSpPr>
          <p:cNvPr id="935" name="Google Shape;935;p87"/>
          <p:cNvSpPr txBox="1">
            <a:spLocks noGrp="1"/>
          </p:cNvSpPr>
          <p:nvPr>
            <p:ph type="title"/>
          </p:nvPr>
        </p:nvSpPr>
        <p:spPr>
          <a:xfrm>
            <a:off x="457200" y="1728909"/>
            <a:ext cx="8229600" cy="78697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2"/>
              </a:buClr>
              <a:buSzPct val="111111"/>
              <a:buFont typeface="Calibri"/>
              <a:buNone/>
            </a:pPr>
            <a:r>
              <a:rPr lang="en-US" b="1"/>
              <a:t>Top 5 Features of Inclusive LGBTQ+ </a:t>
            </a:r>
            <a:br>
              <a:rPr lang="en-US" b="1"/>
            </a:br>
            <a:r>
              <a:rPr lang="en-US" b="1"/>
              <a:t>Workplace Policies:</a:t>
            </a:r>
            <a:endParaRPr b="1"/>
          </a:p>
        </p:txBody>
      </p:sp>
      <p:sp>
        <p:nvSpPr>
          <p:cNvPr id="936" name="Google Shape;936;p8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93</a:t>
            </a:fld>
            <a:endParaRPr sz="1800" b="0" i="0" u="none" strike="noStrike" cap="none">
              <a:solidFill>
                <a:schemeClr val="dk1"/>
              </a:solidFill>
              <a:latin typeface="Calibri"/>
              <a:ea typeface="Calibri"/>
              <a:cs typeface="Calibri"/>
              <a:sym typeface="Calibri"/>
            </a:endParaRPr>
          </a:p>
        </p:txBody>
      </p:sp>
      <p:pic>
        <p:nvPicPr>
          <p:cNvPr id="937" name="Google Shape;937;p87"/>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42"/>
        <p:cNvGrpSpPr/>
        <p:nvPr/>
      </p:nvGrpSpPr>
      <p:grpSpPr>
        <a:xfrm>
          <a:off x="0" y="0"/>
          <a:ext cx="0" cy="0"/>
          <a:chOff x="0" y="0"/>
          <a:chExt cx="0" cy="0"/>
        </a:xfrm>
      </p:grpSpPr>
      <p:sp>
        <p:nvSpPr>
          <p:cNvPr id="943" name="Google Shape;943;p88"/>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t>TRANSITIONING AT WORK</a:t>
            </a:r>
            <a:endParaRPr/>
          </a:p>
        </p:txBody>
      </p:sp>
      <p:sp>
        <p:nvSpPr>
          <p:cNvPr id="944" name="Google Shape;944;p88"/>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p>
            <a:pPr marL="342900" lvl="0" indent="-342900" algn="l" rtl="0">
              <a:spcBef>
                <a:spcPts val="0"/>
              </a:spcBef>
              <a:spcAft>
                <a:spcPts val="0"/>
              </a:spcAft>
              <a:buClr>
                <a:schemeClr val="dk2"/>
              </a:buClr>
              <a:buSzPts val="2400"/>
              <a:buChar char="•"/>
            </a:pPr>
            <a:r>
              <a:rPr lang="en-US" sz="2400"/>
              <a:t>Transition Plan</a:t>
            </a:r>
            <a:endParaRPr/>
          </a:p>
          <a:p>
            <a:pPr marL="742950" lvl="1" indent="-285750" algn="l" rtl="0">
              <a:spcBef>
                <a:spcPts val="480"/>
              </a:spcBef>
              <a:spcAft>
                <a:spcPts val="0"/>
              </a:spcAft>
              <a:buClr>
                <a:schemeClr val="dk2"/>
              </a:buClr>
              <a:buSzPts val="2400"/>
              <a:buChar char="–"/>
            </a:pPr>
            <a:r>
              <a:rPr lang="en-US" sz="2400"/>
              <a:t>Communication</a:t>
            </a:r>
            <a:endParaRPr/>
          </a:p>
          <a:p>
            <a:pPr marL="742950" lvl="1" indent="-285750" algn="l" rtl="0">
              <a:spcBef>
                <a:spcPts val="480"/>
              </a:spcBef>
              <a:spcAft>
                <a:spcPts val="0"/>
              </a:spcAft>
              <a:buClr>
                <a:schemeClr val="dk2"/>
              </a:buClr>
              <a:buSzPts val="2400"/>
              <a:buChar char="–"/>
            </a:pPr>
            <a:r>
              <a:rPr lang="en-US" sz="2400"/>
              <a:t>Absences</a:t>
            </a:r>
            <a:endParaRPr/>
          </a:p>
          <a:p>
            <a:pPr marL="742950" lvl="1" indent="-285750" algn="l" rtl="0">
              <a:spcBef>
                <a:spcPts val="480"/>
              </a:spcBef>
              <a:spcAft>
                <a:spcPts val="0"/>
              </a:spcAft>
              <a:buClr>
                <a:schemeClr val="dk2"/>
              </a:buClr>
              <a:buSzPts val="2400"/>
              <a:buChar char="–"/>
            </a:pPr>
            <a:r>
              <a:rPr lang="en-US" sz="2400"/>
              <a:t>Name, title &amp; pronouns</a:t>
            </a:r>
            <a:endParaRPr/>
          </a:p>
          <a:p>
            <a:pPr marL="742950" lvl="1" indent="-285750" algn="l" rtl="0">
              <a:spcBef>
                <a:spcPts val="480"/>
              </a:spcBef>
              <a:spcAft>
                <a:spcPts val="0"/>
              </a:spcAft>
              <a:buClr>
                <a:schemeClr val="dk2"/>
              </a:buClr>
              <a:buSzPts val="2400"/>
              <a:buChar char="–"/>
            </a:pPr>
            <a:r>
              <a:rPr lang="en-US" sz="2400"/>
              <a:t>Training for co-workers and/or students</a:t>
            </a:r>
            <a:endParaRPr/>
          </a:p>
          <a:p>
            <a:pPr marL="342900" lvl="0" indent="-342900" algn="l" rtl="0">
              <a:spcBef>
                <a:spcPts val="480"/>
              </a:spcBef>
              <a:spcAft>
                <a:spcPts val="0"/>
              </a:spcAft>
              <a:buClr>
                <a:schemeClr val="dk2"/>
              </a:buClr>
              <a:buSzPts val="2400"/>
              <a:buChar char="•"/>
            </a:pPr>
            <a:r>
              <a:rPr lang="en-US" sz="2400"/>
              <a:t>Leave Time </a:t>
            </a:r>
            <a:endParaRPr/>
          </a:p>
          <a:p>
            <a:pPr marL="742950" lvl="1" indent="-285750" algn="l" rtl="0">
              <a:spcBef>
                <a:spcPts val="480"/>
              </a:spcBef>
              <a:spcAft>
                <a:spcPts val="0"/>
              </a:spcAft>
              <a:buClr>
                <a:schemeClr val="dk2"/>
              </a:buClr>
              <a:buSzPts val="2400"/>
              <a:buChar char="–"/>
            </a:pPr>
            <a:r>
              <a:rPr lang="en-US" sz="2400"/>
              <a:t>Name Change</a:t>
            </a:r>
            <a:endParaRPr/>
          </a:p>
          <a:p>
            <a:pPr marL="742950" lvl="1" indent="-285750" algn="l" rtl="0">
              <a:spcBef>
                <a:spcPts val="480"/>
              </a:spcBef>
              <a:spcAft>
                <a:spcPts val="0"/>
              </a:spcAft>
              <a:buClr>
                <a:schemeClr val="dk2"/>
              </a:buClr>
              <a:buSzPts val="2400"/>
              <a:buChar char="–"/>
            </a:pPr>
            <a:r>
              <a:rPr lang="en-US" sz="2400"/>
              <a:t>Gender Affirming Medical Procedures &amp; Treatment</a:t>
            </a:r>
            <a:endParaRPr/>
          </a:p>
        </p:txBody>
      </p:sp>
      <p:sp>
        <p:nvSpPr>
          <p:cNvPr id="945" name="Google Shape;945;p88"/>
          <p:cNvSpPr txBox="1"/>
          <p:nvPr/>
        </p:nvSpPr>
        <p:spPr>
          <a:xfrm>
            <a:off x="457200" y="1693937"/>
            <a:ext cx="8229599" cy="107721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200" b="0" i="0" u="none" strike="noStrike" cap="none">
                <a:solidFill>
                  <a:schemeClr val="dk2"/>
                </a:solidFill>
                <a:latin typeface="Calibri"/>
                <a:ea typeface="Calibri"/>
                <a:cs typeface="Calibri"/>
                <a:sym typeface="Calibri"/>
              </a:rPr>
              <a:t>Support Can Include:</a:t>
            </a:r>
            <a:endParaRPr/>
          </a:p>
          <a:p>
            <a:pPr marL="0" marR="0" lvl="0" indent="0" algn="l" rtl="0">
              <a:lnSpc>
                <a:spcPct val="100000"/>
              </a:lnSpc>
              <a:spcBef>
                <a:spcPts val="0"/>
              </a:spcBef>
              <a:spcAft>
                <a:spcPts val="0"/>
              </a:spcAft>
              <a:buNone/>
            </a:pPr>
            <a:endParaRPr sz="3200" b="0" i="0" u="none" strike="noStrike" cap="none">
              <a:solidFill>
                <a:srgbClr val="000000"/>
              </a:solidFill>
              <a:latin typeface="Calibri"/>
              <a:ea typeface="Calibri"/>
              <a:cs typeface="Calibri"/>
              <a:sym typeface="Calibri"/>
            </a:endParaRPr>
          </a:p>
        </p:txBody>
      </p:sp>
      <p:pic>
        <p:nvPicPr>
          <p:cNvPr id="946" name="Google Shape;946;p88"/>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947" name="Google Shape;947;p8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94</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52"/>
        <p:cNvGrpSpPr/>
        <p:nvPr/>
      </p:nvGrpSpPr>
      <p:grpSpPr>
        <a:xfrm>
          <a:off x="0" y="0"/>
          <a:ext cx="0" cy="0"/>
          <a:chOff x="0" y="0"/>
          <a:chExt cx="0" cy="0"/>
        </a:xfrm>
      </p:grpSpPr>
      <p:sp>
        <p:nvSpPr>
          <p:cNvPr id="953" name="Google Shape;953;p89"/>
          <p:cNvSpPr txBox="1"/>
          <p:nvPr/>
        </p:nvSpPr>
        <p:spPr>
          <a:xfrm>
            <a:off x="2484783" y="161362"/>
            <a:ext cx="6659217" cy="64633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SUPPORT LGBTQ+ EDUCATORS</a:t>
            </a:r>
            <a:endParaRPr/>
          </a:p>
        </p:txBody>
      </p:sp>
      <p:sp>
        <p:nvSpPr>
          <p:cNvPr id="954" name="Google Shape;954;p89"/>
          <p:cNvSpPr txBox="1"/>
          <p:nvPr/>
        </p:nvSpPr>
        <p:spPr>
          <a:xfrm>
            <a:off x="372717" y="2669309"/>
            <a:ext cx="8398565" cy="24314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Advocate for LGBTQ+ Inclusive Policies.</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Identify where current policies can be strengthened</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Champion changes that would affirm LGBTQ+ educators</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Help others learn about the benefits of inclusive policies</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p:txBody>
      </p:sp>
      <p:sp>
        <p:nvSpPr>
          <p:cNvPr id="955" name="Google Shape;955;p89"/>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95</a:t>
            </a:fld>
            <a:endParaRPr sz="1800" b="0" i="0" u="none" strike="noStrike" cap="none">
              <a:solidFill>
                <a:schemeClr val="dk1"/>
              </a:solidFill>
              <a:latin typeface="Calibri"/>
              <a:ea typeface="Calibri"/>
              <a:cs typeface="Calibri"/>
              <a:sym typeface="Calibri"/>
            </a:endParaRPr>
          </a:p>
        </p:txBody>
      </p:sp>
      <p:pic>
        <p:nvPicPr>
          <p:cNvPr id="956" name="Google Shape;956;p89"/>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61"/>
        <p:cNvGrpSpPr/>
        <p:nvPr/>
      </p:nvGrpSpPr>
      <p:grpSpPr>
        <a:xfrm>
          <a:off x="0" y="0"/>
          <a:ext cx="0" cy="0"/>
          <a:chOff x="0" y="0"/>
          <a:chExt cx="0" cy="0"/>
        </a:xfrm>
      </p:grpSpPr>
      <p:sp>
        <p:nvSpPr>
          <p:cNvPr id="962" name="Google Shape;962;p90"/>
          <p:cNvSpPr txBox="1"/>
          <p:nvPr/>
        </p:nvSpPr>
        <p:spPr>
          <a:xfrm>
            <a:off x="2484783" y="161362"/>
            <a:ext cx="6659217" cy="64633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SUPPORT LGBTQ+ EDUCATORS</a:t>
            </a:r>
            <a:endParaRPr/>
          </a:p>
        </p:txBody>
      </p:sp>
      <p:sp>
        <p:nvSpPr>
          <p:cNvPr id="963" name="Google Shape;963;p90"/>
          <p:cNvSpPr txBox="1"/>
          <p:nvPr/>
        </p:nvSpPr>
        <p:spPr>
          <a:xfrm>
            <a:off x="419204" y="2046665"/>
            <a:ext cx="8398565" cy="403187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Ensure policies support the Racial Justice in Education Framework</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Acknowledge how bias and systemic racism can affect workplace experiences for BIPOC educators.</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Advocate for policies that provide equitable access to mentoring, promotions, and more. </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Encourage your school/district to measure the impact of policies designed to promote equity.</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p:txBody>
      </p:sp>
      <p:sp>
        <p:nvSpPr>
          <p:cNvPr id="964" name="Google Shape;964;p90"/>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96</a:t>
            </a:fld>
            <a:endParaRPr sz="1800" b="0" i="0" u="none" strike="noStrike" cap="none">
              <a:solidFill>
                <a:schemeClr val="dk1"/>
              </a:solidFill>
              <a:latin typeface="Calibri"/>
              <a:ea typeface="Calibri"/>
              <a:cs typeface="Calibri"/>
              <a:sym typeface="Calibri"/>
            </a:endParaRPr>
          </a:p>
        </p:txBody>
      </p:sp>
      <p:pic>
        <p:nvPicPr>
          <p:cNvPr id="965" name="Google Shape;965;p90"/>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70"/>
        <p:cNvGrpSpPr/>
        <p:nvPr/>
      </p:nvGrpSpPr>
      <p:grpSpPr>
        <a:xfrm>
          <a:off x="0" y="0"/>
          <a:ext cx="0" cy="0"/>
          <a:chOff x="0" y="0"/>
          <a:chExt cx="0" cy="0"/>
        </a:xfrm>
      </p:grpSpPr>
      <p:sp>
        <p:nvSpPr>
          <p:cNvPr id="971" name="Google Shape;971;p91"/>
          <p:cNvSpPr txBox="1"/>
          <p:nvPr/>
        </p:nvSpPr>
        <p:spPr>
          <a:xfrm>
            <a:off x="2484783" y="161362"/>
            <a:ext cx="6659217" cy="64633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SUPPORT LGBTQ+ EDUCATORS</a:t>
            </a:r>
            <a:endParaRPr/>
          </a:p>
        </p:txBody>
      </p:sp>
      <p:sp>
        <p:nvSpPr>
          <p:cNvPr id="972" name="Google Shape;972;p91"/>
          <p:cNvSpPr txBox="1"/>
          <p:nvPr/>
        </p:nvSpPr>
        <p:spPr>
          <a:xfrm>
            <a:off x="372717" y="2385391"/>
            <a:ext cx="8398565" cy="329320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Learn about the various issues &amp;  </a:t>
            </a:r>
            <a:endParaRPr/>
          </a:p>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laws related to LGBTQ+ topics.</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What is being debated in local, state and federal courts?</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How could these laws affect you, your co-workers &amp; students?</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What actions are LGBTQ+ advocates asking allies to take?</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How can local school boards support LGBTQ+ educators?</a:t>
            </a:r>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p:txBody>
      </p:sp>
      <p:sp>
        <p:nvSpPr>
          <p:cNvPr id="973" name="Google Shape;973;p9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97</a:t>
            </a:fld>
            <a:endParaRPr sz="1800" b="0" i="0" u="none" strike="noStrike" cap="none">
              <a:solidFill>
                <a:schemeClr val="dk1"/>
              </a:solidFill>
              <a:latin typeface="Calibri"/>
              <a:ea typeface="Calibri"/>
              <a:cs typeface="Calibri"/>
              <a:sym typeface="Calibri"/>
            </a:endParaRPr>
          </a:p>
        </p:txBody>
      </p:sp>
      <p:pic>
        <p:nvPicPr>
          <p:cNvPr id="974" name="Google Shape;974;p91"/>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79"/>
        <p:cNvGrpSpPr/>
        <p:nvPr/>
      </p:nvGrpSpPr>
      <p:grpSpPr>
        <a:xfrm>
          <a:off x="0" y="0"/>
          <a:ext cx="0" cy="0"/>
          <a:chOff x="0" y="0"/>
          <a:chExt cx="0" cy="0"/>
        </a:xfrm>
      </p:grpSpPr>
      <p:sp>
        <p:nvSpPr>
          <p:cNvPr id="980" name="Google Shape;980;p92"/>
          <p:cNvSpPr txBox="1"/>
          <p:nvPr/>
        </p:nvSpPr>
        <p:spPr>
          <a:xfrm>
            <a:off x="2484783" y="161362"/>
            <a:ext cx="6659217" cy="64633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SUPPORT LGBTQ+ EDUCATORS</a:t>
            </a:r>
            <a:endParaRPr/>
          </a:p>
        </p:txBody>
      </p:sp>
      <p:sp>
        <p:nvSpPr>
          <p:cNvPr id="981" name="Google Shape;981;p92"/>
          <p:cNvSpPr txBox="1"/>
          <p:nvPr/>
        </p:nvSpPr>
        <p:spPr>
          <a:xfrm>
            <a:off x="372717" y="2385391"/>
            <a:ext cx="8398565" cy="31700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Don’t Make Assumptions</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Do not make assumptions about someone’s gender identity or sexual orientation</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Do not make assumptions about people’s personal lives</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Normalize asking for pronouns</a:t>
            </a:r>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p:txBody>
      </p:sp>
      <p:sp>
        <p:nvSpPr>
          <p:cNvPr id="982" name="Google Shape;982;p9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98</a:t>
            </a:fld>
            <a:endParaRPr sz="1800" b="0" i="0" u="none" strike="noStrike" cap="none">
              <a:solidFill>
                <a:schemeClr val="dk1"/>
              </a:solidFill>
              <a:latin typeface="Calibri"/>
              <a:ea typeface="Calibri"/>
              <a:cs typeface="Calibri"/>
              <a:sym typeface="Calibri"/>
            </a:endParaRPr>
          </a:p>
        </p:txBody>
      </p:sp>
      <p:pic>
        <p:nvPicPr>
          <p:cNvPr id="983" name="Google Shape;983;p92"/>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87"/>
        <p:cNvGrpSpPr/>
        <p:nvPr/>
      </p:nvGrpSpPr>
      <p:grpSpPr>
        <a:xfrm>
          <a:off x="0" y="0"/>
          <a:ext cx="0" cy="0"/>
          <a:chOff x="0" y="0"/>
          <a:chExt cx="0" cy="0"/>
        </a:xfrm>
      </p:grpSpPr>
      <p:sp>
        <p:nvSpPr>
          <p:cNvPr id="988" name="Google Shape;988;p93"/>
          <p:cNvSpPr txBox="1"/>
          <p:nvPr/>
        </p:nvSpPr>
        <p:spPr>
          <a:xfrm>
            <a:off x="759279" y="2596358"/>
            <a:ext cx="7625442" cy="13849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0" i="0" u="none" strike="noStrike" cap="none">
                <a:solidFill>
                  <a:schemeClr val="dk2"/>
                </a:solidFill>
                <a:latin typeface="Calibri"/>
                <a:ea typeface="Calibri"/>
                <a:cs typeface="Calibri"/>
                <a:sym typeface="Calibri"/>
              </a:rPr>
              <a:t>“Please understand that LGBTQ+ educators are human beings just like everyone else. Being LGBTQ+ is just one part of their identity.”</a:t>
            </a:r>
            <a:endParaRPr sz="4800" b="0" i="0" u="none" strike="noStrike" cap="none">
              <a:solidFill>
                <a:schemeClr val="dk2"/>
              </a:solidFill>
              <a:latin typeface="Calibri"/>
              <a:ea typeface="Calibri"/>
              <a:cs typeface="Calibri"/>
              <a:sym typeface="Calibri"/>
            </a:endParaRPr>
          </a:p>
        </p:txBody>
      </p:sp>
      <p:sp>
        <p:nvSpPr>
          <p:cNvPr id="989" name="Google Shape;989;p93"/>
          <p:cNvSpPr txBox="1">
            <a:spLocks noGrp="1"/>
          </p:cNvSpPr>
          <p:nvPr>
            <p:ph type="title"/>
          </p:nvPr>
        </p:nvSpPr>
        <p:spPr>
          <a:xfrm>
            <a:off x="1808629" y="65314"/>
            <a:ext cx="7189694" cy="815788"/>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600">
                <a:latin typeface="Libre Franklin"/>
                <a:ea typeface="Libre Franklin"/>
                <a:cs typeface="Libre Franklin"/>
                <a:sym typeface="Libre Franklin"/>
              </a:rPr>
              <a:t>THE WORDS OF NEA MEMBERS</a:t>
            </a:r>
            <a:endParaRPr/>
          </a:p>
        </p:txBody>
      </p:sp>
      <p:sp>
        <p:nvSpPr>
          <p:cNvPr id="990" name="Google Shape;990;p9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99</a:t>
            </a:fld>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95"/>
        <p:cNvGrpSpPr/>
        <p:nvPr/>
      </p:nvGrpSpPr>
      <p:grpSpPr>
        <a:xfrm>
          <a:off x="0" y="0"/>
          <a:ext cx="0" cy="0"/>
          <a:chOff x="0" y="0"/>
          <a:chExt cx="0" cy="0"/>
        </a:xfrm>
      </p:grpSpPr>
      <p:sp>
        <p:nvSpPr>
          <p:cNvPr id="996" name="Google Shape;996;p94"/>
          <p:cNvSpPr txBox="1"/>
          <p:nvPr/>
        </p:nvSpPr>
        <p:spPr>
          <a:xfrm>
            <a:off x="2484783" y="161362"/>
            <a:ext cx="6659217" cy="64633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SUPPORT LGBTQ+ EDUCATORS</a:t>
            </a:r>
            <a:endParaRPr/>
          </a:p>
        </p:txBody>
      </p:sp>
      <p:sp>
        <p:nvSpPr>
          <p:cNvPr id="997" name="Google Shape;997;p94"/>
          <p:cNvSpPr txBox="1"/>
          <p:nvPr/>
        </p:nvSpPr>
        <p:spPr>
          <a:xfrm>
            <a:off x="372717" y="1915834"/>
            <a:ext cx="8398565" cy="50167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Display Visible Symbols of Support</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Include LGBTQ+ individuals with intersecting identities in displays, wall art and other visible methods.</a:t>
            </a:r>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Post “Safe Zone” stickers in your workspace.</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Highlight messages of inclusion and zero-tolerance for racist, homophobic and transphobic language and behaviors in your work.</a:t>
            </a:r>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p:txBody>
      </p:sp>
      <p:sp>
        <p:nvSpPr>
          <p:cNvPr id="998" name="Google Shape;998;p9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100</a:t>
            </a:fld>
            <a:endParaRPr sz="1800" b="0" i="0" u="none" strike="noStrike" cap="none">
              <a:solidFill>
                <a:schemeClr val="dk1"/>
              </a:solidFill>
              <a:latin typeface="Calibri"/>
              <a:ea typeface="Calibri"/>
              <a:cs typeface="Calibri"/>
              <a:sym typeface="Calibri"/>
            </a:endParaRPr>
          </a:p>
        </p:txBody>
      </p:sp>
      <p:pic>
        <p:nvPicPr>
          <p:cNvPr id="999" name="Google Shape;999;p94"/>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1004"/>
        <p:cNvGrpSpPr/>
        <p:nvPr/>
      </p:nvGrpSpPr>
      <p:grpSpPr>
        <a:xfrm>
          <a:off x="0" y="0"/>
          <a:ext cx="0" cy="0"/>
          <a:chOff x="0" y="0"/>
          <a:chExt cx="0" cy="0"/>
        </a:xfrm>
      </p:grpSpPr>
      <p:sp>
        <p:nvSpPr>
          <p:cNvPr id="1005" name="Google Shape;1005;p95"/>
          <p:cNvSpPr txBox="1"/>
          <p:nvPr/>
        </p:nvSpPr>
        <p:spPr>
          <a:xfrm>
            <a:off x="2484783" y="161362"/>
            <a:ext cx="6659217" cy="646331"/>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SUPPORT LGBTQ+ EDUCATORS</a:t>
            </a:r>
            <a:endParaRPr/>
          </a:p>
        </p:txBody>
      </p:sp>
      <p:sp>
        <p:nvSpPr>
          <p:cNvPr id="1006" name="Google Shape;1006;p95"/>
          <p:cNvSpPr txBox="1"/>
          <p:nvPr/>
        </p:nvSpPr>
        <p:spPr>
          <a:xfrm>
            <a:off x="372717" y="2385391"/>
            <a:ext cx="8398565" cy="243143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Take action with your local association.</a:t>
            </a:r>
            <a:endParaRPr/>
          </a:p>
          <a:p>
            <a:pPr marL="0" marR="0" lvl="0" indent="0" algn="l" rtl="0">
              <a:lnSpc>
                <a:spcPct val="100000"/>
              </a:lnSpc>
              <a:spcBef>
                <a:spcPts val="0"/>
              </a:spcBef>
              <a:spcAft>
                <a:spcPts val="0"/>
              </a:spcAft>
              <a:buNone/>
            </a:pPr>
            <a:endParaRPr sz="2400" b="0" i="0" u="none" strike="noStrike" cap="none">
              <a:solidFill>
                <a:schemeClr val="dk2"/>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Identify ways you can support local efforts for inclusion</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Participate in trainings and other activities to educate yourself</a:t>
            </a:r>
            <a:endParaRPr/>
          </a:p>
          <a:p>
            <a:pPr marL="342900" marR="0" lvl="0" indent="-342900" algn="l" rtl="0">
              <a:lnSpc>
                <a:spcPct val="100000"/>
              </a:lnSpc>
              <a:spcBef>
                <a:spcPts val="0"/>
              </a:spcBef>
              <a:spcAft>
                <a:spcPts val="0"/>
              </a:spcAft>
              <a:buClr>
                <a:srgbClr val="000000"/>
              </a:buClr>
              <a:buSzPts val="2400"/>
              <a:buFont typeface="Arial"/>
              <a:buChar char="•"/>
            </a:pPr>
            <a:r>
              <a:rPr lang="en-US" sz="2400" b="0" i="0" u="none" strike="noStrike" cap="none">
                <a:solidFill>
                  <a:schemeClr val="dk2"/>
                </a:solidFill>
                <a:latin typeface="Calibri"/>
                <a:ea typeface="Calibri"/>
                <a:cs typeface="Calibri"/>
                <a:sym typeface="Calibri"/>
              </a:rPr>
              <a:t>Show LGBTQ+ allyship within your sphere of influence</a:t>
            </a:r>
            <a:endParaRPr/>
          </a:p>
          <a:p>
            <a:pPr marL="342900" marR="0" lvl="0" indent="-19050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p:txBody>
      </p:sp>
      <p:sp>
        <p:nvSpPr>
          <p:cNvPr id="1007" name="Google Shape;1007;p95"/>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101</a:t>
            </a:fld>
            <a:endParaRPr sz="1800" b="0" i="0" u="none" strike="noStrike" cap="none">
              <a:solidFill>
                <a:schemeClr val="dk1"/>
              </a:solidFill>
              <a:latin typeface="Calibri"/>
              <a:ea typeface="Calibri"/>
              <a:cs typeface="Calibri"/>
              <a:sym typeface="Calibri"/>
            </a:endParaRPr>
          </a:p>
        </p:txBody>
      </p:sp>
      <p:pic>
        <p:nvPicPr>
          <p:cNvPr id="1008" name="Google Shape;1008;p95"/>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1013"/>
        <p:cNvGrpSpPr/>
        <p:nvPr/>
      </p:nvGrpSpPr>
      <p:grpSpPr>
        <a:xfrm>
          <a:off x="0" y="0"/>
          <a:ext cx="0" cy="0"/>
          <a:chOff x="0" y="0"/>
          <a:chExt cx="0" cy="0"/>
        </a:xfrm>
      </p:grpSpPr>
      <p:sp>
        <p:nvSpPr>
          <p:cNvPr id="1014" name="Google Shape;1014;p96"/>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t>CFU – BREAKOUT SESSION</a:t>
            </a:r>
            <a:endParaRPr/>
          </a:p>
        </p:txBody>
      </p:sp>
      <p:sp>
        <p:nvSpPr>
          <p:cNvPr id="1015" name="Google Shape;1015;p96"/>
          <p:cNvSpPr txBox="1">
            <a:spLocks noGrp="1"/>
          </p:cNvSpPr>
          <p:nvPr>
            <p:ph type="body" idx="1"/>
          </p:nvPr>
        </p:nvSpPr>
        <p:spPr>
          <a:xfrm>
            <a:off x="457200" y="2133600"/>
            <a:ext cx="8229600" cy="3501495"/>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2"/>
              </a:buClr>
              <a:buSzPts val="3200"/>
              <a:buNone/>
            </a:pPr>
            <a:r>
              <a:rPr lang="en-US" b="1"/>
              <a:t>What Would You Do?</a:t>
            </a:r>
            <a:endParaRPr/>
          </a:p>
          <a:p>
            <a:pPr marL="0" lvl="0" indent="0" algn="l" rtl="0">
              <a:spcBef>
                <a:spcPts val="400"/>
              </a:spcBef>
              <a:spcAft>
                <a:spcPts val="0"/>
              </a:spcAft>
              <a:buClr>
                <a:schemeClr val="dk2"/>
              </a:buClr>
              <a:buSzPts val="2000"/>
              <a:buNone/>
            </a:pPr>
            <a:endParaRPr sz="2000"/>
          </a:p>
          <a:p>
            <a:pPr marL="0" lvl="0" indent="0" algn="l" rtl="0">
              <a:spcBef>
                <a:spcPts val="640"/>
              </a:spcBef>
              <a:spcAft>
                <a:spcPts val="0"/>
              </a:spcAft>
              <a:buClr>
                <a:schemeClr val="dk2"/>
              </a:buClr>
              <a:buSzPts val="3200"/>
              <a:buNone/>
            </a:pPr>
            <a:r>
              <a:rPr lang="en-US" i="1"/>
              <a:t>Scenario #1</a:t>
            </a:r>
            <a:r>
              <a:rPr lang="en-US"/>
              <a:t>: Winter Break Transition</a:t>
            </a:r>
            <a:endParaRPr/>
          </a:p>
          <a:p>
            <a:pPr marL="0" lvl="0" indent="0" algn="l" rtl="0">
              <a:spcBef>
                <a:spcPts val="640"/>
              </a:spcBef>
              <a:spcAft>
                <a:spcPts val="0"/>
              </a:spcAft>
              <a:buClr>
                <a:schemeClr val="dk2"/>
              </a:buClr>
              <a:buSzPts val="3200"/>
              <a:buNone/>
            </a:pPr>
            <a:r>
              <a:rPr lang="en-US" i="1"/>
              <a:t>Scenario #2</a:t>
            </a:r>
            <a:r>
              <a:rPr lang="en-US"/>
              <a:t>: Gender Expression</a:t>
            </a:r>
            <a:endParaRPr/>
          </a:p>
          <a:p>
            <a:pPr marL="0" lvl="0" indent="0" algn="l" rtl="0">
              <a:spcBef>
                <a:spcPts val="640"/>
              </a:spcBef>
              <a:spcAft>
                <a:spcPts val="0"/>
              </a:spcAft>
              <a:buClr>
                <a:schemeClr val="dk2"/>
              </a:buClr>
              <a:buSzPts val="3200"/>
              <a:buNone/>
            </a:pPr>
            <a:r>
              <a:rPr lang="en-US" i="1"/>
              <a:t>Scenario #3</a:t>
            </a:r>
            <a:r>
              <a:rPr lang="en-US"/>
              <a:t>: Pronouns &amp; Personal Titles</a:t>
            </a:r>
            <a:endParaRPr/>
          </a:p>
        </p:txBody>
      </p:sp>
      <p:pic>
        <p:nvPicPr>
          <p:cNvPr id="1016" name="Google Shape;1016;p96"/>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1017" name="Google Shape;1017;p96"/>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102</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1022"/>
        <p:cNvGrpSpPr/>
        <p:nvPr/>
      </p:nvGrpSpPr>
      <p:grpSpPr>
        <a:xfrm>
          <a:off x="0" y="0"/>
          <a:ext cx="0" cy="0"/>
          <a:chOff x="0" y="0"/>
          <a:chExt cx="0" cy="0"/>
        </a:xfrm>
      </p:grpSpPr>
      <p:sp>
        <p:nvSpPr>
          <p:cNvPr id="1023" name="Google Shape;1023;p98"/>
          <p:cNvSpPr txBox="1"/>
          <p:nvPr/>
        </p:nvSpPr>
        <p:spPr>
          <a:xfrm>
            <a:off x="2244687" y="130137"/>
            <a:ext cx="6899313" cy="590228"/>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WHAT IS SEXUAL ORIENTATION?</a:t>
            </a:r>
            <a:endParaRPr/>
          </a:p>
        </p:txBody>
      </p:sp>
      <p:pic>
        <p:nvPicPr>
          <p:cNvPr id="1024" name="Google Shape;1024;p98" descr="Image result for heterosexual couples clip art"/>
          <p:cNvPicPr preferRelativeResize="0"/>
          <p:nvPr/>
        </p:nvPicPr>
        <p:blipFill rotWithShape="1">
          <a:blip r:embed="rId3">
            <a:alphaModFix/>
          </a:blip>
          <a:srcRect r="64111" b="50286"/>
          <a:stretch/>
        </p:blipFill>
        <p:spPr>
          <a:xfrm>
            <a:off x="5766482" y="1651980"/>
            <a:ext cx="1909731" cy="2645447"/>
          </a:xfrm>
          <a:prstGeom prst="rect">
            <a:avLst/>
          </a:prstGeom>
          <a:noFill/>
          <a:ln>
            <a:noFill/>
          </a:ln>
        </p:spPr>
      </p:pic>
      <p:pic>
        <p:nvPicPr>
          <p:cNvPr id="1025" name="Google Shape;1025;p98" descr="Image result for lesbian couples clip art"/>
          <p:cNvPicPr preferRelativeResize="0"/>
          <p:nvPr/>
        </p:nvPicPr>
        <p:blipFill rotWithShape="1">
          <a:blip r:embed="rId4">
            <a:alphaModFix/>
          </a:blip>
          <a:srcRect/>
          <a:stretch/>
        </p:blipFill>
        <p:spPr>
          <a:xfrm>
            <a:off x="1292511" y="1978311"/>
            <a:ext cx="2387949" cy="2387949"/>
          </a:xfrm>
          <a:prstGeom prst="rect">
            <a:avLst/>
          </a:prstGeom>
          <a:noFill/>
          <a:ln>
            <a:noFill/>
          </a:ln>
        </p:spPr>
      </p:pic>
      <p:pic>
        <p:nvPicPr>
          <p:cNvPr id="1026" name="Google Shape;1026;p98" descr="Image result for LGBTQ couples clip art"/>
          <p:cNvPicPr preferRelativeResize="0"/>
          <p:nvPr/>
        </p:nvPicPr>
        <p:blipFill rotWithShape="1">
          <a:blip r:embed="rId5">
            <a:alphaModFix/>
          </a:blip>
          <a:srcRect/>
          <a:stretch/>
        </p:blipFill>
        <p:spPr>
          <a:xfrm>
            <a:off x="3516202" y="2047146"/>
            <a:ext cx="2250281" cy="2250281"/>
          </a:xfrm>
          <a:prstGeom prst="rect">
            <a:avLst/>
          </a:prstGeom>
          <a:noFill/>
          <a:ln>
            <a:noFill/>
          </a:ln>
        </p:spPr>
      </p:pic>
      <p:sp>
        <p:nvSpPr>
          <p:cNvPr id="1027" name="Google Shape;1027;p98"/>
          <p:cNvSpPr txBox="1"/>
          <p:nvPr/>
        </p:nvSpPr>
        <p:spPr>
          <a:xfrm>
            <a:off x="1714500" y="4389120"/>
            <a:ext cx="5961713" cy="108491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1" i="0" u="none" strike="noStrike" cap="none">
                <a:solidFill>
                  <a:schemeClr val="dk2"/>
                </a:solidFill>
                <a:latin typeface="Arial"/>
                <a:ea typeface="Arial"/>
                <a:cs typeface="Arial"/>
                <a:sym typeface="Arial"/>
              </a:rPr>
              <a:t>Sexual orientation</a:t>
            </a:r>
            <a:r>
              <a:rPr lang="en-US" sz="1800" b="0" i="0" u="none" strike="noStrike" cap="none">
                <a:solidFill>
                  <a:schemeClr val="dk2"/>
                </a:solidFill>
                <a:latin typeface="Arial"/>
                <a:ea typeface="Arial"/>
                <a:cs typeface="Arial"/>
                <a:sym typeface="Arial"/>
              </a:rPr>
              <a:t> is who you are emotionally, </a:t>
            </a:r>
            <a:endParaRPr/>
          </a:p>
          <a:p>
            <a:pPr marL="0" marR="0" lvl="0" indent="0" algn="ctr" rtl="0">
              <a:lnSpc>
                <a:spcPct val="100000"/>
              </a:lnSpc>
              <a:spcBef>
                <a:spcPts val="0"/>
              </a:spcBef>
              <a:spcAft>
                <a:spcPts val="0"/>
              </a:spcAft>
              <a:buNone/>
            </a:pPr>
            <a:r>
              <a:rPr lang="en-US" sz="1800" b="0" i="0" u="none" strike="noStrike" cap="none">
                <a:solidFill>
                  <a:schemeClr val="dk2"/>
                </a:solidFill>
                <a:latin typeface="Arial"/>
                <a:ea typeface="Arial"/>
                <a:cs typeface="Arial"/>
                <a:sym typeface="Arial"/>
              </a:rPr>
              <a:t>romantically, and/or physically attracted to.  </a:t>
            </a:r>
            <a:endParaRPr/>
          </a:p>
          <a:p>
            <a:pPr marL="0" marR="0" lvl="0" indent="0" algn="ctr" rtl="0">
              <a:lnSpc>
                <a:spcPct val="100000"/>
              </a:lnSpc>
              <a:spcBef>
                <a:spcPts val="0"/>
              </a:spcBef>
              <a:spcAft>
                <a:spcPts val="0"/>
              </a:spcAft>
              <a:buNone/>
            </a:pPr>
            <a:r>
              <a:rPr lang="en-US" sz="1800" b="1" i="0" u="none" strike="noStrike" cap="none">
                <a:solidFill>
                  <a:schemeClr val="dk2"/>
                </a:solidFill>
                <a:latin typeface="Arial"/>
                <a:ea typeface="Arial"/>
                <a:cs typeface="Arial"/>
                <a:sym typeface="Arial"/>
              </a:rPr>
              <a:t>Sexual orientation is not dependent on your gender.</a:t>
            </a:r>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pic>
        <p:nvPicPr>
          <p:cNvPr id="1028" name="Google Shape;1028;p98"/>
          <p:cNvPicPr preferRelativeResize="0"/>
          <p:nvPr/>
        </p:nvPicPr>
        <p:blipFill rotWithShape="1">
          <a:blip r:embed="rId6">
            <a:alphaModFix/>
          </a:blip>
          <a:srcRect/>
          <a:stretch/>
        </p:blipFill>
        <p:spPr>
          <a:xfrm>
            <a:off x="161600" y="187136"/>
            <a:ext cx="1286200" cy="1082093"/>
          </a:xfrm>
          <a:prstGeom prst="rect">
            <a:avLst/>
          </a:prstGeom>
          <a:noFill/>
          <a:ln>
            <a:noFill/>
          </a:ln>
        </p:spPr>
      </p:pic>
      <p:sp>
        <p:nvSpPr>
          <p:cNvPr id="1029" name="Google Shape;1029;p9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103</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1033"/>
        <p:cNvGrpSpPr/>
        <p:nvPr/>
      </p:nvGrpSpPr>
      <p:grpSpPr>
        <a:xfrm>
          <a:off x="0" y="0"/>
          <a:ext cx="0" cy="0"/>
          <a:chOff x="0" y="0"/>
          <a:chExt cx="0" cy="0"/>
        </a:xfrm>
      </p:grpSpPr>
      <p:sp>
        <p:nvSpPr>
          <p:cNvPr id="1034" name="Google Shape;1034;p99"/>
          <p:cNvSpPr txBox="1">
            <a:spLocks noGrp="1"/>
          </p:cNvSpPr>
          <p:nvPr>
            <p:ph type="title"/>
          </p:nvPr>
        </p:nvSpPr>
        <p:spPr>
          <a:xfrm>
            <a:off x="2958215" y="63683"/>
            <a:ext cx="6172200" cy="590228"/>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a:latin typeface="Libre Franklin"/>
                <a:ea typeface="Libre Franklin"/>
                <a:cs typeface="Libre Franklin"/>
                <a:sym typeface="Libre Franklin"/>
              </a:rPr>
              <a:t>SEX VS. GENDER</a:t>
            </a:r>
            <a:endParaRPr/>
          </a:p>
        </p:txBody>
      </p:sp>
      <p:sp>
        <p:nvSpPr>
          <p:cNvPr id="1035" name="Google Shape;1035;p99"/>
          <p:cNvSpPr/>
          <p:nvPr/>
        </p:nvSpPr>
        <p:spPr>
          <a:xfrm>
            <a:off x="1783361" y="2360950"/>
            <a:ext cx="2349708" cy="2700740"/>
          </a:xfrm>
          <a:prstGeom prst="rect">
            <a:avLst/>
          </a:prstGeom>
          <a:solidFill>
            <a:srgbClr val="F2872F"/>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
        <p:nvSpPr>
          <p:cNvPr id="1036" name="Google Shape;1036;p99"/>
          <p:cNvSpPr txBox="1"/>
          <p:nvPr/>
        </p:nvSpPr>
        <p:spPr>
          <a:xfrm>
            <a:off x="1884546" y="2476189"/>
            <a:ext cx="2158583" cy="29084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700" b="0" i="0" u="none" strike="noStrike" cap="none">
                <a:solidFill>
                  <a:schemeClr val="dk2"/>
                </a:solidFill>
                <a:latin typeface="Arial"/>
                <a:ea typeface="Arial"/>
                <a:cs typeface="Arial"/>
                <a:sym typeface="Arial"/>
              </a:rPr>
              <a:t>SEX</a:t>
            </a:r>
            <a:endParaRPr/>
          </a:p>
          <a:p>
            <a:pPr marL="0" marR="0" lvl="0" indent="0" algn="l" rtl="0">
              <a:lnSpc>
                <a:spcPct val="100000"/>
              </a:lnSpc>
              <a:spcBef>
                <a:spcPts val="0"/>
              </a:spcBef>
              <a:spcAft>
                <a:spcPts val="0"/>
              </a:spcAft>
              <a:buNone/>
            </a:pPr>
            <a:endParaRPr sz="15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None/>
            </a:pPr>
            <a:r>
              <a:rPr lang="en-US" sz="1500" b="0" i="0" u="none" strike="noStrike" cap="none">
                <a:solidFill>
                  <a:schemeClr val="dk2"/>
                </a:solidFill>
                <a:latin typeface="Arial"/>
                <a:ea typeface="Arial"/>
                <a:cs typeface="Arial"/>
                <a:sym typeface="Arial"/>
              </a:rPr>
              <a:t>Biological attributes that include physical features, chromosomes, internal and external reproductive organs, hormones, and anatomy.</a:t>
            </a:r>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037" name="Google Shape;1037;p99"/>
          <p:cNvSpPr/>
          <p:nvPr/>
        </p:nvSpPr>
        <p:spPr>
          <a:xfrm>
            <a:off x="5160833" y="2360950"/>
            <a:ext cx="2349708" cy="2700740"/>
          </a:xfrm>
          <a:prstGeom prst="rect">
            <a:avLst/>
          </a:prstGeom>
          <a:solidFill>
            <a:srgbClr val="F2872F"/>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50" b="0" i="0" u="none" strike="noStrike" cap="none">
              <a:solidFill>
                <a:schemeClr val="lt1"/>
              </a:solidFill>
              <a:latin typeface="Arial"/>
              <a:ea typeface="Arial"/>
              <a:cs typeface="Arial"/>
              <a:sym typeface="Arial"/>
            </a:endParaRPr>
          </a:p>
        </p:txBody>
      </p:sp>
      <p:sp>
        <p:nvSpPr>
          <p:cNvPr id="1038" name="Google Shape;1038;p99"/>
          <p:cNvSpPr txBox="1"/>
          <p:nvPr/>
        </p:nvSpPr>
        <p:spPr>
          <a:xfrm>
            <a:off x="5262018" y="2476189"/>
            <a:ext cx="2158583" cy="221599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700" b="0" i="0" u="none" strike="noStrike" cap="none">
                <a:solidFill>
                  <a:schemeClr val="dk2"/>
                </a:solidFill>
                <a:latin typeface="Arial"/>
                <a:ea typeface="Arial"/>
                <a:cs typeface="Arial"/>
                <a:sym typeface="Arial"/>
              </a:rPr>
              <a:t>GENDER</a:t>
            </a:r>
            <a:endParaRPr/>
          </a:p>
          <a:p>
            <a:pPr marL="0" marR="0" lvl="0" indent="0" algn="l" rtl="0">
              <a:lnSpc>
                <a:spcPct val="100000"/>
              </a:lnSpc>
              <a:spcBef>
                <a:spcPts val="0"/>
              </a:spcBef>
              <a:spcAft>
                <a:spcPts val="0"/>
              </a:spcAft>
              <a:buNone/>
            </a:pPr>
            <a:endParaRPr sz="15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r>
              <a:rPr lang="en-US" sz="1500" b="0" i="0" u="none" strike="noStrike" cap="none">
                <a:solidFill>
                  <a:schemeClr val="dk2"/>
                </a:solidFill>
                <a:latin typeface="Arial"/>
                <a:ea typeface="Arial"/>
                <a:cs typeface="Arial"/>
                <a:sym typeface="Arial"/>
              </a:rPr>
              <a:t>A person’s innermost, deeply held reality of self as male, female, both, in between or neither. </a:t>
            </a:r>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050" b="0" i="0" u="none" strike="noStrike" cap="none">
              <a:solidFill>
                <a:srgbClr val="000000"/>
              </a:solidFill>
              <a:latin typeface="Arial"/>
              <a:ea typeface="Arial"/>
              <a:cs typeface="Arial"/>
              <a:sym typeface="Arial"/>
            </a:endParaRPr>
          </a:p>
        </p:txBody>
      </p:sp>
      <p:sp>
        <p:nvSpPr>
          <p:cNvPr id="1039" name="Google Shape;1039;p99"/>
          <p:cNvSpPr txBox="1"/>
          <p:nvPr/>
        </p:nvSpPr>
        <p:spPr>
          <a:xfrm>
            <a:off x="4278755" y="3341811"/>
            <a:ext cx="736392" cy="5078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700" b="0" i="0" u="none" strike="noStrike" cap="none">
                <a:solidFill>
                  <a:schemeClr val="dk2"/>
                </a:solidFill>
                <a:latin typeface="Arial"/>
                <a:ea typeface="Arial"/>
                <a:cs typeface="Arial"/>
                <a:sym typeface="Arial"/>
              </a:rPr>
              <a:t>VS.</a:t>
            </a:r>
            <a:endParaRPr/>
          </a:p>
        </p:txBody>
      </p:sp>
      <p:pic>
        <p:nvPicPr>
          <p:cNvPr id="1040" name="Google Shape;1040;p99"/>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1041" name="Google Shape;1041;p99"/>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104</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p100"/>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GENDER</a:t>
            </a:r>
            <a:endParaRPr/>
          </a:p>
        </p:txBody>
      </p:sp>
      <p:sp>
        <p:nvSpPr>
          <p:cNvPr id="1048" name="Google Shape;1048;p100"/>
          <p:cNvSpPr/>
          <p:nvPr/>
        </p:nvSpPr>
        <p:spPr>
          <a:xfrm>
            <a:off x="2278252" y="2074711"/>
            <a:ext cx="6296121" cy="614524"/>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49" name="Google Shape;1049;p100"/>
          <p:cNvSpPr/>
          <p:nvPr/>
        </p:nvSpPr>
        <p:spPr>
          <a:xfrm>
            <a:off x="554637" y="1986005"/>
            <a:ext cx="1723615" cy="921895"/>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50" name="Google Shape;1050;p100"/>
          <p:cNvSpPr txBox="1"/>
          <p:nvPr/>
        </p:nvSpPr>
        <p:spPr>
          <a:xfrm>
            <a:off x="659568" y="1975240"/>
            <a:ext cx="1401708"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Gender </a:t>
            </a:r>
            <a:endParaRPr/>
          </a:p>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Identity</a:t>
            </a:r>
            <a:endParaRPr sz="2400" b="0" i="0" u="none" strike="noStrike" cap="none">
              <a:solidFill>
                <a:schemeClr val="lt1"/>
              </a:solidFill>
              <a:latin typeface="Calibri"/>
              <a:ea typeface="Calibri"/>
              <a:cs typeface="Calibri"/>
              <a:sym typeface="Calibri"/>
            </a:endParaRPr>
          </a:p>
        </p:txBody>
      </p:sp>
      <p:sp>
        <p:nvSpPr>
          <p:cNvPr id="1051" name="Google Shape;1051;p100"/>
          <p:cNvSpPr txBox="1"/>
          <p:nvPr/>
        </p:nvSpPr>
        <p:spPr>
          <a:xfrm>
            <a:off x="2337244" y="2169642"/>
            <a:ext cx="5561352"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How you feel. </a:t>
            </a:r>
            <a:r>
              <a:rPr lang="en-US" sz="2200" b="0" i="0" u="none" strike="noStrike" cap="none">
                <a:solidFill>
                  <a:schemeClr val="dk2"/>
                </a:solidFill>
                <a:latin typeface="Arial"/>
                <a:ea typeface="Arial"/>
                <a:cs typeface="Arial"/>
                <a:sym typeface="Arial"/>
              </a:rPr>
              <a:t>Female</a:t>
            </a:r>
            <a:r>
              <a:rPr lang="en-US" sz="2200" b="0" i="0" u="none" strike="noStrike" cap="none">
                <a:solidFill>
                  <a:schemeClr val="dk2"/>
                </a:solidFill>
                <a:latin typeface="Calibri"/>
                <a:ea typeface="Calibri"/>
                <a:cs typeface="Calibri"/>
                <a:sym typeface="Calibri"/>
              </a:rPr>
              <a:t>, male, both, or neither.</a:t>
            </a:r>
            <a:endParaRPr/>
          </a:p>
        </p:txBody>
      </p:sp>
      <p:sp>
        <p:nvSpPr>
          <p:cNvPr id="1052" name="Google Shape;1052;p100"/>
          <p:cNvSpPr/>
          <p:nvPr/>
        </p:nvSpPr>
        <p:spPr>
          <a:xfrm>
            <a:off x="2278252" y="3295188"/>
            <a:ext cx="6296121" cy="614524"/>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53" name="Google Shape;1053;p100"/>
          <p:cNvSpPr/>
          <p:nvPr/>
        </p:nvSpPr>
        <p:spPr>
          <a:xfrm>
            <a:off x="554637" y="3206482"/>
            <a:ext cx="1723615" cy="921895"/>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54" name="Google Shape;1054;p100"/>
          <p:cNvSpPr txBox="1"/>
          <p:nvPr/>
        </p:nvSpPr>
        <p:spPr>
          <a:xfrm>
            <a:off x="659568" y="3195717"/>
            <a:ext cx="1618684"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Gender </a:t>
            </a:r>
            <a:endParaRPr/>
          </a:p>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Expression</a:t>
            </a:r>
            <a:endParaRPr sz="2400" b="0" i="0" u="none" strike="noStrike" cap="none">
              <a:solidFill>
                <a:schemeClr val="lt1"/>
              </a:solidFill>
              <a:latin typeface="Calibri"/>
              <a:ea typeface="Calibri"/>
              <a:cs typeface="Calibri"/>
              <a:sym typeface="Calibri"/>
            </a:endParaRPr>
          </a:p>
        </p:txBody>
      </p:sp>
      <p:sp>
        <p:nvSpPr>
          <p:cNvPr id="1055" name="Google Shape;1055;p100"/>
          <p:cNvSpPr/>
          <p:nvPr/>
        </p:nvSpPr>
        <p:spPr>
          <a:xfrm>
            <a:off x="2278252" y="4615136"/>
            <a:ext cx="6296121" cy="614524"/>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56" name="Google Shape;1056;p100"/>
          <p:cNvSpPr/>
          <p:nvPr/>
        </p:nvSpPr>
        <p:spPr>
          <a:xfrm>
            <a:off x="554637" y="4526430"/>
            <a:ext cx="1723615" cy="921895"/>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57" name="Google Shape;1057;p100"/>
          <p:cNvSpPr txBox="1"/>
          <p:nvPr/>
        </p:nvSpPr>
        <p:spPr>
          <a:xfrm>
            <a:off x="659567" y="4515665"/>
            <a:ext cx="1401709"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Gender </a:t>
            </a:r>
            <a:endParaRPr/>
          </a:p>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Role</a:t>
            </a:r>
            <a:endParaRPr sz="2400" b="0" i="0" u="none" strike="noStrike" cap="none">
              <a:solidFill>
                <a:schemeClr val="lt1"/>
              </a:solidFill>
              <a:latin typeface="Calibri"/>
              <a:ea typeface="Calibri"/>
              <a:cs typeface="Calibri"/>
              <a:sym typeface="Calibri"/>
            </a:endParaRPr>
          </a:p>
        </p:txBody>
      </p:sp>
      <p:sp>
        <p:nvSpPr>
          <p:cNvPr id="1058" name="Google Shape;1058;p100"/>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105</a:t>
            </a:fld>
            <a:endParaRPr sz="1800" b="0" i="0" u="none" strike="noStrike" cap="none">
              <a:solidFill>
                <a:schemeClr val="dk1"/>
              </a:solidFill>
              <a:latin typeface="Calibri"/>
              <a:ea typeface="Calibri"/>
              <a:cs typeface="Calibri"/>
              <a:sym typeface="Calibri"/>
            </a:endParaRPr>
          </a:p>
        </p:txBody>
      </p:sp>
      <p:pic>
        <p:nvPicPr>
          <p:cNvPr id="1059" name="Google Shape;1059;p100"/>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1060" name="Google Shape;1060;p100"/>
          <p:cNvSpPr txBox="1"/>
          <p:nvPr/>
        </p:nvSpPr>
        <p:spPr>
          <a:xfrm>
            <a:off x="2337244" y="3372714"/>
            <a:ext cx="5561352"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The ways you show your gender identity.</a:t>
            </a:r>
            <a:endParaRPr/>
          </a:p>
        </p:txBody>
      </p:sp>
      <p:sp>
        <p:nvSpPr>
          <p:cNvPr id="1061" name="Google Shape;1061;p100"/>
          <p:cNvSpPr txBox="1"/>
          <p:nvPr/>
        </p:nvSpPr>
        <p:spPr>
          <a:xfrm>
            <a:off x="2337244" y="4692662"/>
            <a:ext cx="5897534"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A social role based on a person’s sex.</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066"/>
        <p:cNvGrpSpPr/>
        <p:nvPr/>
      </p:nvGrpSpPr>
      <p:grpSpPr>
        <a:xfrm>
          <a:off x="0" y="0"/>
          <a:ext cx="0" cy="0"/>
          <a:chOff x="0" y="0"/>
          <a:chExt cx="0" cy="0"/>
        </a:xfrm>
      </p:grpSpPr>
      <p:pic>
        <p:nvPicPr>
          <p:cNvPr id="1067" name="Google Shape;1067;p101"/>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1068" name="Google Shape;1068;p101"/>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GENDER EXPRESSION</a:t>
            </a:r>
            <a:endParaRPr/>
          </a:p>
        </p:txBody>
      </p:sp>
      <p:pic>
        <p:nvPicPr>
          <p:cNvPr id="1069" name="Google Shape;1069;p101"/>
          <p:cNvPicPr preferRelativeResize="0"/>
          <p:nvPr/>
        </p:nvPicPr>
        <p:blipFill rotWithShape="1">
          <a:blip r:embed="rId4">
            <a:alphaModFix/>
          </a:blip>
          <a:srcRect l="13389" t="4411" r="40847"/>
          <a:stretch/>
        </p:blipFill>
        <p:spPr>
          <a:xfrm>
            <a:off x="604433" y="1694387"/>
            <a:ext cx="2492223" cy="3469226"/>
          </a:xfrm>
          <a:prstGeom prst="rect">
            <a:avLst/>
          </a:prstGeom>
          <a:noFill/>
          <a:ln>
            <a:noFill/>
          </a:ln>
        </p:spPr>
      </p:pic>
      <p:pic>
        <p:nvPicPr>
          <p:cNvPr id="1070" name="Google Shape;1070;p101"/>
          <p:cNvPicPr preferRelativeResize="0"/>
          <p:nvPr/>
        </p:nvPicPr>
        <p:blipFill rotWithShape="1">
          <a:blip r:embed="rId5">
            <a:alphaModFix/>
          </a:blip>
          <a:srcRect l="31858" t="10668" r="25784" b="1990"/>
          <a:stretch/>
        </p:blipFill>
        <p:spPr>
          <a:xfrm>
            <a:off x="3325888" y="1641993"/>
            <a:ext cx="2492223" cy="3521620"/>
          </a:xfrm>
          <a:prstGeom prst="rect">
            <a:avLst/>
          </a:prstGeom>
          <a:noFill/>
          <a:ln>
            <a:noFill/>
          </a:ln>
        </p:spPr>
      </p:pic>
      <p:sp>
        <p:nvSpPr>
          <p:cNvPr id="1071" name="Google Shape;1071;p101"/>
          <p:cNvSpPr txBox="1"/>
          <p:nvPr/>
        </p:nvSpPr>
        <p:spPr>
          <a:xfrm>
            <a:off x="464031" y="5266569"/>
            <a:ext cx="263262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chemeClr val="dk2"/>
                </a:solidFill>
                <a:latin typeface="Arial"/>
                <a:ea typeface="Arial"/>
                <a:cs typeface="Arial"/>
                <a:sym typeface="Arial"/>
              </a:rPr>
              <a:t>A transgender woman</a:t>
            </a:r>
            <a:endParaRPr/>
          </a:p>
          <a:p>
            <a:pPr marL="0" marR="0" lvl="0" indent="0" algn="ctr" rtl="0">
              <a:lnSpc>
                <a:spcPct val="100000"/>
              </a:lnSpc>
              <a:spcBef>
                <a:spcPts val="0"/>
              </a:spcBef>
              <a:spcAft>
                <a:spcPts val="0"/>
              </a:spcAft>
              <a:buNone/>
            </a:pPr>
            <a:r>
              <a:rPr lang="en-US" sz="1400" b="0" i="0" u="none" strike="noStrike" cap="none">
                <a:solidFill>
                  <a:schemeClr val="dk2"/>
                </a:solidFill>
                <a:latin typeface="Arial"/>
                <a:ea typeface="Arial"/>
                <a:cs typeface="Arial"/>
                <a:sym typeface="Arial"/>
              </a:rPr>
              <a:t> in an office.</a:t>
            </a:r>
            <a:endParaRPr/>
          </a:p>
        </p:txBody>
      </p:sp>
      <p:sp>
        <p:nvSpPr>
          <p:cNvPr id="1072" name="Google Shape;1072;p101"/>
          <p:cNvSpPr txBox="1"/>
          <p:nvPr/>
        </p:nvSpPr>
        <p:spPr>
          <a:xfrm>
            <a:off x="3325888" y="5260630"/>
            <a:ext cx="263262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chemeClr val="dk2"/>
                </a:solidFill>
                <a:latin typeface="Arial"/>
                <a:ea typeface="Arial"/>
                <a:cs typeface="Arial"/>
                <a:sym typeface="Arial"/>
              </a:rPr>
              <a:t>A transmasculine person in a winter coat.</a:t>
            </a:r>
            <a:endParaRPr/>
          </a:p>
        </p:txBody>
      </p:sp>
      <p:sp>
        <p:nvSpPr>
          <p:cNvPr id="1073" name="Google Shape;1073;p101"/>
          <p:cNvSpPr txBox="1"/>
          <p:nvPr/>
        </p:nvSpPr>
        <p:spPr>
          <a:xfrm>
            <a:off x="604433" y="5903089"/>
            <a:ext cx="6456124"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1" u="none" strike="noStrike" cap="none">
                <a:solidFill>
                  <a:schemeClr val="dk2"/>
                </a:solidFill>
                <a:latin typeface="Arial"/>
                <a:ea typeface="Arial"/>
                <a:cs typeface="Arial"/>
                <a:sym typeface="Arial"/>
              </a:rPr>
              <a:t>Photos courtesy of the Gender Spectrum Collection.</a:t>
            </a:r>
            <a:endParaRPr/>
          </a:p>
        </p:txBody>
      </p:sp>
      <p:sp>
        <p:nvSpPr>
          <p:cNvPr id="1074" name="Google Shape;1074;p10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106</a:t>
            </a:fld>
            <a:endParaRPr sz="1800" b="0" i="0" u="none" strike="noStrike" cap="none">
              <a:solidFill>
                <a:schemeClr val="dk1"/>
              </a:solidFill>
              <a:latin typeface="Calibri"/>
              <a:ea typeface="Calibri"/>
              <a:cs typeface="Calibri"/>
              <a:sym typeface="Calibri"/>
            </a:endParaRPr>
          </a:p>
        </p:txBody>
      </p:sp>
      <p:sp>
        <p:nvSpPr>
          <p:cNvPr id="1075" name="Google Shape;1075;p101"/>
          <p:cNvSpPr txBox="1"/>
          <p:nvPr/>
        </p:nvSpPr>
        <p:spPr>
          <a:xfrm>
            <a:off x="5864339" y="5226507"/>
            <a:ext cx="263262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chemeClr val="dk2"/>
                </a:solidFill>
                <a:latin typeface="Arial"/>
                <a:ea typeface="Arial"/>
                <a:cs typeface="Arial"/>
                <a:sym typeface="Arial"/>
              </a:rPr>
              <a:t>A gender-fluid woman on a city sidewalk.</a:t>
            </a:r>
            <a:endParaRPr/>
          </a:p>
        </p:txBody>
      </p:sp>
      <p:pic>
        <p:nvPicPr>
          <p:cNvPr id="1076" name="Google Shape;1076;p101"/>
          <p:cNvPicPr preferRelativeResize="0"/>
          <p:nvPr/>
        </p:nvPicPr>
        <p:blipFill rotWithShape="1">
          <a:blip r:embed="rId6">
            <a:alphaModFix/>
          </a:blip>
          <a:srcRect/>
          <a:stretch/>
        </p:blipFill>
        <p:spPr>
          <a:xfrm>
            <a:off x="5998762" y="1641993"/>
            <a:ext cx="2252751" cy="3521620"/>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080"/>
        <p:cNvGrpSpPr/>
        <p:nvPr/>
      </p:nvGrpSpPr>
      <p:grpSpPr>
        <a:xfrm>
          <a:off x="0" y="0"/>
          <a:ext cx="0" cy="0"/>
          <a:chOff x="0" y="0"/>
          <a:chExt cx="0" cy="0"/>
        </a:xfrm>
      </p:grpSpPr>
      <p:sp>
        <p:nvSpPr>
          <p:cNvPr id="1081" name="Google Shape;1081;p102"/>
          <p:cNvSpPr txBox="1">
            <a:spLocks noGrp="1"/>
          </p:cNvSpPr>
          <p:nvPr>
            <p:ph type="title"/>
          </p:nvPr>
        </p:nvSpPr>
        <p:spPr>
          <a:xfrm>
            <a:off x="2707756" y="39238"/>
            <a:ext cx="6347713" cy="866201"/>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BINARY &amp; NON-BINARY</a:t>
            </a:r>
            <a:endParaRPr/>
          </a:p>
        </p:txBody>
      </p:sp>
      <p:sp>
        <p:nvSpPr>
          <p:cNvPr id="1082" name="Google Shape;1082;p102"/>
          <p:cNvSpPr/>
          <p:nvPr/>
        </p:nvSpPr>
        <p:spPr>
          <a:xfrm>
            <a:off x="5308235" y="2718153"/>
            <a:ext cx="2947434"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83" name="Google Shape;1083;p102"/>
          <p:cNvSpPr txBox="1"/>
          <p:nvPr/>
        </p:nvSpPr>
        <p:spPr>
          <a:xfrm>
            <a:off x="5574935" y="2803845"/>
            <a:ext cx="2680734"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0" i="0" u="none" strike="noStrike" cap="none">
                <a:solidFill>
                  <a:schemeClr val="dk2"/>
                </a:solidFill>
                <a:latin typeface="Calibri"/>
                <a:ea typeface="Calibri"/>
                <a:cs typeface="Calibri"/>
                <a:sym typeface="Calibri"/>
              </a:rPr>
              <a:t>NON-BINARY</a:t>
            </a:r>
            <a:endParaRPr/>
          </a:p>
        </p:txBody>
      </p:sp>
      <p:sp>
        <p:nvSpPr>
          <p:cNvPr id="1084" name="Google Shape;1084;p102"/>
          <p:cNvSpPr/>
          <p:nvPr/>
        </p:nvSpPr>
        <p:spPr>
          <a:xfrm>
            <a:off x="832590" y="2760162"/>
            <a:ext cx="2947434"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85" name="Google Shape;1085;p102"/>
          <p:cNvSpPr txBox="1"/>
          <p:nvPr/>
        </p:nvSpPr>
        <p:spPr>
          <a:xfrm>
            <a:off x="832591" y="2856822"/>
            <a:ext cx="2947434"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600" b="0" i="0" u="none" strike="noStrike" cap="none">
                <a:solidFill>
                  <a:schemeClr val="dk2"/>
                </a:solidFill>
                <a:latin typeface="Calibri"/>
                <a:ea typeface="Calibri"/>
                <a:cs typeface="Calibri"/>
                <a:sym typeface="Calibri"/>
              </a:rPr>
              <a:t>BINARY</a:t>
            </a:r>
            <a:endParaRPr/>
          </a:p>
        </p:txBody>
      </p:sp>
      <p:sp>
        <p:nvSpPr>
          <p:cNvPr id="1086" name="Google Shape;1086;p102"/>
          <p:cNvSpPr txBox="1"/>
          <p:nvPr/>
        </p:nvSpPr>
        <p:spPr>
          <a:xfrm>
            <a:off x="977316" y="3772792"/>
            <a:ext cx="2947432"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0" i="0" u="none" strike="noStrike" cap="none">
                <a:solidFill>
                  <a:schemeClr val="dk2"/>
                </a:solidFill>
                <a:latin typeface="Calibri"/>
                <a:ea typeface="Calibri"/>
                <a:cs typeface="Calibri"/>
                <a:sym typeface="Calibri"/>
              </a:rPr>
              <a:t>MAN	    WOMAN</a:t>
            </a:r>
            <a:endParaRPr/>
          </a:p>
        </p:txBody>
      </p:sp>
      <p:cxnSp>
        <p:nvCxnSpPr>
          <p:cNvPr id="1087" name="Google Shape;1087;p102"/>
          <p:cNvCxnSpPr/>
          <p:nvPr/>
        </p:nvCxnSpPr>
        <p:spPr>
          <a:xfrm>
            <a:off x="4466667" y="2856822"/>
            <a:ext cx="0" cy="3209236"/>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47"/>
              </a:srgbClr>
            </a:outerShdw>
          </a:effectLst>
        </p:spPr>
      </p:cxnSp>
      <p:sp>
        <p:nvSpPr>
          <p:cNvPr id="1088" name="Google Shape;1088;p102"/>
          <p:cNvSpPr txBox="1"/>
          <p:nvPr/>
        </p:nvSpPr>
        <p:spPr>
          <a:xfrm>
            <a:off x="4830966" y="3743094"/>
            <a:ext cx="3983255" cy="178510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A person who does not identify exclusively as a woman or man. They may be both, somewhere in between, or outside the categories of woman and man.</a:t>
            </a:r>
            <a:endParaRPr/>
          </a:p>
        </p:txBody>
      </p:sp>
      <p:sp>
        <p:nvSpPr>
          <p:cNvPr id="1089" name="Google Shape;1089;p10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107</a:t>
            </a:fld>
            <a:endParaRPr sz="1800" b="0" i="0" u="none" strike="noStrike" cap="none">
              <a:solidFill>
                <a:schemeClr val="dk1"/>
              </a:solidFill>
              <a:latin typeface="Calibri"/>
              <a:ea typeface="Calibri"/>
              <a:cs typeface="Calibri"/>
              <a:sym typeface="Calibri"/>
            </a:endParaRPr>
          </a:p>
        </p:txBody>
      </p:sp>
      <p:pic>
        <p:nvPicPr>
          <p:cNvPr id="1090" name="Google Shape;1090;p102"/>
          <p:cNvPicPr preferRelativeResize="0"/>
          <p:nvPr/>
        </p:nvPicPr>
        <p:blipFill rotWithShape="1">
          <a:blip r:embed="rId3">
            <a:alphaModFix/>
          </a:blip>
          <a:srcRect/>
          <a:stretch/>
        </p:blipFill>
        <p:spPr>
          <a:xfrm>
            <a:off x="161600" y="187136"/>
            <a:ext cx="1286200" cy="1082093"/>
          </a:xfrm>
          <a:prstGeom prst="rect">
            <a:avLst/>
          </a:prstGeom>
          <a:noFill/>
          <a:ln>
            <a:noFill/>
          </a:ln>
        </p:spPr>
      </p:pic>
      <p:sp>
        <p:nvSpPr>
          <p:cNvPr id="1091" name="Google Shape;1091;p102"/>
          <p:cNvSpPr/>
          <p:nvPr/>
        </p:nvSpPr>
        <p:spPr>
          <a:xfrm>
            <a:off x="3783484" y="1355390"/>
            <a:ext cx="1366365" cy="1292352"/>
          </a:xfrm>
          <a:prstGeom prst="ellipse">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92" name="Google Shape;1092;p102"/>
          <p:cNvSpPr txBox="1"/>
          <p:nvPr/>
        </p:nvSpPr>
        <p:spPr>
          <a:xfrm>
            <a:off x="3783484" y="1518953"/>
            <a:ext cx="1366365"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0" i="0" u="none" strike="noStrike" cap="none">
                <a:solidFill>
                  <a:schemeClr val="lt1"/>
                </a:solidFill>
                <a:latin typeface="Calibri"/>
                <a:ea typeface="Calibri"/>
                <a:cs typeface="Calibri"/>
                <a:sym typeface="Calibri"/>
              </a:rPr>
              <a:t>Gender Identities</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096"/>
        <p:cNvGrpSpPr/>
        <p:nvPr/>
      </p:nvGrpSpPr>
      <p:grpSpPr>
        <a:xfrm>
          <a:off x="0" y="0"/>
          <a:ext cx="0" cy="0"/>
          <a:chOff x="0" y="0"/>
          <a:chExt cx="0" cy="0"/>
        </a:xfrm>
      </p:grpSpPr>
      <p:sp>
        <p:nvSpPr>
          <p:cNvPr id="1097" name="Google Shape;1097;p103"/>
          <p:cNvSpPr txBox="1">
            <a:spLocks noGrp="1"/>
          </p:cNvSpPr>
          <p:nvPr>
            <p:ph type="title"/>
          </p:nvPr>
        </p:nvSpPr>
        <p:spPr>
          <a:xfrm>
            <a:off x="2707756" y="39238"/>
            <a:ext cx="6347713" cy="866201"/>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BINARY &amp; NON-BINARY</a:t>
            </a:r>
            <a:endParaRPr/>
          </a:p>
        </p:txBody>
      </p:sp>
      <p:sp>
        <p:nvSpPr>
          <p:cNvPr id="1098" name="Google Shape;1098;p103"/>
          <p:cNvSpPr/>
          <p:nvPr/>
        </p:nvSpPr>
        <p:spPr>
          <a:xfrm>
            <a:off x="3098283" y="1669938"/>
            <a:ext cx="2947434"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99" name="Google Shape;1099;p103"/>
          <p:cNvSpPr txBox="1"/>
          <p:nvPr/>
        </p:nvSpPr>
        <p:spPr>
          <a:xfrm>
            <a:off x="3364983" y="1755630"/>
            <a:ext cx="2680734"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0" i="0" u="none" strike="noStrike" cap="none">
                <a:solidFill>
                  <a:schemeClr val="dk2"/>
                </a:solidFill>
                <a:latin typeface="Calibri"/>
                <a:ea typeface="Calibri"/>
                <a:cs typeface="Calibri"/>
                <a:sym typeface="Calibri"/>
              </a:rPr>
              <a:t>NON-BINARY</a:t>
            </a:r>
            <a:endParaRPr/>
          </a:p>
        </p:txBody>
      </p:sp>
      <p:sp>
        <p:nvSpPr>
          <p:cNvPr id="1100" name="Google Shape;1100;p103"/>
          <p:cNvSpPr txBox="1"/>
          <p:nvPr/>
        </p:nvSpPr>
        <p:spPr>
          <a:xfrm>
            <a:off x="713678" y="2873299"/>
            <a:ext cx="7892159"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0" i="1" u="none" strike="noStrike" cap="none">
                <a:solidFill>
                  <a:schemeClr val="dk2"/>
                </a:solidFill>
                <a:latin typeface="Calibri"/>
                <a:ea typeface="Calibri"/>
                <a:cs typeface="Calibri"/>
                <a:sym typeface="Calibri"/>
              </a:rPr>
              <a:t>“It’s not that I don’t fit into being a man or woman.</a:t>
            </a:r>
            <a:endParaRPr/>
          </a:p>
          <a:p>
            <a:pPr marL="0" marR="0" lvl="0" indent="0" algn="ctr" rtl="0">
              <a:lnSpc>
                <a:spcPct val="100000"/>
              </a:lnSpc>
              <a:spcBef>
                <a:spcPts val="0"/>
              </a:spcBef>
              <a:spcAft>
                <a:spcPts val="0"/>
              </a:spcAft>
              <a:buNone/>
            </a:pPr>
            <a:r>
              <a:rPr lang="en-US" sz="2200" b="0" i="1" u="none" strike="noStrike" cap="none">
                <a:solidFill>
                  <a:schemeClr val="dk2"/>
                </a:solidFill>
                <a:latin typeface="Calibri"/>
                <a:ea typeface="Calibri"/>
                <a:cs typeface="Calibri"/>
                <a:sym typeface="Calibri"/>
              </a:rPr>
              <a:t> I don’t see a difference.”</a:t>
            </a:r>
            <a:r>
              <a:rPr lang="en-US" sz="2200" b="0" i="0" u="none" strike="noStrike" cap="none">
                <a:solidFill>
                  <a:schemeClr val="dk2"/>
                </a:solidFill>
                <a:latin typeface="Calibri"/>
                <a:ea typeface="Calibri"/>
                <a:cs typeface="Calibri"/>
                <a:sym typeface="Calibri"/>
              </a:rPr>
              <a:t> </a:t>
            </a:r>
            <a:endParaRPr/>
          </a:p>
        </p:txBody>
      </p:sp>
      <p:sp>
        <p:nvSpPr>
          <p:cNvPr id="1101" name="Google Shape;1101;p10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108</a:t>
            </a:fld>
            <a:endParaRPr sz="1800" b="0" i="0" u="none" strike="noStrike" cap="none">
              <a:solidFill>
                <a:schemeClr val="dk1"/>
              </a:solidFill>
              <a:latin typeface="Calibri"/>
              <a:ea typeface="Calibri"/>
              <a:cs typeface="Calibri"/>
              <a:sym typeface="Calibri"/>
            </a:endParaRPr>
          </a:p>
        </p:txBody>
      </p:sp>
      <p:pic>
        <p:nvPicPr>
          <p:cNvPr id="1102" name="Google Shape;1102;p103"/>
          <p:cNvPicPr preferRelativeResize="0"/>
          <p:nvPr/>
        </p:nvPicPr>
        <p:blipFill rotWithShape="1">
          <a:blip r:embed="rId3">
            <a:alphaModFix/>
          </a:blip>
          <a:srcRect/>
          <a:stretch/>
        </p:blipFill>
        <p:spPr>
          <a:xfrm>
            <a:off x="161600" y="187136"/>
            <a:ext cx="1286200" cy="1082093"/>
          </a:xfrm>
          <a:prstGeom prst="rect">
            <a:avLst/>
          </a:prstGeom>
          <a:noFill/>
          <a:ln>
            <a:noFill/>
          </a:ln>
        </p:spPr>
      </p:pic>
      <p:cxnSp>
        <p:nvCxnSpPr>
          <p:cNvPr id="1103" name="Google Shape;1103;p103"/>
          <p:cNvCxnSpPr/>
          <p:nvPr/>
        </p:nvCxnSpPr>
        <p:spPr>
          <a:xfrm>
            <a:off x="4466667" y="3980986"/>
            <a:ext cx="0" cy="1884351"/>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647"/>
              </a:srgbClr>
            </a:outerShdw>
          </a:effectLst>
        </p:spPr>
      </p:cxnSp>
      <p:sp>
        <p:nvSpPr>
          <p:cNvPr id="1104" name="Google Shape;1104;p103"/>
          <p:cNvSpPr/>
          <p:nvPr/>
        </p:nvSpPr>
        <p:spPr>
          <a:xfrm>
            <a:off x="1126273" y="4438185"/>
            <a:ext cx="869795" cy="892098"/>
          </a:xfrm>
          <a:prstGeom prst="ellipse">
            <a:avLst/>
          </a:prstGeom>
          <a:solidFill>
            <a:srgbClr val="FFFD78"/>
          </a:solidFill>
          <a:ln w="9525" cap="flat" cmpd="sng">
            <a:solidFill>
              <a:srgbClr val="FFFD78"/>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05" name="Google Shape;1105;p103"/>
          <p:cNvSpPr/>
          <p:nvPr/>
        </p:nvSpPr>
        <p:spPr>
          <a:xfrm>
            <a:off x="2589899" y="4437898"/>
            <a:ext cx="869795" cy="892098"/>
          </a:xfrm>
          <a:prstGeom prst="ellipse">
            <a:avLst/>
          </a:prstGeom>
          <a:solidFill>
            <a:srgbClr val="0070C0"/>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06" name="Google Shape;1106;p103"/>
          <p:cNvSpPr/>
          <p:nvPr/>
        </p:nvSpPr>
        <p:spPr>
          <a:xfrm>
            <a:off x="5610819" y="4369821"/>
            <a:ext cx="869795" cy="892098"/>
          </a:xfrm>
          <a:prstGeom prst="ellipse">
            <a:avLst/>
          </a:prstGeom>
          <a:solidFill>
            <a:srgbClr val="008F00"/>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1110"/>
        <p:cNvGrpSpPr/>
        <p:nvPr/>
      </p:nvGrpSpPr>
      <p:grpSpPr>
        <a:xfrm>
          <a:off x="0" y="0"/>
          <a:ext cx="0" cy="0"/>
          <a:chOff x="0" y="0"/>
          <a:chExt cx="0" cy="0"/>
        </a:xfrm>
      </p:grpSpPr>
      <p:sp>
        <p:nvSpPr>
          <p:cNvPr id="1111" name="Google Shape;1111;p104"/>
          <p:cNvSpPr txBox="1">
            <a:spLocks noGrp="1"/>
          </p:cNvSpPr>
          <p:nvPr>
            <p:ph type="title"/>
          </p:nvPr>
        </p:nvSpPr>
        <p:spPr>
          <a:xfrm>
            <a:off x="2707756" y="39238"/>
            <a:ext cx="6347713" cy="866201"/>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NON-BINARY VOICES </a:t>
            </a:r>
            <a:endParaRPr/>
          </a:p>
        </p:txBody>
      </p:sp>
      <p:sp>
        <p:nvSpPr>
          <p:cNvPr id="1112" name="Google Shape;1112;p104"/>
          <p:cNvSpPr txBox="1"/>
          <p:nvPr/>
        </p:nvSpPr>
        <p:spPr>
          <a:xfrm>
            <a:off x="3552668" y="1855175"/>
            <a:ext cx="5053170" cy="280076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“Being non-binary isn’t just about being defined by my absence (I am not a man or a woman), but also by my abundance (I am far too expansive to be encapsulated by the gender binary). Being non-binary is about embracing my fluidity, my becoming, my journey without a fixed destination.”</a:t>
            </a:r>
            <a:endParaRPr/>
          </a:p>
        </p:txBody>
      </p:sp>
      <p:sp>
        <p:nvSpPr>
          <p:cNvPr id="1113" name="Google Shape;1113;p104"/>
          <p:cNvSpPr txBox="1"/>
          <p:nvPr/>
        </p:nvSpPr>
        <p:spPr>
          <a:xfrm>
            <a:off x="684890" y="4799794"/>
            <a:ext cx="2417650"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dk2"/>
                </a:solidFill>
                <a:latin typeface="Calibri"/>
                <a:ea typeface="Calibri"/>
                <a:cs typeface="Calibri"/>
                <a:sym typeface="Calibri"/>
              </a:rPr>
              <a:t>Alok Vaid-Menon</a:t>
            </a:r>
            <a:endParaRPr/>
          </a:p>
          <a:p>
            <a:pPr marL="0" marR="0" lvl="0" indent="0" algn="ctr" rtl="0">
              <a:lnSpc>
                <a:spcPct val="100000"/>
              </a:lnSpc>
              <a:spcBef>
                <a:spcPts val="0"/>
              </a:spcBef>
              <a:spcAft>
                <a:spcPts val="0"/>
              </a:spcAft>
              <a:buNone/>
            </a:pPr>
            <a:r>
              <a:rPr lang="en-US" sz="2000" b="0" i="0" u="none" strike="noStrike" cap="none">
                <a:solidFill>
                  <a:schemeClr val="dk2"/>
                </a:solidFill>
                <a:latin typeface="Calibri"/>
                <a:ea typeface="Calibri"/>
                <a:cs typeface="Calibri"/>
                <a:sym typeface="Calibri"/>
              </a:rPr>
              <a:t>(they/them)</a:t>
            </a:r>
            <a:endParaRPr/>
          </a:p>
        </p:txBody>
      </p:sp>
      <p:sp>
        <p:nvSpPr>
          <p:cNvPr id="1114" name="Google Shape;1114;p10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109</a:t>
            </a:fld>
            <a:endParaRPr sz="1800" b="0" i="0" u="none" strike="noStrike" cap="none">
              <a:solidFill>
                <a:schemeClr val="dk1"/>
              </a:solidFill>
              <a:latin typeface="Calibri"/>
              <a:ea typeface="Calibri"/>
              <a:cs typeface="Calibri"/>
              <a:sym typeface="Calibri"/>
            </a:endParaRPr>
          </a:p>
        </p:txBody>
      </p:sp>
      <p:pic>
        <p:nvPicPr>
          <p:cNvPr id="1115" name="Google Shape;1115;p104"/>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1116" name="Google Shape;1116;p104"/>
          <p:cNvPicPr preferRelativeResize="0"/>
          <p:nvPr/>
        </p:nvPicPr>
        <p:blipFill rotWithShape="1">
          <a:blip r:embed="rId4">
            <a:alphaModFix/>
          </a:blip>
          <a:srcRect/>
          <a:stretch/>
        </p:blipFill>
        <p:spPr>
          <a:xfrm>
            <a:off x="323192" y="1874746"/>
            <a:ext cx="3052881" cy="2781196"/>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120"/>
        <p:cNvGrpSpPr/>
        <p:nvPr/>
      </p:nvGrpSpPr>
      <p:grpSpPr>
        <a:xfrm>
          <a:off x="0" y="0"/>
          <a:ext cx="0" cy="0"/>
          <a:chOff x="0" y="0"/>
          <a:chExt cx="0" cy="0"/>
        </a:xfrm>
      </p:grpSpPr>
      <p:sp>
        <p:nvSpPr>
          <p:cNvPr id="1121" name="Google Shape;1121;p105"/>
          <p:cNvSpPr txBox="1">
            <a:spLocks noGrp="1"/>
          </p:cNvSpPr>
          <p:nvPr>
            <p:ph type="title"/>
          </p:nvPr>
        </p:nvSpPr>
        <p:spPr>
          <a:xfrm>
            <a:off x="2707756" y="39238"/>
            <a:ext cx="6347713" cy="866201"/>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NON-BINARY VOICES </a:t>
            </a:r>
            <a:endParaRPr/>
          </a:p>
        </p:txBody>
      </p:sp>
      <p:sp>
        <p:nvSpPr>
          <p:cNvPr id="1122" name="Google Shape;1122;p105"/>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110</a:t>
            </a:fld>
            <a:endParaRPr sz="1800" b="0" i="0" u="none" strike="noStrike" cap="none">
              <a:solidFill>
                <a:schemeClr val="dk1"/>
              </a:solidFill>
              <a:latin typeface="Calibri"/>
              <a:ea typeface="Calibri"/>
              <a:cs typeface="Calibri"/>
              <a:sym typeface="Calibri"/>
            </a:endParaRPr>
          </a:p>
        </p:txBody>
      </p:sp>
      <p:pic>
        <p:nvPicPr>
          <p:cNvPr id="1123" name="Google Shape;1123;p105"/>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1124" name="Google Shape;1124;p105"/>
          <p:cNvPicPr preferRelativeResize="0"/>
          <p:nvPr/>
        </p:nvPicPr>
        <p:blipFill rotWithShape="1">
          <a:blip r:embed="rId4">
            <a:alphaModFix/>
          </a:blip>
          <a:srcRect/>
          <a:stretch/>
        </p:blipFill>
        <p:spPr>
          <a:xfrm>
            <a:off x="665627" y="3926663"/>
            <a:ext cx="1905000" cy="1905000"/>
          </a:xfrm>
          <a:prstGeom prst="rect">
            <a:avLst/>
          </a:prstGeom>
          <a:noFill/>
          <a:ln>
            <a:noFill/>
          </a:ln>
        </p:spPr>
      </p:pic>
      <p:pic>
        <p:nvPicPr>
          <p:cNvPr id="1125" name="Google Shape;1125;p105" descr="Ni de aqui, ni de alla: On being a Latinx non-binary person | GLAAD"/>
          <p:cNvPicPr preferRelativeResize="0"/>
          <p:nvPr/>
        </p:nvPicPr>
        <p:blipFill rotWithShape="1">
          <a:blip r:embed="rId5">
            <a:alphaModFix/>
          </a:blip>
          <a:srcRect/>
          <a:stretch/>
        </p:blipFill>
        <p:spPr>
          <a:xfrm>
            <a:off x="665627" y="1805035"/>
            <a:ext cx="1905001" cy="1905001"/>
          </a:xfrm>
          <a:prstGeom prst="rect">
            <a:avLst/>
          </a:prstGeom>
          <a:noFill/>
          <a:ln>
            <a:noFill/>
          </a:ln>
        </p:spPr>
      </p:pic>
      <p:sp>
        <p:nvSpPr>
          <p:cNvPr id="1126" name="Google Shape;1126;p105"/>
          <p:cNvSpPr txBox="1"/>
          <p:nvPr/>
        </p:nvSpPr>
        <p:spPr>
          <a:xfrm>
            <a:off x="2707756" y="1695283"/>
            <a:ext cx="6172379" cy="452431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“Throughout my life, I have made so many stops all along the gender and sexuality spectrums. Each one felt like home until it didn’t. I’d stumble across a new shell and try it on. If it fit, I’d keep it, and leave my old one behind. </a:t>
            </a:r>
            <a:endParaRPr/>
          </a:p>
          <a:p>
            <a:pPr marL="0" marR="0" lvl="0" indent="0" algn="l" rtl="0">
              <a:lnSpc>
                <a:spcPct val="100000"/>
              </a:lnSpc>
              <a:spcBef>
                <a:spcPts val="0"/>
              </a:spcBef>
              <a:spcAft>
                <a:spcPts val="0"/>
              </a:spcAft>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So I’ve been gay. I’ve been gender non-conforming. I’ve been queer. I’ve been genderqueer. And now I’m non-binary. And sometimes a demiwoman.” </a:t>
            </a:r>
            <a:endParaRPr/>
          </a:p>
          <a:p>
            <a:pPr marL="0" marR="0" lvl="0" indent="0" algn="l" rtl="0">
              <a:lnSpc>
                <a:spcPct val="100000"/>
              </a:lnSpc>
              <a:spcBef>
                <a:spcPts val="0"/>
              </a:spcBef>
              <a:spcAft>
                <a:spcPts val="0"/>
              </a:spcAft>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a:solidFill>
                  <a:schemeClr val="dk2"/>
                </a:solidFill>
                <a:latin typeface="Calibri"/>
                <a:ea typeface="Calibri"/>
                <a:cs typeface="Calibri"/>
                <a:sym typeface="Calibri"/>
              </a:rPr>
              <a:t>Karari Olvera Orozco </a:t>
            </a:r>
            <a:r>
              <a:rPr lang="en-US" sz="2000" b="0" i="0" u="none" strike="noStrike" cap="none">
                <a:solidFill>
                  <a:schemeClr val="dk2"/>
                </a:solidFill>
                <a:latin typeface="Calibri"/>
                <a:ea typeface="Calibri"/>
                <a:cs typeface="Calibri"/>
                <a:sym typeface="Calibri"/>
              </a:rPr>
              <a:t>(they/she)</a:t>
            </a:r>
            <a:endParaRPr/>
          </a:p>
          <a:p>
            <a:pPr marL="0" marR="0" lvl="0" indent="0" algn="l" rtl="0">
              <a:lnSpc>
                <a:spcPct val="100000"/>
              </a:lnSpc>
              <a:spcBef>
                <a:spcPts val="0"/>
              </a:spcBef>
              <a:spcAft>
                <a:spcPts val="0"/>
              </a:spcAft>
              <a:buNone/>
            </a:pPr>
            <a:r>
              <a:rPr lang="en-US" sz="1600" b="0" i="0" u="none" strike="noStrike" cap="none">
                <a:solidFill>
                  <a:schemeClr val="dk2"/>
                </a:solidFill>
                <a:latin typeface="Calibri"/>
                <a:ea typeface="Calibri"/>
                <a:cs typeface="Calibri"/>
                <a:sym typeface="Calibri"/>
              </a:rPr>
              <a:t>Activist, writer, co-founder and former editor-in-chief of xQsí Magazine, an online LGBTQ Latin@ Multimedia Publication.</a:t>
            </a:r>
            <a:endParaRPr sz="24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130"/>
        <p:cNvGrpSpPr/>
        <p:nvPr/>
      </p:nvGrpSpPr>
      <p:grpSpPr>
        <a:xfrm>
          <a:off x="0" y="0"/>
          <a:ext cx="0" cy="0"/>
          <a:chOff x="0" y="0"/>
          <a:chExt cx="0" cy="0"/>
        </a:xfrm>
      </p:grpSpPr>
      <p:sp>
        <p:nvSpPr>
          <p:cNvPr id="1131" name="Google Shape;1131;p106"/>
          <p:cNvSpPr txBox="1">
            <a:spLocks noGrp="1"/>
          </p:cNvSpPr>
          <p:nvPr>
            <p:ph type="title"/>
          </p:nvPr>
        </p:nvSpPr>
        <p:spPr>
          <a:xfrm>
            <a:off x="897384" y="38926"/>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INTERSEX</a:t>
            </a:r>
            <a:endParaRPr/>
          </a:p>
        </p:txBody>
      </p:sp>
      <p:sp>
        <p:nvSpPr>
          <p:cNvPr id="1132" name="Google Shape;1132;p106"/>
          <p:cNvSpPr txBox="1">
            <a:spLocks noGrp="1"/>
          </p:cNvSpPr>
          <p:nvPr>
            <p:ph type="body" idx="1"/>
          </p:nvPr>
        </p:nvSpPr>
        <p:spPr>
          <a:xfrm>
            <a:off x="998538" y="1456324"/>
            <a:ext cx="7607300" cy="1095832"/>
          </a:xfrm>
          <a:prstGeom prst="rect">
            <a:avLst/>
          </a:prstGeom>
          <a:noFill/>
          <a:ln>
            <a:noFill/>
          </a:ln>
        </p:spPr>
        <p:txBody>
          <a:bodyPr spcFirstLastPara="1" wrap="square" lIns="91425" tIns="45700" rIns="91425" bIns="45700" anchor="t" anchorCtr="0">
            <a:normAutofit fontScale="55000" lnSpcReduction="20000"/>
          </a:bodyPr>
          <a:lstStyle/>
          <a:p>
            <a:pPr marL="0" lvl="0" indent="0" algn="l" rtl="0">
              <a:spcBef>
                <a:spcPts val="0"/>
              </a:spcBef>
              <a:spcAft>
                <a:spcPts val="0"/>
              </a:spcAft>
              <a:buClr>
                <a:schemeClr val="dk2"/>
              </a:buClr>
              <a:buSzPct val="100000"/>
              <a:buNone/>
            </a:pPr>
            <a:r>
              <a:rPr lang="en-US" sz="4000" b="1"/>
              <a:t>Intersex </a:t>
            </a:r>
            <a:r>
              <a:rPr lang="en-US" sz="4000"/>
              <a:t>is a general term used for a variety of conditions in which a person is born with a reproductive or sexual anatomy that doesn’t fit the typical definitions of female or male.</a:t>
            </a:r>
            <a:endParaRPr/>
          </a:p>
          <a:p>
            <a:pPr marL="0" lvl="0" indent="0" algn="l" rtl="0">
              <a:spcBef>
                <a:spcPts val="352"/>
              </a:spcBef>
              <a:spcAft>
                <a:spcPts val="0"/>
              </a:spcAft>
              <a:buClr>
                <a:schemeClr val="dk2"/>
              </a:buClr>
              <a:buSzPct val="100000"/>
              <a:buNone/>
            </a:pPr>
            <a:endParaRPr/>
          </a:p>
        </p:txBody>
      </p:sp>
      <p:grpSp>
        <p:nvGrpSpPr>
          <p:cNvPr id="1133" name="Google Shape;1133;p106"/>
          <p:cNvGrpSpPr/>
          <p:nvPr/>
        </p:nvGrpSpPr>
        <p:grpSpPr>
          <a:xfrm>
            <a:off x="1942204" y="2454389"/>
            <a:ext cx="5259592" cy="3624149"/>
            <a:chOff x="2086482" y="2057490"/>
            <a:chExt cx="3775971" cy="2453455"/>
          </a:xfrm>
        </p:grpSpPr>
        <p:grpSp>
          <p:nvGrpSpPr>
            <p:cNvPr id="1134" name="Google Shape;1134;p106"/>
            <p:cNvGrpSpPr/>
            <p:nvPr/>
          </p:nvGrpSpPr>
          <p:grpSpPr>
            <a:xfrm>
              <a:off x="2086482" y="2057490"/>
              <a:ext cx="3775971" cy="2453455"/>
              <a:chOff x="2485162" y="2519366"/>
              <a:chExt cx="2530107" cy="1643949"/>
            </a:xfrm>
          </p:grpSpPr>
          <p:sp>
            <p:nvSpPr>
              <p:cNvPr id="1135" name="Google Shape;1135;p106"/>
              <p:cNvSpPr/>
              <p:nvPr/>
            </p:nvSpPr>
            <p:spPr>
              <a:xfrm>
                <a:off x="3235549" y="2534540"/>
                <a:ext cx="1779720" cy="1628775"/>
              </a:xfrm>
              <a:prstGeom prst="ellipse">
                <a:avLst/>
              </a:prstGeom>
              <a:solidFill>
                <a:srgbClr val="2E3389">
                  <a:alpha val="70980"/>
                </a:srgbClr>
              </a:solidFill>
              <a:ln>
                <a:noFill/>
              </a:ln>
            </p:spPr>
            <p:txBody>
              <a:bodyPr spcFirstLastPara="1" wrap="square" lIns="82100" tIns="41050" rIns="82100" bIns="41050" anchor="ctr" anchorCtr="0">
                <a:noAutofit/>
              </a:bodyPr>
              <a:lstStyle/>
              <a:p>
                <a:pPr marL="0" marR="0" lvl="0" indent="0" algn="ctr" rtl="0">
                  <a:lnSpc>
                    <a:spcPct val="9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1136" name="Google Shape;1136;p106"/>
              <p:cNvSpPr/>
              <p:nvPr/>
            </p:nvSpPr>
            <p:spPr>
              <a:xfrm>
                <a:off x="2485162" y="2519366"/>
                <a:ext cx="1779720" cy="1628775"/>
              </a:xfrm>
              <a:prstGeom prst="ellipse">
                <a:avLst/>
              </a:prstGeom>
              <a:solidFill>
                <a:srgbClr val="F2872F">
                  <a:alpha val="70980"/>
                </a:srgbClr>
              </a:solidFill>
              <a:ln>
                <a:noFill/>
              </a:ln>
            </p:spPr>
            <p:txBody>
              <a:bodyPr spcFirstLastPara="1" wrap="square" lIns="82100" tIns="41050" rIns="82100" bIns="41050" anchor="ctr" anchorCtr="0">
                <a:noAutofit/>
              </a:bodyPr>
              <a:lstStyle/>
              <a:p>
                <a:pPr marL="0" marR="0" lvl="0" indent="0" algn="ctr" rtl="0">
                  <a:lnSpc>
                    <a:spcPct val="9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grpSp>
        <p:sp>
          <p:nvSpPr>
            <p:cNvPr id="1137" name="Google Shape;1137;p106"/>
            <p:cNvSpPr txBox="1"/>
            <p:nvPr/>
          </p:nvSpPr>
          <p:spPr>
            <a:xfrm>
              <a:off x="2383411" y="2960090"/>
              <a:ext cx="822960" cy="64590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lt1"/>
                  </a:solidFill>
                  <a:latin typeface="Calibri"/>
                  <a:ea typeface="Calibri"/>
                  <a:cs typeface="Calibri"/>
                  <a:sym typeface="Calibri"/>
                </a:rPr>
                <a:t>Male</a:t>
              </a:r>
              <a:endParaRPr/>
            </a:p>
            <a:p>
              <a:pPr marL="0" marR="0" lvl="0" indent="0" algn="ctr" rtl="0">
                <a:lnSpc>
                  <a:spcPct val="100000"/>
                </a:lnSpc>
                <a:spcBef>
                  <a:spcPts val="0"/>
                </a:spcBef>
                <a:spcAft>
                  <a:spcPts val="0"/>
                </a:spcAft>
                <a:buNone/>
              </a:pPr>
              <a:r>
                <a:rPr lang="en-US" sz="2800" b="0" i="0" u="none" strike="noStrike" cap="none">
                  <a:solidFill>
                    <a:schemeClr val="lt1"/>
                  </a:solidFill>
                  <a:latin typeface="Calibri"/>
                  <a:ea typeface="Calibri"/>
                  <a:cs typeface="Calibri"/>
                  <a:sym typeface="Calibri"/>
                </a:rPr>
                <a:t>XY</a:t>
              </a:r>
              <a:endParaRPr/>
            </a:p>
          </p:txBody>
        </p:sp>
        <p:sp>
          <p:nvSpPr>
            <p:cNvPr id="1138" name="Google Shape;1138;p106"/>
            <p:cNvSpPr txBox="1"/>
            <p:nvPr/>
          </p:nvSpPr>
          <p:spPr>
            <a:xfrm>
              <a:off x="4564751" y="2904412"/>
              <a:ext cx="1215405" cy="64590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lt1"/>
                  </a:solidFill>
                  <a:latin typeface="Calibri"/>
                  <a:ea typeface="Calibri"/>
                  <a:cs typeface="Calibri"/>
                  <a:sym typeface="Calibri"/>
                </a:rPr>
                <a:t>Female</a:t>
              </a:r>
              <a:endParaRPr/>
            </a:p>
            <a:p>
              <a:pPr marL="0" marR="0" lvl="0" indent="0" algn="ctr" rtl="0">
                <a:lnSpc>
                  <a:spcPct val="100000"/>
                </a:lnSpc>
                <a:spcBef>
                  <a:spcPts val="0"/>
                </a:spcBef>
                <a:spcAft>
                  <a:spcPts val="0"/>
                </a:spcAft>
                <a:buNone/>
              </a:pPr>
              <a:r>
                <a:rPr lang="en-US" sz="2800" b="0" i="0" u="none" strike="noStrike" cap="none">
                  <a:solidFill>
                    <a:schemeClr val="lt1"/>
                  </a:solidFill>
                  <a:latin typeface="Calibri"/>
                  <a:ea typeface="Calibri"/>
                  <a:cs typeface="Calibri"/>
                  <a:sym typeface="Calibri"/>
                </a:rPr>
                <a:t>XX</a:t>
              </a:r>
              <a:endParaRPr/>
            </a:p>
          </p:txBody>
        </p:sp>
        <p:sp>
          <p:nvSpPr>
            <p:cNvPr id="1139" name="Google Shape;1139;p106"/>
            <p:cNvSpPr txBox="1"/>
            <p:nvPr/>
          </p:nvSpPr>
          <p:spPr>
            <a:xfrm>
              <a:off x="3334275" y="2624712"/>
              <a:ext cx="1265095" cy="152100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lt1"/>
                  </a:solidFill>
                  <a:latin typeface="Calibri"/>
                  <a:ea typeface="Calibri"/>
                  <a:cs typeface="Calibri"/>
                  <a:sym typeface="Calibri"/>
                </a:rPr>
                <a:t>Intersex</a:t>
              </a:r>
              <a:endParaRPr/>
            </a:p>
            <a:p>
              <a:pPr marL="0" marR="0" lvl="0" indent="0" algn="ctr" rtl="0">
                <a:lnSpc>
                  <a:spcPct val="100000"/>
                </a:lnSpc>
                <a:spcBef>
                  <a:spcPts val="0"/>
                </a:spcBef>
                <a:spcAft>
                  <a:spcPts val="0"/>
                </a:spcAft>
                <a:buNone/>
              </a:pPr>
              <a:r>
                <a:rPr lang="en-US" sz="2800" b="0" i="0" u="none" strike="noStrike" cap="none">
                  <a:solidFill>
                    <a:schemeClr val="lt1"/>
                  </a:solidFill>
                  <a:latin typeface="Calibri"/>
                  <a:ea typeface="Calibri"/>
                  <a:cs typeface="Calibri"/>
                  <a:sym typeface="Calibri"/>
                </a:rPr>
                <a:t>XO</a:t>
              </a:r>
              <a:endParaRPr/>
            </a:p>
            <a:p>
              <a:pPr marL="0" marR="0" lvl="0" indent="0" algn="ctr" rtl="0">
                <a:lnSpc>
                  <a:spcPct val="100000"/>
                </a:lnSpc>
                <a:spcBef>
                  <a:spcPts val="0"/>
                </a:spcBef>
                <a:spcAft>
                  <a:spcPts val="0"/>
                </a:spcAft>
                <a:buNone/>
              </a:pPr>
              <a:r>
                <a:rPr lang="en-US" sz="2800" b="0" i="0" u="none" strike="noStrike" cap="none">
                  <a:solidFill>
                    <a:schemeClr val="lt1"/>
                  </a:solidFill>
                  <a:latin typeface="Calibri"/>
                  <a:ea typeface="Calibri"/>
                  <a:cs typeface="Calibri"/>
                  <a:sym typeface="Calibri"/>
                </a:rPr>
                <a:t>XXX</a:t>
              </a:r>
              <a:endParaRPr/>
            </a:p>
            <a:p>
              <a:pPr marL="0" marR="0" lvl="0" indent="0" algn="ctr" rtl="0">
                <a:lnSpc>
                  <a:spcPct val="100000"/>
                </a:lnSpc>
                <a:spcBef>
                  <a:spcPts val="0"/>
                </a:spcBef>
                <a:spcAft>
                  <a:spcPts val="0"/>
                </a:spcAft>
                <a:buNone/>
              </a:pPr>
              <a:r>
                <a:rPr lang="en-US" sz="2800" b="0" i="0" u="none" strike="noStrike" cap="none">
                  <a:solidFill>
                    <a:schemeClr val="lt1"/>
                  </a:solidFill>
                  <a:latin typeface="Calibri"/>
                  <a:ea typeface="Calibri"/>
                  <a:cs typeface="Calibri"/>
                  <a:sym typeface="Calibri"/>
                </a:rPr>
                <a:t>XXY</a:t>
              </a:r>
              <a:endParaRPr/>
            </a:p>
            <a:p>
              <a:pPr marL="0" marR="0" lvl="0" indent="0" algn="ctr" rtl="0">
                <a:lnSpc>
                  <a:spcPct val="100000"/>
                </a:lnSpc>
                <a:spcBef>
                  <a:spcPts val="0"/>
                </a:spcBef>
                <a:spcAft>
                  <a:spcPts val="0"/>
                </a:spcAft>
                <a:buNone/>
              </a:pPr>
              <a:r>
                <a:rPr lang="en-US" sz="2800" b="0" i="0" u="none" strike="noStrike" cap="none">
                  <a:solidFill>
                    <a:schemeClr val="lt1"/>
                  </a:solidFill>
                  <a:latin typeface="Calibri"/>
                  <a:ea typeface="Calibri"/>
                  <a:cs typeface="Calibri"/>
                  <a:sym typeface="Calibri"/>
                </a:rPr>
                <a:t>XYY</a:t>
              </a:r>
              <a:endParaRPr/>
            </a:p>
          </p:txBody>
        </p:sp>
      </p:grpSp>
      <p:sp>
        <p:nvSpPr>
          <p:cNvPr id="1140" name="Google Shape;1140;p106"/>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111</a:t>
            </a:fld>
            <a:endParaRPr sz="1800" b="0" i="0" u="none" strike="noStrike" cap="none">
              <a:solidFill>
                <a:schemeClr val="dk1"/>
              </a:solidFill>
              <a:latin typeface="Calibri"/>
              <a:ea typeface="Calibri"/>
              <a:cs typeface="Calibri"/>
              <a:sym typeface="Calibri"/>
            </a:endParaRPr>
          </a:p>
        </p:txBody>
      </p:sp>
      <p:pic>
        <p:nvPicPr>
          <p:cNvPr id="1141" name="Google Shape;1141;p106"/>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145"/>
        <p:cNvGrpSpPr/>
        <p:nvPr/>
      </p:nvGrpSpPr>
      <p:grpSpPr>
        <a:xfrm>
          <a:off x="0" y="0"/>
          <a:ext cx="0" cy="0"/>
          <a:chOff x="0" y="0"/>
          <a:chExt cx="0" cy="0"/>
        </a:xfrm>
      </p:grpSpPr>
      <p:sp>
        <p:nvSpPr>
          <p:cNvPr id="1146" name="Google Shape;1146;p107"/>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latin typeface="Libre Franklin"/>
                <a:ea typeface="Libre Franklin"/>
                <a:cs typeface="Libre Franklin"/>
                <a:sym typeface="Libre Franklin"/>
              </a:rPr>
              <a:t>TRANS IDENTITIES</a:t>
            </a:r>
            <a:endParaRPr/>
          </a:p>
        </p:txBody>
      </p:sp>
      <p:sp>
        <p:nvSpPr>
          <p:cNvPr id="1147" name="Google Shape;1147;p107"/>
          <p:cNvSpPr txBox="1">
            <a:spLocks noGrp="1"/>
          </p:cNvSpPr>
          <p:nvPr>
            <p:ph type="body" idx="1"/>
          </p:nvPr>
        </p:nvSpPr>
        <p:spPr>
          <a:xfrm>
            <a:off x="2409979" y="7176541"/>
            <a:ext cx="6347714" cy="3392071"/>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spcBef>
                <a:spcPts val="0"/>
              </a:spcBef>
              <a:spcAft>
                <a:spcPts val="0"/>
              </a:spcAft>
              <a:buClr>
                <a:schemeClr val="dk2"/>
              </a:buClr>
              <a:buSzPct val="100000"/>
              <a:buNone/>
            </a:pPr>
            <a:endParaRPr/>
          </a:p>
          <a:p>
            <a:pPr marL="342900" lvl="0" indent="-342900" algn="l" rtl="0">
              <a:spcBef>
                <a:spcPts val="592"/>
              </a:spcBef>
              <a:spcAft>
                <a:spcPts val="0"/>
              </a:spcAft>
              <a:buClr>
                <a:schemeClr val="dk2"/>
              </a:buClr>
              <a:buSzPct val="100000"/>
              <a:buChar char="•"/>
            </a:pPr>
            <a:r>
              <a:rPr lang="en-US" b="1"/>
              <a:t>Trans-feminine and trans-masculine: </a:t>
            </a:r>
            <a:r>
              <a:rPr lang="en-US"/>
              <a:t>Descriptive terms that some people under the transgender umbrella will use to explain where their gender expression lies.</a:t>
            </a:r>
            <a:endParaRPr/>
          </a:p>
          <a:p>
            <a:pPr marL="0" lvl="0" indent="0" algn="l" rtl="0">
              <a:spcBef>
                <a:spcPts val="592"/>
              </a:spcBef>
              <a:spcAft>
                <a:spcPts val="0"/>
              </a:spcAft>
              <a:buClr>
                <a:schemeClr val="dk2"/>
              </a:buClr>
              <a:buSzPct val="100000"/>
              <a:buNone/>
            </a:pPr>
            <a:br>
              <a:rPr lang="en-US"/>
            </a:br>
            <a:endParaRPr/>
          </a:p>
        </p:txBody>
      </p:sp>
      <p:sp>
        <p:nvSpPr>
          <p:cNvPr id="1148" name="Google Shape;1148;p107"/>
          <p:cNvSpPr/>
          <p:nvPr/>
        </p:nvSpPr>
        <p:spPr>
          <a:xfrm>
            <a:off x="2578308" y="1620246"/>
            <a:ext cx="6011056" cy="1079292"/>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49" name="Google Shape;1149;p107"/>
          <p:cNvSpPr/>
          <p:nvPr/>
        </p:nvSpPr>
        <p:spPr>
          <a:xfrm>
            <a:off x="554637" y="1462849"/>
            <a:ext cx="2263514" cy="1394086"/>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50" name="Google Shape;1150;p107"/>
          <p:cNvSpPr txBox="1"/>
          <p:nvPr/>
        </p:nvSpPr>
        <p:spPr>
          <a:xfrm>
            <a:off x="582448" y="1682838"/>
            <a:ext cx="2263515"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Trans woman</a:t>
            </a:r>
            <a:endParaRPr/>
          </a:p>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Trans girl</a:t>
            </a:r>
            <a:endParaRPr sz="2400" b="0" i="0" u="none" strike="noStrike" cap="none">
              <a:solidFill>
                <a:schemeClr val="lt1"/>
              </a:solidFill>
              <a:latin typeface="Calibri"/>
              <a:ea typeface="Calibri"/>
              <a:cs typeface="Calibri"/>
              <a:sym typeface="Calibri"/>
            </a:endParaRPr>
          </a:p>
        </p:txBody>
      </p:sp>
      <p:sp>
        <p:nvSpPr>
          <p:cNvPr id="1151" name="Google Shape;1151;p107"/>
          <p:cNvSpPr txBox="1"/>
          <p:nvPr/>
        </p:nvSpPr>
        <p:spPr>
          <a:xfrm>
            <a:off x="2923081" y="1740167"/>
            <a:ext cx="5561352" cy="9848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Someone assigned a male sex at birth who knows themselves to be a woman (or girl).</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52" name="Google Shape;1152;p107"/>
          <p:cNvSpPr/>
          <p:nvPr/>
        </p:nvSpPr>
        <p:spPr>
          <a:xfrm>
            <a:off x="2563317" y="3157854"/>
            <a:ext cx="6011056" cy="1079292"/>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53" name="Google Shape;1153;p107"/>
          <p:cNvSpPr/>
          <p:nvPr/>
        </p:nvSpPr>
        <p:spPr>
          <a:xfrm>
            <a:off x="539646" y="3000457"/>
            <a:ext cx="2263514" cy="1394086"/>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54" name="Google Shape;1154;p107"/>
          <p:cNvSpPr txBox="1"/>
          <p:nvPr/>
        </p:nvSpPr>
        <p:spPr>
          <a:xfrm>
            <a:off x="567457" y="3220446"/>
            <a:ext cx="2263515"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Trans man</a:t>
            </a:r>
            <a:endParaRPr/>
          </a:p>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Trans boy</a:t>
            </a:r>
            <a:endParaRPr sz="2400" b="0" i="0" u="none" strike="noStrike" cap="none">
              <a:solidFill>
                <a:schemeClr val="lt1"/>
              </a:solidFill>
              <a:latin typeface="Calibri"/>
              <a:ea typeface="Calibri"/>
              <a:cs typeface="Calibri"/>
              <a:sym typeface="Calibri"/>
            </a:endParaRPr>
          </a:p>
        </p:txBody>
      </p:sp>
      <p:sp>
        <p:nvSpPr>
          <p:cNvPr id="1155" name="Google Shape;1155;p107"/>
          <p:cNvSpPr txBox="1"/>
          <p:nvPr/>
        </p:nvSpPr>
        <p:spPr>
          <a:xfrm>
            <a:off x="2908090" y="3277775"/>
            <a:ext cx="5561352" cy="98488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Someone assigned a female sex at birth who knows themselves to be as a man (or boy).</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56" name="Google Shape;1156;p107"/>
          <p:cNvSpPr/>
          <p:nvPr/>
        </p:nvSpPr>
        <p:spPr>
          <a:xfrm>
            <a:off x="2563317" y="4709337"/>
            <a:ext cx="6011056" cy="1079292"/>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57" name="Google Shape;1157;p107"/>
          <p:cNvSpPr/>
          <p:nvPr/>
        </p:nvSpPr>
        <p:spPr>
          <a:xfrm>
            <a:off x="539646" y="4551940"/>
            <a:ext cx="2263514" cy="1394086"/>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58" name="Google Shape;1158;p107"/>
          <p:cNvSpPr txBox="1"/>
          <p:nvPr/>
        </p:nvSpPr>
        <p:spPr>
          <a:xfrm>
            <a:off x="567457" y="4771929"/>
            <a:ext cx="2263515"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Trans-feminine</a:t>
            </a:r>
            <a:endParaRPr/>
          </a:p>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Trans-masculine</a:t>
            </a:r>
            <a:endParaRPr sz="2400" b="0" i="0" u="none" strike="noStrike" cap="none">
              <a:solidFill>
                <a:schemeClr val="lt1"/>
              </a:solidFill>
              <a:latin typeface="Calibri"/>
              <a:ea typeface="Calibri"/>
              <a:cs typeface="Calibri"/>
              <a:sym typeface="Calibri"/>
            </a:endParaRPr>
          </a:p>
        </p:txBody>
      </p:sp>
      <p:sp>
        <p:nvSpPr>
          <p:cNvPr id="1159" name="Google Shape;1159;p107"/>
          <p:cNvSpPr txBox="1"/>
          <p:nvPr/>
        </p:nvSpPr>
        <p:spPr>
          <a:xfrm>
            <a:off x="2908090" y="4829258"/>
            <a:ext cx="5561352" cy="76944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0" i="0" u="none" strike="noStrike" cap="none">
                <a:solidFill>
                  <a:schemeClr val="dk2"/>
                </a:solidFill>
                <a:latin typeface="Calibri"/>
                <a:ea typeface="Calibri"/>
                <a:cs typeface="Calibri"/>
                <a:sym typeface="Calibri"/>
              </a:rPr>
              <a:t>Descriptive terms that transgender people use to explain where their gender expression lies.</a:t>
            </a:r>
            <a:endParaRPr/>
          </a:p>
        </p:txBody>
      </p:sp>
      <p:sp>
        <p:nvSpPr>
          <p:cNvPr id="1160" name="Google Shape;1160;p107"/>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112</a:t>
            </a:fld>
            <a:endParaRPr sz="1800" b="0" i="0" u="none" strike="noStrike" cap="none">
              <a:solidFill>
                <a:schemeClr val="dk1"/>
              </a:solidFill>
              <a:latin typeface="Calibri"/>
              <a:ea typeface="Calibri"/>
              <a:cs typeface="Calibri"/>
              <a:sym typeface="Calibri"/>
            </a:endParaRPr>
          </a:p>
        </p:txBody>
      </p:sp>
      <p:pic>
        <p:nvPicPr>
          <p:cNvPr id="1161" name="Google Shape;1161;p107"/>
          <p:cNvPicPr preferRelativeResize="0"/>
          <p:nvPr/>
        </p:nvPicPr>
        <p:blipFill rotWithShape="1">
          <a:blip r:embed="rId3">
            <a:alphaModFix/>
          </a:blip>
          <a:srcRect/>
          <a:stretch/>
        </p:blipFill>
        <p:spPr>
          <a:xfrm>
            <a:off x="161600" y="187136"/>
            <a:ext cx="1286200" cy="1082093"/>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165"/>
        <p:cNvGrpSpPr/>
        <p:nvPr/>
      </p:nvGrpSpPr>
      <p:grpSpPr>
        <a:xfrm>
          <a:off x="0" y="0"/>
          <a:ext cx="0" cy="0"/>
          <a:chOff x="0" y="0"/>
          <a:chExt cx="0" cy="0"/>
        </a:xfrm>
      </p:grpSpPr>
      <p:sp>
        <p:nvSpPr>
          <p:cNvPr id="1166" name="Google Shape;1166;p108"/>
          <p:cNvSpPr txBox="1">
            <a:spLocks noGrp="1"/>
          </p:cNvSpPr>
          <p:nvPr>
            <p:ph type="title"/>
          </p:nvPr>
        </p:nvSpPr>
        <p:spPr>
          <a:xfrm>
            <a:off x="4452937" y="147929"/>
            <a:ext cx="4691063" cy="539353"/>
          </a:xfrm>
          <a:prstGeom prst="rect">
            <a:avLst/>
          </a:prstGeom>
          <a:noFill/>
          <a:ln>
            <a:noFill/>
          </a:ln>
        </p:spPr>
        <p:txBody>
          <a:bodyPr spcFirstLastPara="1" wrap="square" lIns="68550" tIns="34275" rIns="68550" bIns="34275" anchor="t" anchorCtr="0">
            <a:noAutofit/>
          </a:bodyPr>
          <a:lstStyle/>
          <a:p>
            <a:pPr marL="0" lvl="0" indent="0" algn="r" rtl="0">
              <a:spcBef>
                <a:spcPts val="0"/>
              </a:spcBef>
              <a:spcAft>
                <a:spcPts val="0"/>
              </a:spcAft>
              <a:buNone/>
            </a:pPr>
            <a:r>
              <a:rPr lang="en-US">
                <a:latin typeface="Libre Franklin"/>
                <a:ea typeface="Libre Franklin"/>
                <a:cs typeface="Libre Franklin"/>
                <a:sym typeface="Libre Franklin"/>
              </a:rPr>
              <a:t>INTRODUCTIONS</a:t>
            </a:r>
            <a:endParaRPr/>
          </a:p>
        </p:txBody>
      </p:sp>
      <p:sp>
        <p:nvSpPr>
          <p:cNvPr id="1167" name="Google Shape;1167;p108"/>
          <p:cNvSpPr txBox="1">
            <a:spLocks noGrp="1"/>
          </p:cNvSpPr>
          <p:nvPr>
            <p:ph type="body" idx="1"/>
          </p:nvPr>
        </p:nvSpPr>
        <p:spPr>
          <a:xfrm>
            <a:off x="512308" y="1730828"/>
            <a:ext cx="7881258" cy="4201885"/>
          </a:xfrm>
          <a:prstGeom prst="rect">
            <a:avLst/>
          </a:prstGeom>
          <a:noFill/>
          <a:ln>
            <a:noFill/>
          </a:ln>
        </p:spPr>
        <p:txBody>
          <a:bodyPr spcFirstLastPara="1" wrap="square" lIns="68550" tIns="34275" rIns="68550" bIns="34275" anchor="t" anchorCtr="0">
            <a:normAutofit/>
          </a:bodyPr>
          <a:lstStyle/>
          <a:p>
            <a:pPr marL="0" lvl="0" indent="0" algn="l" rtl="0">
              <a:spcBef>
                <a:spcPts val="0"/>
              </a:spcBef>
              <a:spcAft>
                <a:spcPts val="0"/>
              </a:spcAft>
              <a:buClr>
                <a:schemeClr val="dk2"/>
              </a:buClr>
              <a:buSzPts val="1400"/>
              <a:buNone/>
            </a:pPr>
            <a:r>
              <a:rPr lang="en-US"/>
              <a:t>Raise Your Hand If…</a:t>
            </a:r>
            <a:endParaRPr/>
          </a:p>
        </p:txBody>
      </p:sp>
      <p:pic>
        <p:nvPicPr>
          <p:cNvPr id="1168" name="Google Shape;1168;p108" descr="Image result for raise your hand clipart"/>
          <p:cNvPicPr preferRelativeResize="0"/>
          <p:nvPr/>
        </p:nvPicPr>
        <p:blipFill rotWithShape="1">
          <a:blip r:embed="rId3">
            <a:alphaModFix/>
          </a:blip>
          <a:srcRect/>
          <a:stretch/>
        </p:blipFill>
        <p:spPr>
          <a:xfrm>
            <a:off x="2341720" y="3134815"/>
            <a:ext cx="4456748" cy="2159170"/>
          </a:xfrm>
          <a:prstGeom prst="rect">
            <a:avLst/>
          </a:prstGeom>
          <a:noFill/>
          <a:ln>
            <a:noFill/>
          </a:ln>
        </p:spPr>
      </p:pic>
      <p:sp>
        <p:nvSpPr>
          <p:cNvPr id="1169" name="Google Shape;1169;p108"/>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113</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175"/>
        <p:cNvGrpSpPr/>
        <p:nvPr/>
      </p:nvGrpSpPr>
      <p:grpSpPr>
        <a:xfrm>
          <a:off x="0" y="0"/>
          <a:ext cx="0" cy="0"/>
          <a:chOff x="0" y="0"/>
          <a:chExt cx="0" cy="0"/>
        </a:xfrm>
      </p:grpSpPr>
      <p:sp>
        <p:nvSpPr>
          <p:cNvPr id="1176" name="Google Shape;1176;p109"/>
          <p:cNvSpPr txBox="1"/>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EXPLAINING GENDER IDENTITY</a:t>
            </a:r>
            <a:endParaRPr/>
          </a:p>
        </p:txBody>
      </p:sp>
      <p:sp>
        <p:nvSpPr>
          <p:cNvPr id="1177" name="Google Shape;1177;p109"/>
          <p:cNvSpPr txBox="1"/>
          <p:nvPr/>
        </p:nvSpPr>
        <p:spPr>
          <a:xfrm>
            <a:off x="762954" y="5374888"/>
            <a:ext cx="7618092"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0" i="0" u="none" strike="noStrike" cap="none">
                <a:solidFill>
                  <a:schemeClr val="dk2"/>
                </a:solidFill>
                <a:latin typeface="Arial"/>
                <a:ea typeface="Arial"/>
                <a:cs typeface="Arial"/>
                <a:sym typeface="Arial"/>
              </a:rPr>
              <a:t>Range of Gender Identities</a:t>
            </a:r>
            <a:endParaRPr/>
          </a:p>
        </p:txBody>
      </p:sp>
      <p:sp>
        <p:nvSpPr>
          <p:cNvPr id="1178" name="Google Shape;1178;p109"/>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114</a:t>
            </a:fld>
            <a:endParaRPr sz="1800" b="0" i="0" u="none" strike="noStrike" cap="none">
              <a:solidFill>
                <a:schemeClr val="dk1"/>
              </a:solidFill>
              <a:latin typeface="Calibri"/>
              <a:ea typeface="Calibri"/>
              <a:cs typeface="Calibri"/>
              <a:sym typeface="Calibri"/>
            </a:endParaRPr>
          </a:p>
        </p:txBody>
      </p:sp>
      <p:pic>
        <p:nvPicPr>
          <p:cNvPr id="1179" name="Google Shape;1179;p109"/>
          <p:cNvPicPr preferRelativeResize="0"/>
          <p:nvPr/>
        </p:nvPicPr>
        <p:blipFill rotWithShape="1">
          <a:blip r:embed="rId3">
            <a:alphaModFix/>
          </a:blip>
          <a:srcRect/>
          <a:stretch/>
        </p:blipFill>
        <p:spPr>
          <a:xfrm>
            <a:off x="165100" y="137205"/>
            <a:ext cx="1035051" cy="944789"/>
          </a:xfrm>
          <a:prstGeom prst="rect">
            <a:avLst/>
          </a:prstGeom>
          <a:noFill/>
          <a:ln>
            <a:noFill/>
          </a:ln>
        </p:spPr>
      </p:pic>
      <p:pic>
        <p:nvPicPr>
          <p:cNvPr id="1180" name="Google Shape;1180;p109"/>
          <p:cNvPicPr preferRelativeResize="0"/>
          <p:nvPr/>
        </p:nvPicPr>
        <p:blipFill rotWithShape="1">
          <a:blip r:embed="rId4">
            <a:alphaModFix/>
          </a:blip>
          <a:srcRect/>
          <a:stretch/>
        </p:blipFill>
        <p:spPr>
          <a:xfrm>
            <a:off x="682625" y="1422400"/>
            <a:ext cx="7842884" cy="3776133"/>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185"/>
        <p:cNvGrpSpPr/>
        <p:nvPr/>
      </p:nvGrpSpPr>
      <p:grpSpPr>
        <a:xfrm>
          <a:off x="0" y="0"/>
          <a:ext cx="0" cy="0"/>
          <a:chOff x="0" y="0"/>
          <a:chExt cx="0" cy="0"/>
        </a:xfrm>
      </p:grpSpPr>
      <p:sp>
        <p:nvSpPr>
          <p:cNvPr id="1186" name="Google Shape;1186;p110"/>
          <p:cNvSpPr txBox="1">
            <a:spLocks noGrp="1"/>
          </p:cNvSpPr>
          <p:nvPr>
            <p:ph type="title"/>
          </p:nvPr>
        </p:nvSpPr>
        <p:spPr>
          <a:xfrm>
            <a:off x="914400" y="36096"/>
            <a:ext cx="8109020" cy="78697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t>CHECK-IN</a:t>
            </a:r>
            <a:endParaRPr/>
          </a:p>
        </p:txBody>
      </p:sp>
      <p:pic>
        <p:nvPicPr>
          <p:cNvPr id="1187" name="Google Shape;1187;p110"/>
          <p:cNvPicPr preferRelativeResize="0"/>
          <p:nvPr/>
        </p:nvPicPr>
        <p:blipFill rotWithShape="1">
          <a:blip r:embed="rId3">
            <a:alphaModFix/>
          </a:blip>
          <a:srcRect/>
          <a:stretch/>
        </p:blipFill>
        <p:spPr>
          <a:xfrm>
            <a:off x="782198" y="1426140"/>
            <a:ext cx="3514380" cy="4434813"/>
          </a:xfrm>
          <a:prstGeom prst="rect">
            <a:avLst/>
          </a:prstGeom>
          <a:noFill/>
          <a:ln>
            <a:noFill/>
          </a:ln>
        </p:spPr>
      </p:pic>
      <p:sp>
        <p:nvSpPr>
          <p:cNvPr id="1188" name="Google Shape;1188;p110"/>
          <p:cNvSpPr txBox="1">
            <a:spLocks noGrp="1"/>
          </p:cNvSpPr>
          <p:nvPr>
            <p:ph type="body" idx="1"/>
          </p:nvPr>
        </p:nvSpPr>
        <p:spPr>
          <a:xfrm>
            <a:off x="4572000" y="1987606"/>
            <a:ext cx="4428781" cy="3774999"/>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2"/>
              </a:buClr>
              <a:buSzPts val="6600"/>
              <a:buNone/>
            </a:pPr>
            <a:r>
              <a:rPr lang="en-US" sz="6600" b="1"/>
              <a:t>The </a:t>
            </a:r>
            <a:endParaRPr/>
          </a:p>
          <a:p>
            <a:pPr marL="0" lvl="0" indent="0" algn="l" rtl="0">
              <a:spcBef>
                <a:spcPts val="100"/>
              </a:spcBef>
              <a:spcAft>
                <a:spcPts val="0"/>
              </a:spcAft>
              <a:buClr>
                <a:schemeClr val="dk2"/>
              </a:buClr>
              <a:buSzPts val="6600"/>
              <a:buNone/>
            </a:pPr>
            <a:r>
              <a:rPr lang="en-US" sz="6600" b="1"/>
              <a:t>Gender </a:t>
            </a:r>
            <a:endParaRPr/>
          </a:p>
          <a:p>
            <a:pPr marL="0" lvl="0" indent="0" algn="l" rtl="0">
              <a:spcBef>
                <a:spcPts val="100"/>
              </a:spcBef>
              <a:spcAft>
                <a:spcPts val="0"/>
              </a:spcAft>
              <a:buClr>
                <a:schemeClr val="dk2"/>
              </a:buClr>
              <a:buSzPts val="6600"/>
              <a:buNone/>
            </a:pPr>
            <a:r>
              <a:rPr lang="en-US" sz="6600" b="1"/>
              <a:t>Unicorn</a:t>
            </a:r>
            <a:endParaRPr/>
          </a:p>
        </p:txBody>
      </p:sp>
      <p:pic>
        <p:nvPicPr>
          <p:cNvPr id="1189" name="Google Shape;1189;p110"/>
          <p:cNvPicPr preferRelativeResize="0"/>
          <p:nvPr/>
        </p:nvPicPr>
        <p:blipFill rotWithShape="1">
          <a:blip r:embed="rId4">
            <a:alphaModFix/>
          </a:blip>
          <a:srcRect/>
          <a:stretch/>
        </p:blipFill>
        <p:spPr>
          <a:xfrm>
            <a:off x="161600" y="187136"/>
            <a:ext cx="1286200" cy="1082093"/>
          </a:xfrm>
          <a:prstGeom prst="rect">
            <a:avLst/>
          </a:prstGeom>
          <a:noFill/>
          <a:ln>
            <a:noFill/>
          </a:ln>
        </p:spPr>
      </p:pic>
      <p:sp>
        <p:nvSpPr>
          <p:cNvPr id="1190" name="Google Shape;1190;p110"/>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115</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194"/>
        <p:cNvGrpSpPr/>
        <p:nvPr/>
      </p:nvGrpSpPr>
      <p:grpSpPr>
        <a:xfrm>
          <a:off x="0" y="0"/>
          <a:ext cx="0" cy="0"/>
          <a:chOff x="0" y="0"/>
          <a:chExt cx="0" cy="0"/>
        </a:xfrm>
      </p:grpSpPr>
      <p:sp>
        <p:nvSpPr>
          <p:cNvPr id="1195" name="Google Shape;1195;p111"/>
          <p:cNvSpPr txBox="1">
            <a:spLocks noGrp="1"/>
          </p:cNvSpPr>
          <p:nvPr>
            <p:ph type="title"/>
          </p:nvPr>
        </p:nvSpPr>
        <p:spPr>
          <a:xfrm>
            <a:off x="505315" y="643467"/>
            <a:ext cx="3152284" cy="1375608"/>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lt1"/>
                </a:solidFill>
              </a:rPr>
              <a:t>Other Gender Identities</a:t>
            </a:r>
            <a:endParaRPr/>
          </a:p>
        </p:txBody>
      </p:sp>
      <p:pic>
        <p:nvPicPr>
          <p:cNvPr id="1196" name="Google Shape;1196;p111"/>
          <p:cNvPicPr preferRelativeResize="0"/>
          <p:nvPr/>
        </p:nvPicPr>
        <p:blipFill rotWithShape="1">
          <a:blip r:embed="rId3">
            <a:alphaModFix/>
          </a:blip>
          <a:srcRect/>
          <a:stretch/>
        </p:blipFill>
        <p:spPr>
          <a:xfrm>
            <a:off x="1884928" y="1509668"/>
            <a:ext cx="5518736" cy="3021505"/>
          </a:xfrm>
          <a:prstGeom prst="rect">
            <a:avLst/>
          </a:prstGeom>
          <a:noFill/>
          <a:ln>
            <a:noFill/>
          </a:ln>
        </p:spPr>
      </p:pic>
      <p:sp>
        <p:nvSpPr>
          <p:cNvPr id="1197" name="Google Shape;1197;p111"/>
          <p:cNvSpPr txBox="1"/>
          <p:nvPr/>
        </p:nvSpPr>
        <p:spPr>
          <a:xfrm>
            <a:off x="2707756" y="39238"/>
            <a:ext cx="6347713" cy="866201"/>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None/>
            </a:pPr>
            <a:r>
              <a:rPr lang="en-US" sz="3600" b="0" i="0" u="none" strike="noStrike" cap="none">
                <a:solidFill>
                  <a:schemeClr val="dk2"/>
                </a:solidFill>
                <a:latin typeface="Libre Franklin"/>
                <a:ea typeface="Libre Franklin"/>
                <a:cs typeface="Libre Franklin"/>
                <a:sym typeface="Libre Franklin"/>
              </a:rPr>
              <a:t>ADDITIONAL TERMS</a:t>
            </a:r>
            <a:endParaRPr/>
          </a:p>
        </p:txBody>
      </p:sp>
      <p:sp>
        <p:nvSpPr>
          <p:cNvPr id="1198" name="Google Shape;1198;p111"/>
          <p:cNvSpPr txBox="1"/>
          <p:nvPr/>
        </p:nvSpPr>
        <p:spPr>
          <a:xfrm>
            <a:off x="767007" y="4877252"/>
            <a:ext cx="7609985" cy="5847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200" b="1" i="0" u="none" strike="noStrike" cap="none">
                <a:solidFill>
                  <a:schemeClr val="dk2"/>
                </a:solidFill>
                <a:latin typeface="Calibri"/>
                <a:ea typeface="Calibri"/>
                <a:cs typeface="Calibri"/>
                <a:sym typeface="Calibri"/>
              </a:rPr>
              <a:t>Gender Fluid	Genderqueer	Agender</a:t>
            </a:r>
            <a:endParaRPr/>
          </a:p>
        </p:txBody>
      </p:sp>
      <p:sp>
        <p:nvSpPr>
          <p:cNvPr id="1199" name="Google Shape;1199;p11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116</a:t>
            </a:fld>
            <a:endParaRPr sz="1800" b="0" i="0" u="none" strike="noStrike" cap="none">
              <a:solidFill>
                <a:schemeClr val="dk1"/>
              </a:solidFill>
              <a:latin typeface="Calibri"/>
              <a:ea typeface="Calibri"/>
              <a:cs typeface="Calibri"/>
              <a:sym typeface="Calibri"/>
            </a:endParaRPr>
          </a:p>
        </p:txBody>
      </p:sp>
      <p:pic>
        <p:nvPicPr>
          <p:cNvPr id="1200" name="Google Shape;1200;p111"/>
          <p:cNvPicPr preferRelativeResize="0"/>
          <p:nvPr/>
        </p:nvPicPr>
        <p:blipFill rotWithShape="1">
          <a:blip r:embed="rId4">
            <a:alphaModFix/>
          </a:blip>
          <a:srcRect/>
          <a:stretch/>
        </p:blipFill>
        <p:spPr>
          <a:xfrm>
            <a:off x="161600" y="187136"/>
            <a:ext cx="1286200" cy="1082093"/>
          </a:xfrm>
          <a:prstGeom prst="rect">
            <a:avLst/>
          </a:prstGeom>
          <a:noFill/>
          <a:ln>
            <a:noFill/>
          </a:ln>
        </p:spPr>
      </p:pic>
    </p:spTree>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531987D-7035-4824-B646-256A38065527}"/>
</file>

<file path=customXml/itemProps2.xml><?xml version="1.0" encoding="utf-8"?>
<ds:datastoreItem xmlns:ds="http://schemas.openxmlformats.org/officeDocument/2006/customXml" ds:itemID="{1B30A705-A4E7-4E2A-AA9B-01CBAD2E6B47}"/>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116</Slides>
  <Notes>111</Notes>
  <HiddenSlides>0</HiddenSlides>
  <ScaleCrop>false</ScaleCrop>
  <HeadingPairs>
    <vt:vector size="4" baseType="variant">
      <vt:variant>
        <vt:lpstr>Theme</vt:lpstr>
      </vt:variant>
      <vt:variant>
        <vt:i4>2</vt:i4>
      </vt:variant>
      <vt:variant>
        <vt:lpstr>Slide Titles</vt:lpstr>
      </vt:variant>
      <vt:variant>
        <vt:i4>116</vt:i4>
      </vt:variant>
    </vt:vector>
  </HeadingPairs>
  <TitlesOfParts>
    <vt:vector size="118" baseType="lpstr">
      <vt:lpstr>2015 Leadership Summit</vt:lpstr>
      <vt:lpstr>2015 Leadership Summit</vt:lpstr>
      <vt:lpstr>PowerPoint Presentation</vt:lpstr>
      <vt:lpstr>PowerPoint Presentation</vt:lpstr>
      <vt:lpstr>Land Acknowledgement</vt:lpstr>
      <vt:lpstr>WHY PREFERRED PRONOUNS?</vt:lpstr>
      <vt:lpstr>COMMUNITY AGREEMENTS</vt:lpstr>
      <vt:lpstr>AGENDA</vt:lpstr>
      <vt:lpstr>OPENING ACTIVITY</vt:lpstr>
      <vt:lpstr>THE RACIAL JUSTICE FRAMEWORK</vt:lpstr>
      <vt:lpstr>RACIAL JUSTICE &amp; NBI 32</vt:lpstr>
      <vt:lpstr>Key LGBTQ+ Terms</vt:lpstr>
      <vt:lpstr>PowerPoint Presentation</vt:lpstr>
      <vt:lpstr>PowerPoint Presentation</vt:lpstr>
      <vt:lpstr>PowerPoint Presentation</vt:lpstr>
      <vt:lpstr>PowerPoint Presentation</vt:lpstr>
      <vt:lpstr>PowerPoint Presentation</vt:lpstr>
      <vt:lpstr>PowerPoint Presentation</vt:lpstr>
      <vt:lpstr>LGBTQ+ TERMS</vt:lpstr>
      <vt:lpstr>PowerPoint Presentation</vt:lpstr>
      <vt:lpstr>THE GENDER UNICORN</vt:lpstr>
      <vt:lpstr>TRANSGENDER TERMINOLOGY</vt:lpstr>
      <vt:lpstr>BREAK OUT</vt:lpstr>
      <vt:lpstr>What Does It Mean To Transition?</vt:lpstr>
      <vt:lpstr>Individuals May Go Through Various Transitions </vt:lpstr>
      <vt:lpstr>SOCIAL TRANSITION</vt:lpstr>
      <vt:lpstr>PowerPoint Presentation</vt:lpstr>
      <vt:lpstr>PowerPoint Presentation</vt:lpstr>
      <vt:lpstr>BREAK OUT</vt:lpstr>
      <vt:lpstr>BARRIERS TO TRANSITIONING </vt:lpstr>
      <vt:lpstr>YOUR SHOES</vt:lpstr>
      <vt:lpstr>Other Gender Identities</vt:lpstr>
      <vt:lpstr>Other Gender Identities</vt:lpstr>
      <vt:lpstr>PowerPoint Presentation</vt:lpstr>
      <vt:lpstr>PowerPoint Presentation</vt:lpstr>
      <vt:lpstr>PowerPoint Presentation</vt:lpstr>
      <vt:lpstr>Land Acknowledgement</vt:lpstr>
      <vt:lpstr>WHY PREFERRED PRONOUNS?</vt:lpstr>
      <vt:lpstr>COMMUNITY AGREEMENTS</vt:lpstr>
      <vt:lpstr>AGENDA</vt:lpstr>
      <vt:lpstr>PowerPoint Presentation</vt:lpstr>
      <vt:lpstr>PowerPoint Presentation</vt:lpstr>
      <vt:lpstr>PowerPoint Presentation</vt:lpstr>
      <vt:lpstr>PowerPoint Presentation</vt:lpstr>
      <vt:lpstr>PowerPoint Presentation</vt:lpstr>
      <vt:lpstr>PowerPoint Presentation</vt:lpstr>
      <vt:lpstr>A NATION OF LAWS</vt:lpstr>
      <vt:lpstr>A HISTORY OF BARRIERS</vt:lpstr>
      <vt:lpstr>A LANDMARK RULING</vt:lpstr>
      <vt:lpstr>THE BOSTOCK RULING</vt:lpstr>
      <vt:lpstr>PowerPoint Presentation</vt:lpstr>
      <vt:lpstr>PowerPoint Presentation</vt:lpstr>
      <vt:lpstr>A WELCOMING WORKPLACE</vt:lpstr>
      <vt:lpstr>A WELCOMING WORKPLACE</vt:lpstr>
      <vt:lpstr>NON-DISCRIMINATION LAWS</vt:lpstr>
      <vt:lpstr>SCENARIO</vt:lpstr>
      <vt:lpstr>SCENARIO - DEBRIEF</vt:lpstr>
      <vt:lpstr>Q &amp; A</vt:lpstr>
      <vt:lpstr>PowerPoint Presentation</vt:lpstr>
      <vt:lpstr>PowerPoint Presentation</vt:lpstr>
      <vt:lpstr>Land Acknowledgement</vt:lpstr>
      <vt:lpstr>WHY SHARE PRONOUNS?</vt:lpstr>
      <vt:lpstr>COMMUNITY AGREEMENTS</vt:lpstr>
      <vt:lpstr>660</vt:lpstr>
      <vt:lpstr>IMPACT ON EDUCATORS</vt:lpstr>
      <vt:lpstr>THE IMPACT ON UNISERV STAFF</vt:lpstr>
      <vt:lpstr>DEBRIEF</vt:lpstr>
      <vt:lpstr>Language</vt:lpstr>
      <vt:lpstr>LANGUAGE &amp; NEW LAWS</vt:lpstr>
      <vt:lpstr>ANTI-CRT &amp; ANTI-LGBTQ+ BILLS</vt:lpstr>
      <vt:lpstr>THE IMPACT ON UNISERV STAFF</vt:lpstr>
      <vt:lpstr>THE IMPACT ON UNISERV STAFF</vt:lpstr>
      <vt:lpstr>BREAKOUT (10 minutes)</vt:lpstr>
      <vt:lpstr>DEBRIEF</vt:lpstr>
      <vt:lpstr>HARMFUL BILLS PASSED IN 2022</vt:lpstr>
      <vt:lpstr>AFFIRMING BILLS</vt:lpstr>
      <vt:lpstr>ANTI-DEI TRAINING BILLS</vt:lpstr>
      <vt:lpstr>ADDITIONAL BILLS</vt:lpstr>
      <vt:lpstr>ORGANIZING AROUND BILLS</vt:lpstr>
      <vt:lpstr>DEBRIEF</vt:lpstr>
      <vt:lpstr>KEY POINTS</vt:lpstr>
      <vt:lpstr>NEA RESOURCES</vt:lpstr>
      <vt:lpstr>Q &amp; A</vt:lpstr>
      <vt:lpstr>PowerPoint Presentation</vt:lpstr>
      <vt:lpstr>SOCIAL EMOTIONAL LEARNING</vt:lpstr>
      <vt:lpstr>STATE &amp; LOCAL LAWS ON THE RISE</vt:lpstr>
      <vt:lpstr>RACIAL &amp; GENDER JUSTICE AT RISK</vt:lpstr>
      <vt:lpstr>How to Create Welcoming Workplaces for Trans &amp; Transitioning Staff </vt:lpstr>
      <vt:lpstr>THE WORDS OF NEA MEMBERS</vt:lpstr>
      <vt:lpstr>THE WORDS OF NEA MEMBERS</vt:lpstr>
      <vt:lpstr>Top 5 Features of Inclusive LGBTQ+  Workplace Policies:</vt:lpstr>
      <vt:lpstr>Top 5 Features of Inclusive LGBTQ+  Workplace Policies:</vt:lpstr>
      <vt:lpstr>Top 5 Features of Inclusive LGBTQ+  Workplace Policies:</vt:lpstr>
      <vt:lpstr>Top 5 Features of Inclusive LGBTQ+  Workplace Policies:</vt:lpstr>
      <vt:lpstr>Top 5 Features of Inclusive LGBTQ+  Workplace Policies:</vt:lpstr>
      <vt:lpstr>TRANSITIONING AT WORK</vt:lpstr>
      <vt:lpstr>PowerPoint Presentation</vt:lpstr>
      <vt:lpstr>PowerPoint Presentation</vt:lpstr>
      <vt:lpstr>PowerPoint Presentation</vt:lpstr>
      <vt:lpstr>PowerPoint Presentation</vt:lpstr>
      <vt:lpstr>THE WORDS OF NEA MEMBERS</vt:lpstr>
      <vt:lpstr>PowerPoint Presentation</vt:lpstr>
      <vt:lpstr>PowerPoint Presentation</vt:lpstr>
      <vt:lpstr>CFU – BREAKOUT SESSION</vt:lpstr>
      <vt:lpstr>PowerPoint Presentation</vt:lpstr>
      <vt:lpstr>SEX VS. GENDER</vt:lpstr>
      <vt:lpstr>GENDER</vt:lpstr>
      <vt:lpstr>PowerPoint Presentation</vt:lpstr>
      <vt:lpstr>BINARY &amp; NON-BINARY</vt:lpstr>
      <vt:lpstr>BINARY &amp; NON-BINARY</vt:lpstr>
      <vt:lpstr>NON-BINARY VOICES </vt:lpstr>
      <vt:lpstr>NON-BINARY VOICES </vt:lpstr>
      <vt:lpstr>INTERSEX</vt:lpstr>
      <vt:lpstr>TRANS IDENTITIES</vt:lpstr>
      <vt:lpstr>INTRODUCTIONS</vt:lpstr>
      <vt:lpstr>PowerPoint Presentation</vt:lpstr>
      <vt:lpstr>CHECK-IN</vt:lpstr>
      <vt:lpstr>Other Gender Identities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Julye Williams</dc:creator>
  <cp:revision>1</cp:revision>
  <dcterms:created xsi:type="dcterms:W3CDTF">2022-03-02T19:40:14Z</dcterms:created>
  <dcterms:modified xsi:type="dcterms:W3CDTF">2022-06-27T19:24:03Z</dcterms:modified>
</cp:coreProperties>
</file>