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entation.xml" ContentType="application/vnd.openxmlformats-officedocument.presentationml.presentation.main+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14.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69" r:id="rId1"/>
  </p:sldMasterIdLst>
  <p:notesMasterIdLst>
    <p:notesMasterId r:id="rId40"/>
  </p:notesMasterIdLst>
  <p:sldIdLst>
    <p:sldId id="480" r:id="rId2"/>
    <p:sldId id="370" r:id="rId3"/>
    <p:sldId id="331" r:id="rId4"/>
    <p:sldId id="439" r:id="rId5"/>
    <p:sldId id="396" r:id="rId6"/>
    <p:sldId id="483" r:id="rId7"/>
    <p:sldId id="378" r:id="rId8"/>
    <p:sldId id="472" r:id="rId9"/>
    <p:sldId id="528" r:id="rId10"/>
    <p:sldId id="423" r:id="rId11"/>
    <p:sldId id="518" r:id="rId12"/>
    <p:sldId id="390" r:id="rId13"/>
    <p:sldId id="421" r:id="rId14"/>
    <p:sldId id="435" r:id="rId15"/>
    <p:sldId id="529" r:id="rId16"/>
    <p:sldId id="530" r:id="rId17"/>
    <p:sldId id="440" r:id="rId18"/>
    <p:sldId id="516" r:id="rId19"/>
    <p:sldId id="538" r:id="rId20"/>
    <p:sldId id="523" r:id="rId21"/>
    <p:sldId id="521" r:id="rId22"/>
    <p:sldId id="522" r:id="rId23"/>
    <p:sldId id="524" r:id="rId24"/>
    <p:sldId id="539" r:id="rId25"/>
    <p:sldId id="519" r:id="rId26"/>
    <p:sldId id="531" r:id="rId27"/>
    <p:sldId id="431" r:id="rId28"/>
    <p:sldId id="526" r:id="rId29"/>
    <p:sldId id="532" r:id="rId30"/>
    <p:sldId id="536" r:id="rId31"/>
    <p:sldId id="534" r:id="rId32"/>
    <p:sldId id="535" r:id="rId33"/>
    <p:sldId id="533" r:id="rId34"/>
    <p:sldId id="540" r:id="rId35"/>
    <p:sldId id="527" r:id="rId36"/>
    <p:sldId id="477" r:id="rId37"/>
    <p:sldId id="537" r:id="rId38"/>
    <p:sldId id="479" r:id="rId39"/>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9" roundtripDataSignature="AMtx7mjYI2yc6ehxlH5WwAo5clSHbk3m9g=="/>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3389"/>
    <a:srgbClr val="F2872F"/>
    <a:srgbClr val="F26B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06"/>
    <p:restoredTop sz="66850"/>
  </p:normalViewPr>
  <p:slideViewPr>
    <p:cSldViewPr snapToGrid="0" snapToObjects="1">
      <p:cViewPr>
        <p:scale>
          <a:sx n="106" d="100"/>
          <a:sy n="106" d="100"/>
        </p:scale>
        <p:origin x="3304" y="80"/>
      </p:cViewPr>
      <p:guideLst/>
    </p:cSldViewPr>
  </p:slideViewPr>
  <p:outlineViewPr>
    <p:cViewPr>
      <p:scale>
        <a:sx n="33" d="100"/>
        <a:sy n="33" d="100"/>
      </p:scale>
      <p:origin x="0" y="0"/>
    </p:cViewPr>
  </p:outlineViewPr>
  <p:notesTextViewPr>
    <p:cViewPr>
      <p:scale>
        <a:sx n="95" d="100"/>
        <a:sy n="95" d="100"/>
      </p:scale>
      <p:origin x="0" y="-896"/>
    </p:cViewPr>
  </p:notesTextViewPr>
  <p:sorterViewPr>
    <p:cViewPr>
      <p:scale>
        <a:sx n="156" d="100"/>
        <a:sy n="156" d="100"/>
      </p:scale>
      <p:origin x="0" y="0"/>
    </p:cViewPr>
  </p:sorterViewPr>
  <p:notesViewPr>
    <p:cSldViewPr snapToGrid="0" snapToObjects="1">
      <p:cViewPr varScale="1">
        <p:scale>
          <a:sx n="121" d="100"/>
          <a:sy n="121" d="100"/>
        </p:scale>
        <p:origin x="4896" y="14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7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69" Type="http://customschemas.google.com/relationships/presentationmetadata" Target="metadata"/><Relationship Id="rId8" Type="http://schemas.openxmlformats.org/officeDocument/2006/relationships/slide" Target="slides/slide7.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70" Type="http://schemas.openxmlformats.org/officeDocument/2006/relationships/presProps" Target="presProps.xml"/><Relationship Id="rId75"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a:extLst>
              <a:ext uri="{FF2B5EF4-FFF2-40B4-BE49-F238E27FC236}">
                <a16:creationId xmlns:a16="http://schemas.microsoft.com/office/drawing/2014/main" id="{D110F18A-BAA7-9540-B0E4-AABF7E74C6A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ACFB0358-9490-CC41-8976-0D18DDBE5C4B}"/>
              </a:ext>
            </a:extLst>
          </p:cNvPr>
          <p:cNvSpPr>
            <a:spLocks noGrp="1"/>
          </p:cNvSpPr>
          <p:nvPr>
            <p:ph type="body" idx="1"/>
          </p:nvPr>
        </p:nvSpPr>
        <p:spPr/>
        <p:txBody>
          <a:bodyPr/>
          <a:lstStyle/>
          <a:p>
            <a:pPr marL="171450" indent="-171450">
              <a:buFontTx/>
              <a:buChar char="-"/>
              <a:defRPr/>
            </a:pPr>
            <a:endParaRPr lang="en-US" sz="1100" dirty="0"/>
          </a:p>
          <a:p>
            <a:pPr marL="171450" indent="-171450">
              <a:buFontTx/>
              <a:buChar char="-"/>
              <a:defRPr/>
            </a:pPr>
            <a:endParaRPr lang="en-US" sz="1100" dirty="0"/>
          </a:p>
          <a:p>
            <a:pPr marL="171450" indent="-171450">
              <a:buFontTx/>
              <a:buChar char="-"/>
              <a:defRPr/>
            </a:pPr>
            <a:endParaRPr lang="en-US" sz="1100" dirty="0"/>
          </a:p>
        </p:txBody>
      </p:sp>
      <p:sp>
        <p:nvSpPr>
          <p:cNvPr id="4" name="Slide Number Placeholder 3">
            <a:extLst>
              <a:ext uri="{FF2B5EF4-FFF2-40B4-BE49-F238E27FC236}">
                <a16:creationId xmlns:a16="http://schemas.microsoft.com/office/drawing/2014/main" id="{811E4E24-05A6-604D-BFD2-90F9E271C79B}"/>
              </a:ext>
            </a:extLst>
          </p:cNvPr>
          <p:cNvSpPr>
            <a:spLocks noGrp="1"/>
          </p:cNvSpPr>
          <p:nvPr>
            <p:ph type="sldNum" sz="quarter" idx="5"/>
          </p:nvPr>
        </p:nvSpPr>
        <p:spPr/>
        <p:txBody>
          <a:bodyPr/>
          <a:lstStyle/>
          <a:p>
            <a:pPr>
              <a:defRPr/>
            </a:pPr>
            <a:fld id="{D4D43454-E3CF-D04F-9537-950FBA32C1EB}" type="slidenum">
              <a:rPr lang="en-US" smtClean="0"/>
              <a:pPr>
                <a:defRPr/>
              </a:pPr>
              <a:t>1</a:t>
            </a:fld>
            <a:endParaRPr lang="en-US"/>
          </a:p>
        </p:txBody>
      </p:sp>
      <p:sp>
        <p:nvSpPr>
          <p:cNvPr id="2" name="Date Placeholder 1">
            <a:extLst>
              <a:ext uri="{FF2B5EF4-FFF2-40B4-BE49-F238E27FC236}">
                <a16:creationId xmlns:a16="http://schemas.microsoft.com/office/drawing/2014/main" id="{507C0CB7-E751-2C47-BE6B-7EFDB2CB606B}"/>
              </a:ext>
            </a:extLst>
          </p:cNvPr>
          <p:cNvSpPr>
            <a:spLocks noGrp="1"/>
          </p:cNvSpPr>
          <p:nvPr>
            <p:ph type="dt" sz="quarter" idx="1"/>
          </p:nvPr>
        </p:nvSpPr>
        <p:spPr/>
        <p:txBody>
          <a:bodyPr/>
          <a:lstStyle/>
          <a:p>
            <a:pPr>
              <a:defRPr/>
            </a:pPr>
            <a:fld id="{1DD2C8CD-5410-464E-B01E-D7E1BD3A7973}" type="datetime1">
              <a:rPr lang="en-US"/>
              <a:pPr>
                <a:defRPr/>
              </a:pPr>
              <a:t>3/15/22</a:t>
            </a:fld>
            <a:endParaRPr lang="en-US"/>
          </a:p>
        </p:txBody>
      </p:sp>
    </p:spTree>
    <p:extLst>
      <p:ext uri="{BB962C8B-B14F-4D97-AF65-F5344CB8AC3E}">
        <p14:creationId xmlns:p14="http://schemas.microsoft.com/office/powerpoint/2010/main" val="179192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1922753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5" name="Google Shape;152;g96ea3ae184_0_0:notes">
            <a:extLst>
              <a:ext uri="{FF2B5EF4-FFF2-40B4-BE49-F238E27FC236}">
                <a16:creationId xmlns:a16="http://schemas.microsoft.com/office/drawing/2014/main" id="{947D203D-BAAB-CE49-B4C5-E4C947F4495C}"/>
              </a:ext>
            </a:extLst>
          </p:cNvPr>
          <p:cNvSpPr>
            <a:spLocks noGrp="1" noRot="1" noChangeAspect="1" noTextEdit="1"/>
          </p:cNvSpPr>
          <p:nvPr>
            <p:ph type="sldImg" idx="2"/>
          </p:nvPr>
        </p:nvSpPr>
        <p:spPr bwMode="auto">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cap="flat">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21506" name="Google Shape;153;g96ea3ae184_0_0:notes">
            <a:extLst>
              <a:ext uri="{FF2B5EF4-FFF2-40B4-BE49-F238E27FC236}">
                <a16:creationId xmlns:a16="http://schemas.microsoft.com/office/drawing/2014/main" id="{58A281F6-0551-DA43-8ED0-9213BD6578F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45700" rIns="91425" bIns="45700" numCol="1" anchor="t" anchorCtr="0" compatLnSpc="1">
            <a:prstTxWarp prst="textNoShape">
              <a:avLst/>
            </a:prstTxWarp>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2500" b="0" i="1" u="none" strike="noStrike" cap="none" dirty="0">
                <a:solidFill>
                  <a:schemeClr val="dk1"/>
                </a:solidFill>
                <a:effectLst/>
                <a:latin typeface="Calibri"/>
                <a:ea typeface="Calibri"/>
                <a:cs typeface="Calibri"/>
                <a:sym typeface="Calibri"/>
              </a:rPr>
              <a:t>(</a:t>
            </a:r>
            <a:r>
              <a:rPr lang="en-US" sz="2500" b="1" dirty="0"/>
              <a:t>Presenter Note:</a:t>
            </a:r>
            <a:r>
              <a:rPr lang="en-US" sz="2500" b="0" i="1" u="none" strike="noStrike" cap="none" dirty="0">
                <a:solidFill>
                  <a:schemeClr val="dk1"/>
                </a:solidFill>
                <a:effectLst/>
                <a:latin typeface="Calibri"/>
                <a:ea typeface="Calibri"/>
                <a:cs typeface="Calibri"/>
                <a:sym typeface="Calibri"/>
              </a:rPr>
              <a:t> This slide can be used or replaced with another type of group introduction.)</a:t>
            </a:r>
          </a:p>
          <a:p>
            <a:pPr rtl="0"/>
            <a:endParaRPr lang="en-US" sz="1200" b="0" i="0" u="none" strike="noStrike" cap="none" dirty="0">
              <a:solidFill>
                <a:schemeClr val="dk1"/>
              </a:solidFill>
              <a:effectLst/>
              <a:latin typeface="Calibri"/>
              <a:ea typeface="Calibri"/>
              <a:cs typeface="Calibri"/>
              <a:sym typeface="Calibri"/>
            </a:endParaRPr>
          </a:p>
          <a:p>
            <a:pPr rtl="0"/>
            <a:r>
              <a:rPr lang="en-US" sz="2500" b="0" i="0" u="none" strike="noStrike" cap="none" dirty="0">
                <a:solidFill>
                  <a:schemeClr val="dk1"/>
                </a:solidFill>
                <a:effectLst/>
                <a:latin typeface="Calibri"/>
                <a:ea typeface="Calibri"/>
                <a:cs typeface="Calibri"/>
                <a:sym typeface="Calibri"/>
              </a:rPr>
              <a:t>Let’s find out who’s in the room today. If your answer is yes, please raise your hand.</a:t>
            </a:r>
          </a:p>
          <a:p>
            <a:pPr rtl="0" fontAlgn="base"/>
            <a:endParaRPr lang="en-US" sz="2500" b="0" i="0" u="none" strike="noStrike" cap="none" dirty="0">
              <a:solidFill>
                <a:schemeClr val="dk1"/>
              </a:solidFill>
              <a:effectLst/>
              <a:latin typeface="Calibri"/>
              <a:ea typeface="Calibri"/>
              <a:cs typeface="Calibri"/>
              <a:sym typeface="Calibri"/>
            </a:endParaRPr>
          </a:p>
          <a:p>
            <a:pPr marL="571500" indent="-342900" rtl="0" fontAlgn="base">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Do you teach at the elementary level?</a:t>
            </a:r>
          </a:p>
          <a:p>
            <a:pPr marL="571500" indent="-342900" rtl="0" fontAlgn="base">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Do you at the middle school level?</a:t>
            </a:r>
          </a:p>
          <a:p>
            <a:pPr marL="571500" indent="-342900" rtl="0" fontAlgn="base">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Do you teach at the high school level?</a:t>
            </a:r>
          </a:p>
          <a:p>
            <a:pPr marL="571500" indent="-342900" rtl="0" fontAlgn="base">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Have you been a teacher for less than 5 years?</a:t>
            </a:r>
          </a:p>
          <a:p>
            <a:pPr marL="571500" indent="-342900" rtl="0" fontAlgn="base">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Have you been a teacher for more than 20 years?</a:t>
            </a:r>
          </a:p>
          <a:p>
            <a:pPr marL="571500" indent="-342900" rtl="0" fontAlgn="base">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Raise your hand if you want to better support LGBTQ+ students.</a:t>
            </a:r>
            <a:endParaRPr lang="en-US" altLang="en-US" sz="2500" dirty="0">
              <a:latin typeface="Arial" panose="020B0604020202020204" pitchFamily="34" charset="0"/>
              <a:cs typeface="Arial" panose="020B0604020202020204" pitchFamily="34" charset="0"/>
              <a:sym typeface="Arial" panose="020B0604020202020204" pitchFamily="34" charset="0"/>
            </a:endParaRPr>
          </a:p>
          <a:p>
            <a:pPr>
              <a:spcBef>
                <a:spcPct val="0"/>
              </a:spcBef>
              <a:buSzPts val="1400"/>
            </a:pPr>
            <a:endParaRPr lang="en-US" altLang="en-US" sz="1000" dirty="0">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755478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500" b="0" i="0" dirty="0"/>
              <a:t>Today, we’re focusing on the law. Let’s begin with some laws that may or may not be real.</a:t>
            </a:r>
          </a:p>
          <a:p>
            <a:endParaRPr lang="en-US" sz="2500" b="0" i="0" dirty="0"/>
          </a:p>
          <a:p>
            <a:r>
              <a:rPr lang="en-US" sz="2500" i="1" dirty="0"/>
              <a:t>Share the following three laws. Ask participants, which ones have actually been proposed? (Feel free to read these aloud or display in another format.)</a:t>
            </a:r>
          </a:p>
          <a:p>
            <a:endParaRPr lang="en-US" sz="2500" dirty="0"/>
          </a:p>
          <a:p>
            <a:r>
              <a:rPr lang="en-US" sz="2500" dirty="0"/>
              <a:t>#1: </a:t>
            </a:r>
            <a:r>
              <a:rPr lang="en-US" sz="2500" b="0" i="0" u="none" strike="noStrike" cap="none" dirty="0">
                <a:solidFill>
                  <a:schemeClr val="dk1"/>
                </a:solidFill>
                <a:effectLst/>
                <a:latin typeface="Calibri"/>
                <a:ea typeface="Calibri"/>
                <a:cs typeface="Calibri"/>
                <a:sym typeface="Calibri"/>
              </a:rPr>
              <a:t>The law will prohibit the performance of a medical procedure or the prescription or issuance of medication, upon or to a minor, that is intended to alter the appearance of the minor's gender or delay puberty. This law will also create criminal penalties. </a:t>
            </a:r>
          </a:p>
          <a:p>
            <a:endParaRPr lang="en-US" sz="2500" b="0" i="0" u="none" strike="noStrike" cap="none" dirty="0">
              <a:solidFill>
                <a:schemeClr val="dk1"/>
              </a:solidFill>
              <a:effectLst/>
              <a:latin typeface="Calibri"/>
              <a:ea typeface="Calibri"/>
              <a:cs typeface="Calibri"/>
              <a:sym typeface="Calibri"/>
            </a:endParaRPr>
          </a:p>
          <a:p>
            <a:r>
              <a:rPr lang="en-US" sz="2500" b="0" i="0" u="none" strike="noStrike" cap="none" dirty="0">
                <a:solidFill>
                  <a:schemeClr val="dk1"/>
                </a:solidFill>
                <a:effectLst/>
                <a:latin typeface="Calibri"/>
                <a:ea typeface="Calibri"/>
                <a:cs typeface="Calibri"/>
                <a:sym typeface="Calibri"/>
              </a:rPr>
              <a:t>#2: The bill prohibits any school board employee or individual who provides any school-sponsored program from teaching or promoting to any student or school board employee the concept that (a) any race is inherently superior or inferior; (b) any individual is racist, privileged, oppressive, biased, or responsible for actions committed by others of the same race or skin color by virtue of the individual's race or skin color; (c) the United States is fundamentally racist; or (d) market-based economics is inherently racist. </a:t>
            </a:r>
          </a:p>
          <a:p>
            <a:endParaRPr lang="en-US" sz="2500" b="0" i="0" u="none" strike="noStrike" cap="none" dirty="0">
              <a:solidFill>
                <a:schemeClr val="dk1"/>
              </a:solidFill>
              <a:effectLst/>
              <a:latin typeface="Calibri"/>
              <a:ea typeface="Calibri"/>
              <a:cs typeface="Calibri"/>
              <a:sym typeface="Calibri"/>
            </a:endParaRPr>
          </a:p>
          <a:p>
            <a:r>
              <a:rPr lang="en-US" sz="2500" b="0" i="0" u="none" strike="noStrike" cap="none" dirty="0">
                <a:solidFill>
                  <a:schemeClr val="dk1"/>
                </a:solidFill>
                <a:effectLst/>
                <a:latin typeface="Calibri"/>
                <a:ea typeface="Calibri"/>
                <a:cs typeface="Calibri"/>
                <a:sym typeface="Calibri"/>
              </a:rPr>
              <a:t>#3: The state determines and declares that discrimination against an inhabitant of the state because of race, religion, color, national origin, age, sex, sexual orientation, gender identity or expression, physical or mental disability, marital status, changes in marital status, pregnancy, or parenthood is a matter of public concern and that this discrimination not only threatens the rights and privileges of the inhabitants of the state but also menaces the institutions of the state and threatens peace, order, health, safety, and general welfare of the state and its inhabitants. </a:t>
            </a:r>
          </a:p>
          <a:p>
            <a:endParaRPr lang="en-US" sz="2500" b="0" i="0" u="none" strike="noStrike" cap="none" dirty="0">
              <a:solidFill>
                <a:schemeClr val="dk1"/>
              </a:solidFill>
              <a:effectLst/>
              <a:latin typeface="Calibri"/>
              <a:ea typeface="Calibri"/>
              <a:cs typeface="Calibri"/>
              <a:sym typeface="Calibri"/>
            </a:endParaRPr>
          </a:p>
          <a:p>
            <a:endParaRPr lang="en-US" sz="2500" b="0" i="0" u="none" strike="noStrike" cap="none" dirty="0">
              <a:solidFill>
                <a:schemeClr val="dk1"/>
              </a:solidFill>
              <a:effectLst/>
              <a:latin typeface="Calibri"/>
              <a:ea typeface="Calibri"/>
              <a:cs typeface="Calibri"/>
              <a:sym typeface="Calibri"/>
            </a:endParaRPr>
          </a:p>
          <a:p>
            <a:endParaRPr lang="en-US" sz="2500" b="0" i="0" u="none" strike="noStrike" cap="none" dirty="0">
              <a:solidFill>
                <a:schemeClr val="dk1"/>
              </a:solidFill>
              <a:effectLst/>
              <a:latin typeface="Calibri"/>
              <a:ea typeface="Calibri"/>
              <a:cs typeface="Calibri"/>
              <a:sym typeface="Calibri"/>
            </a:endParaRPr>
          </a:p>
          <a:p>
            <a:r>
              <a:rPr lang="en-US" sz="2500" b="0" i="0" u="none" strike="noStrike" cap="none" dirty="0">
                <a:solidFill>
                  <a:schemeClr val="dk1"/>
                </a:solidFill>
                <a:effectLst/>
                <a:latin typeface="Calibri"/>
                <a:ea typeface="Calibri"/>
                <a:cs typeface="Calibri"/>
                <a:sym typeface="Calibri"/>
              </a:rPr>
              <a:t>Answers – They’re all TRUE!</a:t>
            </a:r>
          </a:p>
          <a:p>
            <a:r>
              <a:rPr lang="en-US" sz="2500" b="0" i="0" u="none" strike="noStrike" cap="none" dirty="0">
                <a:solidFill>
                  <a:schemeClr val="dk1"/>
                </a:solidFill>
                <a:effectLst/>
                <a:latin typeface="Calibri"/>
                <a:ea typeface="Calibri"/>
                <a:cs typeface="Calibri"/>
                <a:sym typeface="Calibri"/>
              </a:rPr>
              <a:t>#1: </a:t>
            </a:r>
            <a:r>
              <a:rPr lang="en-US" sz="2500" b="1" i="0" u="none" strike="noStrike" cap="none" dirty="0">
                <a:solidFill>
                  <a:schemeClr val="dk1"/>
                </a:solidFill>
                <a:effectLst/>
                <a:latin typeface="Calibri"/>
                <a:ea typeface="Calibri"/>
                <a:cs typeface="Calibri"/>
                <a:sym typeface="Calibri"/>
              </a:rPr>
              <a:t>True</a:t>
            </a:r>
            <a:r>
              <a:rPr lang="en-US" sz="2500" b="0" i="0" u="none" strike="noStrike" cap="none" dirty="0">
                <a:solidFill>
                  <a:schemeClr val="dk1"/>
                </a:solidFill>
                <a:effectLst/>
                <a:latin typeface="Calibri"/>
                <a:ea typeface="Calibri"/>
                <a:cs typeface="Calibri"/>
                <a:sym typeface="Calibri"/>
              </a:rPr>
              <a:t>. As of March 18, 2022 this law is being proposed in the state of South Carolina. (Reference: https://www.billtrack50.com/</a:t>
            </a:r>
            <a:r>
              <a:rPr lang="en-US" sz="2500" b="0" i="0" u="none" strike="noStrike" cap="none" dirty="0" err="1">
                <a:solidFill>
                  <a:schemeClr val="dk1"/>
                </a:solidFill>
                <a:effectLst/>
                <a:latin typeface="Calibri"/>
                <a:ea typeface="Calibri"/>
                <a:cs typeface="Calibri"/>
                <a:sym typeface="Calibri"/>
              </a:rPr>
              <a:t>billdetail</a:t>
            </a:r>
            <a:r>
              <a:rPr lang="en-US" sz="2500" b="0" i="0" u="none" strike="noStrike" cap="none" dirty="0">
                <a:solidFill>
                  <a:schemeClr val="dk1"/>
                </a:solidFill>
                <a:effectLst/>
                <a:latin typeface="Calibri"/>
                <a:ea typeface="Calibri"/>
                <a:cs typeface="Calibri"/>
                <a:sym typeface="Calibri"/>
              </a:rPr>
              <a:t>/1340971)</a:t>
            </a:r>
          </a:p>
          <a:p>
            <a:endParaRPr lang="en-US" sz="2500" b="0" i="0" u="none" strike="noStrike" cap="none" dirty="0">
              <a:solidFill>
                <a:schemeClr val="dk1"/>
              </a:solidFill>
              <a:effectLst/>
              <a:latin typeface="Calibri"/>
              <a:cs typeface="Calibri"/>
              <a:sym typeface="Calibri"/>
            </a:endParaRPr>
          </a:p>
          <a:p>
            <a:r>
              <a:rPr lang="en-US" sz="2500" b="0" i="0" u="none" strike="noStrike" cap="none" dirty="0">
                <a:solidFill>
                  <a:schemeClr val="dk1"/>
                </a:solidFill>
                <a:effectLst/>
                <a:latin typeface="Calibri"/>
                <a:cs typeface="Calibri"/>
                <a:sym typeface="Calibri"/>
              </a:rPr>
              <a:t>#2: </a:t>
            </a:r>
            <a:r>
              <a:rPr lang="en-US" sz="2500" b="1" i="0" u="none" strike="noStrike" cap="none" dirty="0">
                <a:solidFill>
                  <a:schemeClr val="dk1"/>
                </a:solidFill>
                <a:effectLst/>
                <a:latin typeface="Calibri"/>
                <a:cs typeface="Calibri"/>
                <a:sym typeface="Calibri"/>
              </a:rPr>
              <a:t>True. </a:t>
            </a:r>
            <a:r>
              <a:rPr lang="en-US" sz="2500" b="0" i="0" u="none" strike="noStrike" cap="none" dirty="0">
                <a:solidFill>
                  <a:schemeClr val="dk1"/>
                </a:solidFill>
                <a:effectLst/>
                <a:latin typeface="Calibri"/>
                <a:cs typeface="Calibri"/>
                <a:sym typeface="Calibri"/>
              </a:rPr>
              <a:t>As of March 18, 2022 this proposed law is in the education committee in the State of Virginia. </a:t>
            </a:r>
          </a:p>
          <a:p>
            <a:r>
              <a:rPr lang="en-US" sz="2500" b="0" i="0" u="none" strike="noStrike" cap="none" dirty="0">
                <a:solidFill>
                  <a:schemeClr val="dk1"/>
                </a:solidFill>
                <a:effectLst/>
                <a:latin typeface="Calibri"/>
                <a:cs typeface="Calibri"/>
                <a:sym typeface="Calibri"/>
              </a:rPr>
              <a:t>(Reference: https://www.billtrack50.com/</a:t>
            </a:r>
            <a:r>
              <a:rPr lang="en-US" sz="2500" b="0" i="0" u="none" strike="noStrike" cap="none" dirty="0" err="1">
                <a:solidFill>
                  <a:schemeClr val="dk1"/>
                </a:solidFill>
                <a:effectLst/>
                <a:latin typeface="Calibri"/>
                <a:cs typeface="Calibri"/>
                <a:sym typeface="Calibri"/>
              </a:rPr>
              <a:t>billdetail</a:t>
            </a:r>
            <a:r>
              <a:rPr lang="en-US" sz="2500" b="0" i="0" u="none" strike="noStrike" cap="none" dirty="0">
                <a:solidFill>
                  <a:schemeClr val="dk1"/>
                </a:solidFill>
                <a:effectLst/>
                <a:latin typeface="Calibri"/>
                <a:cs typeface="Calibri"/>
                <a:sym typeface="Calibri"/>
              </a:rPr>
              <a:t>/1418766)</a:t>
            </a:r>
          </a:p>
          <a:p>
            <a:endParaRPr lang="en-US" sz="2500" b="0" i="0" u="none" strike="noStrike" cap="none" dirty="0">
              <a:solidFill>
                <a:schemeClr val="dk1"/>
              </a:solidFill>
              <a:effectLst/>
              <a:latin typeface="Calibri"/>
              <a:cs typeface="Calibri"/>
              <a:sym typeface="Calibri"/>
            </a:endParaRPr>
          </a:p>
          <a:p>
            <a:r>
              <a:rPr lang="en-US" sz="2500" b="0" i="0" u="none" strike="noStrike" cap="none" dirty="0">
                <a:solidFill>
                  <a:schemeClr val="dk1"/>
                </a:solidFill>
                <a:effectLst/>
                <a:latin typeface="Calibri"/>
                <a:cs typeface="Calibri"/>
                <a:sym typeface="Calibri"/>
              </a:rPr>
              <a:t>#3: </a:t>
            </a:r>
            <a:r>
              <a:rPr lang="en-US" sz="2500" b="1" i="0" u="none" strike="noStrike" cap="none" dirty="0">
                <a:solidFill>
                  <a:schemeClr val="dk1"/>
                </a:solidFill>
                <a:effectLst/>
                <a:latin typeface="Calibri"/>
                <a:cs typeface="Calibri"/>
                <a:sym typeface="Calibri"/>
              </a:rPr>
              <a:t>True. </a:t>
            </a:r>
            <a:r>
              <a:rPr lang="en-US" sz="2500" b="0" i="0" u="none" strike="noStrike" cap="none" dirty="0">
                <a:solidFill>
                  <a:schemeClr val="dk1"/>
                </a:solidFill>
                <a:effectLst/>
                <a:latin typeface="Calibri"/>
                <a:cs typeface="Calibri"/>
                <a:sym typeface="Calibri"/>
              </a:rPr>
              <a:t>This is language from a proposed bill in the state of Alaska. It was proposed on January 18, 2021 and as of May 18, 2021 remains in the Alaska House Judiciary committee. (Reference: http://</a:t>
            </a:r>
            <a:r>
              <a:rPr lang="en-US" sz="2500" b="0" i="0" u="none" strike="noStrike" cap="none" dirty="0" err="1">
                <a:solidFill>
                  <a:schemeClr val="dk1"/>
                </a:solidFill>
                <a:effectLst/>
                <a:latin typeface="Calibri"/>
                <a:cs typeface="Calibri"/>
                <a:sym typeface="Calibri"/>
              </a:rPr>
              <a:t>www.legis.state.ak.us</a:t>
            </a:r>
            <a:r>
              <a:rPr lang="en-US" sz="2500" b="0" i="0" u="none" strike="noStrike" cap="none" dirty="0">
                <a:solidFill>
                  <a:schemeClr val="dk1"/>
                </a:solidFill>
                <a:effectLst/>
                <a:latin typeface="Calibri"/>
                <a:cs typeface="Calibri"/>
                <a:sym typeface="Calibri"/>
              </a:rPr>
              <a:t>/basis/Bill/Detail/32?Root=HB17#tab6_4)</a:t>
            </a:r>
            <a:endParaRPr lang="en-US" sz="2500" dirty="0"/>
          </a:p>
        </p:txBody>
      </p:sp>
    </p:spTree>
    <p:extLst>
      <p:ext uri="{BB962C8B-B14F-4D97-AF65-F5344CB8AC3E}">
        <p14:creationId xmlns:p14="http://schemas.microsoft.com/office/powerpoint/2010/main" val="1774881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9681a2c445_0_12:notes"/>
          <p:cNvSpPr>
            <a:spLocks noGrp="1" noRot="1" noChangeAspect="1"/>
          </p:cNvSpPr>
          <p:nvPr>
            <p:ph type="sldImg" idx="2"/>
          </p:nvPr>
        </p:nvSpPr>
        <p:spPr>
          <a:xfrm>
            <a:off x="1255713" y="523875"/>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9681a2c445_0_12:notes"/>
          <p:cNvSpPr txBox="1">
            <a:spLocks noGrp="1"/>
          </p:cNvSpPr>
          <p:nvPr>
            <p:ph type="body" idx="1"/>
          </p:nvPr>
        </p:nvSpPr>
        <p:spPr>
          <a:xfrm>
            <a:off x="685800" y="3854548"/>
            <a:ext cx="5486400" cy="4146602"/>
          </a:xfrm>
          <a:prstGeom prst="rect">
            <a:avLst/>
          </a:prstGeom>
        </p:spPr>
        <p:txBody>
          <a:bodyPr spcFirstLastPara="1" wrap="square" lIns="91425" tIns="45700" rIns="91425" bIns="45700" anchor="t" anchorCtr="0">
            <a:noAutofit/>
          </a:bodyPr>
          <a:lstStyle/>
          <a:p>
            <a:pPr marL="514350" indent="-285750" rtl="0">
              <a:buSzPct val="100000"/>
              <a:buFont typeface="Arial" panose="020B0604020202020204" pitchFamily="34" charset="0"/>
              <a:buChar char="•"/>
            </a:pP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When we speak of racial and social justice, we envision schools with no statistical differences in educational outcomes based on race, gender, sexual orientation, or class. </a:t>
            </a:r>
            <a:r>
              <a:rPr lang="en-US" sz="2500" b="1" i="0" u="none" strike="noStrike" kern="1200" dirty="0">
                <a:solidFill>
                  <a:schemeClr val="tx1"/>
                </a:solidFill>
                <a:effectLst/>
                <a:latin typeface="Calibri" panose="020F0502020204030204" pitchFamily="34" charset="0"/>
                <a:ea typeface="+mn-ea"/>
                <a:cs typeface="Calibri" panose="020F0502020204030204" pitchFamily="34" charset="0"/>
              </a:rPr>
              <a:t>We also envision schools that are just and equitable for all educators.</a:t>
            </a: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 This is educational justice.</a:t>
            </a:r>
          </a:p>
          <a:p>
            <a:pPr marL="514350" indent="-285750" rtl="0">
              <a:buSzPct val="100000"/>
              <a:buFont typeface="Arial" panose="020B0604020202020204" pitchFamily="34" charset="0"/>
              <a:buChar char="•"/>
            </a:pPr>
            <a:endParaRPr lang="en-US" sz="2500" b="0" dirty="0">
              <a:effectLst/>
              <a:latin typeface="Calibri" panose="020F0502020204030204" pitchFamily="34" charset="0"/>
              <a:cs typeface="Calibri" panose="020F0502020204030204" pitchFamily="34" charset="0"/>
            </a:endParaRPr>
          </a:p>
          <a:p>
            <a:pPr marL="514350" indent="-285750" rtl="0">
              <a:buSzPct val="100000"/>
              <a:buFont typeface="Arial" panose="020B0604020202020204" pitchFamily="34" charset="0"/>
              <a:buChar char="•"/>
            </a:pP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To realize this, we believe there are three requirements:</a:t>
            </a:r>
          </a:p>
          <a:p>
            <a:pPr marL="971550" lvl="1" indent="-285750" rtl="0">
              <a:buSzPct val="100000"/>
              <a:buFont typeface="Arial" panose="020B0604020202020204" pitchFamily="34" charset="0"/>
              <a:buChar char="•"/>
            </a:pP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1 - Develop </a:t>
            </a:r>
            <a:r>
              <a:rPr lang="en-US" sz="2500" b="1" i="0" u="none" strike="noStrike" kern="1200" dirty="0">
                <a:solidFill>
                  <a:schemeClr val="tx1"/>
                </a:solidFill>
                <a:effectLst/>
                <a:latin typeface="Calibri" panose="020F0502020204030204" pitchFamily="34" charset="0"/>
                <a:ea typeface="+mn-ea"/>
                <a:cs typeface="Calibri" panose="020F0502020204030204" pitchFamily="34" charset="0"/>
              </a:rPr>
              <a:t>awareness </a:t>
            </a: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about the causes and impacts of institutional and structural racism in education. </a:t>
            </a:r>
          </a:p>
          <a:p>
            <a:pPr marL="971550" lvl="1" indent="-285750" rtl="0">
              <a:buSzPct val="100000"/>
              <a:buFont typeface="Arial" panose="020B0604020202020204" pitchFamily="34" charset="0"/>
              <a:buChar char="•"/>
            </a:pP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2 - </a:t>
            </a:r>
            <a:r>
              <a:rPr lang="en-US" sz="2500" b="1" i="0" u="none" strike="noStrike" kern="1200" dirty="0">
                <a:solidFill>
                  <a:schemeClr val="tx1"/>
                </a:solidFill>
                <a:effectLst/>
                <a:latin typeface="Calibri" panose="020F0502020204030204" pitchFamily="34" charset="0"/>
                <a:ea typeface="+mn-ea"/>
                <a:cs typeface="Calibri" panose="020F0502020204030204" pitchFamily="34" charset="0"/>
              </a:rPr>
              <a:t>Capacity building</a:t>
            </a: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 All of us are needed to achieve the goal of educational justice. And, we need to build our individual and collective capacity to do this. </a:t>
            </a:r>
          </a:p>
          <a:p>
            <a:pPr marL="971550" lvl="1" indent="-285750" rtl="0">
              <a:buSzPct val="100000"/>
              <a:buFont typeface="Arial" panose="020B0604020202020204" pitchFamily="34" charset="0"/>
              <a:buChar char="•"/>
            </a:pP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3 - </a:t>
            </a:r>
            <a:r>
              <a:rPr lang="en-US" sz="2500" b="1" i="0" u="none" strike="noStrike" kern="1200" dirty="0">
                <a:solidFill>
                  <a:schemeClr val="tx1"/>
                </a:solidFill>
                <a:effectLst/>
                <a:latin typeface="Calibri" panose="020F0502020204030204" pitchFamily="34" charset="0"/>
                <a:ea typeface="+mn-ea"/>
                <a:cs typeface="Calibri" panose="020F0502020204030204" pitchFamily="34" charset="0"/>
              </a:rPr>
              <a:t>Action</a:t>
            </a: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 We must be ready and able to take action and address inequity when we see it and partner with others.</a:t>
            </a:r>
          </a:p>
          <a:p>
            <a:pPr marL="971550" lvl="1" indent="-285750" rtl="0">
              <a:buSzPct val="100000"/>
              <a:buFont typeface="Arial" panose="020B0604020202020204" pitchFamily="34" charset="0"/>
              <a:buChar char="•"/>
            </a:pPr>
            <a:endParaRPr lang="en-US" sz="2500" b="0" i="0" u="none" strike="noStrike" kern="1200" dirty="0">
              <a:solidFill>
                <a:schemeClr val="tx1"/>
              </a:solidFill>
              <a:effectLst/>
              <a:latin typeface="Calibri" panose="020F0502020204030204" pitchFamily="34" charset="0"/>
              <a:ea typeface="+mn-ea"/>
              <a:cs typeface="Calibri" panose="020F0502020204030204" pitchFamily="34" charset="0"/>
            </a:endParaRPr>
          </a:p>
          <a:p>
            <a:pPr marL="571500" indent="-342900" rtl="0">
              <a:buSzPct val="100000"/>
              <a:buFont typeface="Arial" panose="020B0604020202020204" pitchFamily="34" charset="0"/>
              <a:buChar char="•"/>
            </a:pP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We can be engaged in all three requirements at the same time. The process of creating and realizing educational justice in our schools is not linear. </a:t>
            </a:r>
            <a:endParaRPr lang="en-US" sz="2500" b="0" dirty="0">
              <a:effectLst/>
              <a:latin typeface="Calibri" panose="020F0502020204030204" pitchFamily="34" charset="0"/>
              <a:cs typeface="Calibri" panose="020F0502020204030204" pitchFamily="34" charset="0"/>
            </a:endParaRPr>
          </a:p>
          <a:p>
            <a:pPr rtl="0"/>
            <a:br>
              <a:rPr lang="en-US" sz="2500" b="0" dirty="0">
                <a:effectLst/>
                <a:latin typeface="Calibri" panose="020F0502020204030204" pitchFamily="34" charset="0"/>
                <a:cs typeface="Calibri" panose="020F0502020204030204" pitchFamily="34" charset="0"/>
              </a:rPr>
            </a:br>
            <a:br>
              <a:rPr lang="en-US" sz="2500" dirty="0">
                <a:latin typeface="Calibri" panose="020F0502020204030204" pitchFamily="34" charset="0"/>
                <a:cs typeface="Calibri" panose="020F0502020204030204" pitchFamily="34" charset="0"/>
              </a:rPr>
            </a:br>
            <a:endParaRPr lang="en-US" sz="2500" i="1" dirty="0">
              <a:solidFill>
                <a:srgbClr val="3F3F3F"/>
              </a:solidFill>
              <a:latin typeface="Calibri" panose="020F0502020204030204" pitchFamily="34" charset="0"/>
              <a:ea typeface="Arial"/>
              <a:cs typeface="Calibri" panose="020F0502020204030204" pitchFamily="34" charset="0"/>
              <a:sym typeface="Arial"/>
            </a:endParaRPr>
          </a:p>
        </p:txBody>
      </p:sp>
      <p:sp>
        <p:nvSpPr>
          <p:cNvPr id="169" name="Google Shape;169;g9681a2c445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extLst>
      <p:ext uri="{BB962C8B-B14F-4D97-AF65-F5344CB8AC3E}">
        <p14:creationId xmlns:p14="http://schemas.microsoft.com/office/powerpoint/2010/main" val="3849213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rtl="0">
              <a:buSzPct val="100000"/>
              <a:buFont typeface="Arial" panose="020B0604020202020204" pitchFamily="34" charset="0"/>
              <a:buChar char="•"/>
            </a:pPr>
            <a:r>
              <a:rPr lang="en-US" sz="2500" dirty="0"/>
              <a:t>When we think about racial justice and supportive working environments for LGBTQ+ educators, we can draw the following connections to the Racial Justice in Education Framework </a:t>
            </a:r>
            <a:r>
              <a:rPr lang="en-US" sz="2500" i="1" dirty="0"/>
              <a:t>(read questions on slide). </a:t>
            </a:r>
          </a:p>
          <a:p>
            <a:pPr rtl="0"/>
            <a:endParaRPr lang="en-US" sz="2500" dirty="0"/>
          </a:p>
          <a:p>
            <a:pPr rtl="0"/>
            <a:r>
              <a:rPr lang="en-US" sz="2500" i="1" dirty="0"/>
              <a:t>(</a:t>
            </a:r>
            <a:r>
              <a:rPr lang="en-US" sz="2500" b="1" i="1" dirty="0"/>
              <a:t>Presenter Note: </a:t>
            </a:r>
            <a:r>
              <a:rPr lang="en-US" sz="2500" i="1" dirty="0"/>
              <a:t>These questions can be modified/tailored to better meet the needs of your community.)  </a:t>
            </a:r>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8A107BCD-770F-294C-B4B0-A76543D8825B}" type="slidenum">
              <a:rPr lang="en-US" smtClean="0"/>
              <a:t>6</a:t>
            </a:fld>
            <a:endParaRPr lang="en-US"/>
          </a:p>
        </p:txBody>
      </p:sp>
    </p:spTree>
    <p:extLst>
      <p:ext uri="{BB962C8B-B14F-4D97-AF65-F5344CB8AC3E}">
        <p14:creationId xmlns:p14="http://schemas.microsoft.com/office/powerpoint/2010/main" val="86291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In 2019, there were 157 million employees in the US. What do you think this number represents? </a:t>
            </a:r>
          </a:p>
          <a:p>
            <a:pPr marL="571500" indent="-342900">
              <a:buSzPct val="100000"/>
              <a:buFont typeface="Arial" panose="020B0604020202020204" pitchFamily="34" charset="0"/>
              <a:buChar char="•"/>
            </a:pPr>
            <a:endParaRPr lang="en-US" sz="2500" dirty="0"/>
          </a:p>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According to </a:t>
            </a:r>
            <a:r>
              <a:rPr lang="en-US" sz="2500" b="0" i="0" u="none" strike="noStrike" cap="none" dirty="0" err="1">
                <a:solidFill>
                  <a:schemeClr val="dk1"/>
                </a:solidFill>
                <a:effectLst/>
                <a:latin typeface="Calibri"/>
                <a:ea typeface="Calibri"/>
                <a:cs typeface="Calibri"/>
                <a:sym typeface="Calibri"/>
              </a:rPr>
              <a:t>Catalyst.org</a:t>
            </a:r>
            <a:r>
              <a:rPr lang="en-US" sz="2500" b="0" i="0" u="none" strike="noStrike" cap="none" dirty="0">
                <a:solidFill>
                  <a:schemeClr val="dk1"/>
                </a:solidFill>
                <a:effectLst/>
                <a:latin typeface="Calibri"/>
                <a:ea typeface="Calibri"/>
                <a:cs typeface="Calibri"/>
                <a:sym typeface="Calibri"/>
              </a:rPr>
              <a:t>, there are an estimated 8.1 million LGBTQ+ employees in the United States who are age 16 or older. 50% of these employees are not out at work because of fears of discrimination or ostracization. And 1 in 5 LGBTQ+ employees have experienced discrimination.</a:t>
            </a:r>
          </a:p>
          <a:p>
            <a:pPr marL="571500" indent="-342900">
              <a:buSzPct val="100000"/>
              <a:buFont typeface="Arial" panose="020B0604020202020204" pitchFamily="34" charset="0"/>
              <a:buChar char="•"/>
            </a:pPr>
            <a:endParaRPr lang="en-US" sz="2500" b="0" i="0" u="none" strike="noStrike" cap="none" dirty="0">
              <a:solidFill>
                <a:schemeClr val="dk1"/>
              </a:solidFill>
              <a:effectLst/>
              <a:latin typeface="Calibri"/>
              <a:ea typeface="Calibri"/>
              <a:cs typeface="Calibri"/>
              <a:sym typeface="Calibri"/>
            </a:endParaRPr>
          </a:p>
          <a:p>
            <a:pPr marL="571500" indent="-342900">
              <a:buSzPct val="100000"/>
              <a:buFont typeface="Arial" panose="020B0604020202020204" pitchFamily="34" charset="0"/>
              <a:buChar char="•"/>
            </a:pPr>
            <a:endParaRPr lang="en-US" sz="2500" b="0" i="0" u="none" strike="noStrike" cap="none" dirty="0">
              <a:solidFill>
                <a:schemeClr val="dk1"/>
              </a:solidFill>
              <a:effectLst/>
              <a:latin typeface="Calibri"/>
              <a:ea typeface="Calibri"/>
              <a:cs typeface="Calibri"/>
              <a:sym typeface="Calibri"/>
            </a:endParaRPr>
          </a:p>
          <a:p>
            <a:pPr marL="571500" indent="-342900">
              <a:buSzPct val="100000"/>
              <a:buFont typeface="Arial" panose="020B0604020202020204" pitchFamily="34" charset="0"/>
              <a:buChar char="•"/>
            </a:pPr>
            <a:endParaRPr lang="en-US" sz="2500" b="0" i="0" u="none" strike="noStrike" cap="none" dirty="0">
              <a:solidFill>
                <a:schemeClr val="dk1"/>
              </a:solidFill>
              <a:effectLst/>
              <a:latin typeface="Calibri"/>
              <a:ea typeface="Calibri"/>
              <a:cs typeface="Calibri"/>
              <a:sym typeface="Calibri"/>
            </a:endParaRPr>
          </a:p>
          <a:p>
            <a:pPr marL="228600" indent="0">
              <a:buSzPct val="100000"/>
              <a:buFontTx/>
              <a:buNone/>
            </a:pPr>
            <a:r>
              <a:rPr lang="en-US" sz="2500" b="0" i="1" u="none" strike="noStrike" cap="none" dirty="0">
                <a:solidFill>
                  <a:schemeClr val="dk1"/>
                </a:solidFill>
                <a:effectLst/>
                <a:latin typeface="Calibri"/>
                <a:ea typeface="Calibri"/>
                <a:cs typeface="Calibri"/>
                <a:sym typeface="Calibri"/>
              </a:rPr>
              <a:t>Reference: https://</a:t>
            </a:r>
            <a:r>
              <a:rPr lang="en-US" sz="2500" b="0" i="1" u="none" strike="noStrike" cap="none" dirty="0" err="1">
                <a:solidFill>
                  <a:schemeClr val="dk1"/>
                </a:solidFill>
                <a:effectLst/>
                <a:latin typeface="Calibri"/>
                <a:ea typeface="Calibri"/>
                <a:cs typeface="Calibri"/>
                <a:sym typeface="Calibri"/>
              </a:rPr>
              <a:t>www.catalyst.org</a:t>
            </a:r>
            <a:r>
              <a:rPr lang="en-US" sz="2500" b="0" i="1" u="none" strike="noStrike" cap="none" dirty="0">
                <a:solidFill>
                  <a:schemeClr val="dk1"/>
                </a:solidFill>
                <a:effectLst/>
                <a:latin typeface="Calibri"/>
                <a:ea typeface="Calibri"/>
                <a:cs typeface="Calibri"/>
                <a:sym typeface="Calibri"/>
              </a:rPr>
              <a:t>/research/lesbian-gay-bisexual-and-transgender-workplace-issues/ </a:t>
            </a:r>
            <a:endParaRPr lang="en-US" sz="2500" i="1" dirty="0"/>
          </a:p>
        </p:txBody>
      </p:sp>
    </p:spTree>
    <p:extLst>
      <p:ext uri="{BB962C8B-B14F-4D97-AF65-F5344CB8AC3E}">
        <p14:creationId xmlns:p14="http://schemas.microsoft.com/office/powerpoint/2010/main" val="19822811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dirty="0"/>
              <a:t>Let’s first look at federal laws.</a:t>
            </a:r>
          </a:p>
        </p:txBody>
      </p:sp>
    </p:spTree>
    <p:extLst>
      <p:ext uri="{BB962C8B-B14F-4D97-AF65-F5344CB8AC3E}">
        <p14:creationId xmlns:p14="http://schemas.microsoft.com/office/powerpoint/2010/main" val="38230327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500" dirty="0"/>
              <a:t>The US has called itself a “Nation of Laws,” but what are the laws for? And, who do they help or harm? This timeline shows only a </a:t>
            </a:r>
            <a:r>
              <a:rPr lang="en-US" sz="2500" u="sng" dirty="0"/>
              <a:t>glimpse</a:t>
            </a:r>
            <a:r>
              <a:rPr lang="en-US" sz="2500" dirty="0"/>
              <a:t> of how discrimination, exclusion, and beliefs in white supremacy have been a part of US laws since the earliest of colonial times. For a more comprehensive list of laws that impact LGBTQ+ people throughout US history, please see your handout. </a:t>
            </a:r>
          </a:p>
          <a:p>
            <a:endParaRPr lang="en-US" sz="2500" dirty="0"/>
          </a:p>
          <a:p>
            <a:endParaRPr lang="en-US" sz="2500" b="1" i="0" u="none" strike="noStrike" cap="none" dirty="0">
              <a:solidFill>
                <a:schemeClr val="dk1"/>
              </a:solidFill>
              <a:effectLst/>
              <a:latin typeface="Calibri"/>
              <a:ea typeface="Calibri"/>
              <a:cs typeface="Calibri"/>
              <a:sym typeface="Calibri"/>
            </a:endParaRPr>
          </a:p>
          <a:p>
            <a:r>
              <a:rPr lang="en-US" sz="2500" b="0" i="1" u="none" strike="noStrike" cap="none" dirty="0">
                <a:solidFill>
                  <a:schemeClr val="dk1"/>
                </a:solidFill>
                <a:effectLst/>
                <a:latin typeface="Calibri"/>
                <a:ea typeface="Calibri"/>
                <a:cs typeface="Calibri"/>
                <a:sym typeface="Calibri"/>
              </a:rPr>
              <a:t>Highlights for further discussion: </a:t>
            </a:r>
          </a:p>
          <a:p>
            <a:r>
              <a:rPr lang="en-US" sz="2500" b="1" dirty="0"/>
              <a:t>1607</a:t>
            </a:r>
            <a:r>
              <a:rPr lang="en-US" sz="2500" dirty="0"/>
              <a:t> – Founding of Jamestown, VA, the first permanent English settlement in the “New World.”</a:t>
            </a:r>
          </a:p>
          <a:p>
            <a:r>
              <a:rPr lang="en-US" sz="2500" b="1" dirty="0"/>
              <a:t>1607 – Massachusetts Bay Colony </a:t>
            </a:r>
            <a:r>
              <a:rPr lang="en-US" sz="2500" dirty="0"/>
              <a:t>was established believing they made a “covenant with God to build an ideal Christian community.”</a:t>
            </a:r>
          </a:p>
          <a:p>
            <a:r>
              <a:rPr lang="en-US" sz="2500" b="1" dirty="0"/>
              <a:t>1619</a:t>
            </a:r>
            <a:r>
              <a:rPr lang="en-US" sz="2500" dirty="0"/>
              <a:t> – </a:t>
            </a:r>
            <a:r>
              <a:rPr lang="en-US" sz="2500" b="1" dirty="0"/>
              <a:t>The first enslaved Africans arrive </a:t>
            </a:r>
            <a:r>
              <a:rPr lang="en-US" sz="2500" dirty="0"/>
              <a:t>to Jamestown, VA</a:t>
            </a:r>
          </a:p>
          <a:p>
            <a:r>
              <a:rPr lang="en-US" sz="2500" b="1" dirty="0"/>
              <a:t>1631</a:t>
            </a:r>
            <a:r>
              <a:rPr lang="en-US" sz="2500" dirty="0"/>
              <a:t> – </a:t>
            </a:r>
            <a:r>
              <a:rPr lang="en-US" sz="2500" b="1" dirty="0"/>
              <a:t>The</a:t>
            </a:r>
            <a:r>
              <a:rPr lang="en-US" sz="2500" dirty="0"/>
              <a:t> </a:t>
            </a:r>
            <a:r>
              <a:rPr lang="en-US" sz="2500" b="1" dirty="0"/>
              <a:t>Massachusetts Bay General Court</a:t>
            </a:r>
            <a:r>
              <a:rPr lang="en-US" sz="2500" b="0" dirty="0"/>
              <a:t>, i</a:t>
            </a:r>
            <a:r>
              <a:rPr lang="en-US" sz="2500" dirty="0"/>
              <a:t>n accordance with Puritan religious and moral beliefs, declared that the following were considered sex crimes and punishable by whipping, banishment or execution: fornication, adultery, rape and sodomy.</a:t>
            </a:r>
          </a:p>
          <a:p>
            <a:r>
              <a:rPr lang="en-US" sz="2500" b="1" dirty="0"/>
              <a:t>1714 – Sodomy laws </a:t>
            </a:r>
            <a:r>
              <a:rPr lang="en-US" sz="2500" dirty="0"/>
              <a:t>were passed in the early colonies and in the colonial militia. They stayed in place until challenged in 1925. </a:t>
            </a:r>
            <a:endParaRPr lang="en-US" sz="2500" b="1" i="0" u="none" strike="noStrike" cap="none" dirty="0">
              <a:solidFill>
                <a:schemeClr val="dk1"/>
              </a:solidFill>
              <a:effectLst/>
              <a:latin typeface="Calibri"/>
              <a:ea typeface="Calibri"/>
              <a:cs typeface="Calibri"/>
              <a:sym typeface="Calibri"/>
            </a:endParaRPr>
          </a:p>
          <a:p>
            <a:r>
              <a:rPr lang="en-US" sz="2500" b="1" i="0" u="none" strike="noStrike" cap="none" dirty="0">
                <a:solidFill>
                  <a:schemeClr val="dk1"/>
                </a:solidFill>
                <a:effectLst/>
                <a:latin typeface="Calibri"/>
                <a:ea typeface="Calibri"/>
                <a:cs typeface="Calibri"/>
                <a:sym typeface="Calibri"/>
              </a:rPr>
              <a:t>1775</a:t>
            </a:r>
            <a:r>
              <a:rPr lang="en-US" sz="2500" b="0" i="0" u="none" strike="noStrike" cap="none" dirty="0">
                <a:solidFill>
                  <a:schemeClr val="dk1"/>
                </a:solidFill>
                <a:effectLst/>
                <a:latin typeface="Calibri"/>
                <a:ea typeface="Calibri"/>
                <a:cs typeface="Calibri"/>
                <a:sym typeface="Calibri"/>
              </a:rPr>
              <a:t> – </a:t>
            </a:r>
            <a:r>
              <a:rPr lang="en-US" sz="2500" b="1" i="0" u="none" strike="noStrike" cap="none" dirty="0">
                <a:solidFill>
                  <a:schemeClr val="dk1"/>
                </a:solidFill>
                <a:effectLst/>
                <a:latin typeface="Calibri"/>
                <a:ea typeface="Calibri"/>
                <a:cs typeface="Calibri"/>
                <a:sym typeface="Calibri"/>
              </a:rPr>
              <a:t>Population of enslaved people</a:t>
            </a:r>
            <a:r>
              <a:rPr lang="en-US" sz="2500" b="0" i="0" u="none" strike="noStrike" cap="none" dirty="0">
                <a:solidFill>
                  <a:schemeClr val="dk1"/>
                </a:solidFill>
                <a:effectLst/>
                <a:latin typeface="Calibri"/>
                <a:ea typeface="Calibri"/>
                <a:cs typeface="Calibri"/>
                <a:sym typeface="Calibri"/>
              </a:rPr>
              <a:t> in the colonies is nearly </a:t>
            </a:r>
            <a:r>
              <a:rPr lang="en-US" sz="2500" b="1" i="0" u="none" strike="noStrike" cap="none" dirty="0">
                <a:solidFill>
                  <a:schemeClr val="dk1"/>
                </a:solidFill>
                <a:effectLst/>
                <a:latin typeface="Calibri"/>
                <a:ea typeface="Calibri"/>
                <a:cs typeface="Calibri"/>
                <a:sym typeface="Calibri"/>
              </a:rPr>
              <a:t>500,000</a:t>
            </a:r>
            <a:r>
              <a:rPr lang="en-US" sz="2500" b="0" i="0" u="none" strike="noStrike" cap="none" dirty="0">
                <a:solidFill>
                  <a:schemeClr val="dk1"/>
                </a:solidFill>
                <a:effectLst/>
                <a:latin typeface="Calibri"/>
                <a:ea typeface="Calibri"/>
                <a:cs typeface="Calibri"/>
                <a:sym typeface="Calibri"/>
              </a:rPr>
              <a:t>.</a:t>
            </a:r>
            <a:endParaRPr lang="en-US" sz="2500" dirty="0"/>
          </a:p>
          <a:p>
            <a:r>
              <a:rPr lang="en-US" sz="2500" b="1" i="0" u="none" strike="noStrike" cap="none" dirty="0">
                <a:solidFill>
                  <a:schemeClr val="dk1"/>
                </a:solidFill>
                <a:effectLst/>
                <a:latin typeface="Calibri"/>
                <a:ea typeface="Calibri"/>
                <a:cs typeface="Calibri"/>
                <a:sym typeface="Calibri"/>
              </a:rPr>
              <a:t>1776</a:t>
            </a:r>
            <a:r>
              <a:rPr lang="en-US" sz="2500" b="0" i="0" u="none" strike="noStrike" cap="none" dirty="0">
                <a:solidFill>
                  <a:schemeClr val="dk1"/>
                </a:solidFill>
                <a:effectLst/>
                <a:latin typeface="Calibri"/>
                <a:ea typeface="Calibri"/>
                <a:cs typeface="Calibri"/>
                <a:sym typeface="Calibri"/>
              </a:rPr>
              <a:t> – </a:t>
            </a:r>
            <a:r>
              <a:rPr lang="en-US" sz="2500" b="1" i="0" u="none" strike="noStrike" cap="none" dirty="0">
                <a:solidFill>
                  <a:schemeClr val="dk1"/>
                </a:solidFill>
                <a:effectLst/>
                <a:latin typeface="Calibri"/>
                <a:ea typeface="Calibri"/>
                <a:cs typeface="Calibri"/>
                <a:sym typeface="Calibri"/>
              </a:rPr>
              <a:t>Declaration of Independence</a:t>
            </a:r>
            <a:r>
              <a:rPr lang="en-US" sz="2500" b="0" i="0" u="none" strike="noStrike" cap="none" dirty="0">
                <a:solidFill>
                  <a:schemeClr val="dk1"/>
                </a:solidFill>
                <a:effectLst/>
                <a:latin typeface="Calibri"/>
                <a:ea typeface="Calibri"/>
                <a:cs typeface="Calibri"/>
                <a:sym typeface="Calibri"/>
              </a:rPr>
              <a:t> signed.</a:t>
            </a:r>
          </a:p>
          <a:p>
            <a:r>
              <a:rPr lang="en-US" sz="2500" b="1" i="0" u="none" strike="noStrike" cap="none" dirty="0">
                <a:solidFill>
                  <a:schemeClr val="dk1"/>
                </a:solidFill>
                <a:effectLst/>
                <a:latin typeface="Calibri"/>
                <a:ea typeface="Calibri"/>
                <a:cs typeface="Calibri"/>
                <a:sym typeface="Calibri"/>
              </a:rPr>
              <a:t>1778</a:t>
            </a:r>
            <a:r>
              <a:rPr lang="en-US" sz="2500" b="0" i="0" u="none" strike="noStrike" cap="none" dirty="0">
                <a:solidFill>
                  <a:schemeClr val="dk1"/>
                </a:solidFill>
                <a:effectLst/>
                <a:latin typeface="Calibri"/>
                <a:ea typeface="Calibri"/>
                <a:cs typeface="Calibri"/>
                <a:sym typeface="Calibri"/>
              </a:rPr>
              <a:t> – </a:t>
            </a:r>
            <a:r>
              <a:rPr lang="en-US" sz="2500" b="1" i="0" u="none" strike="noStrike" cap="none" dirty="0">
                <a:solidFill>
                  <a:schemeClr val="dk1"/>
                </a:solidFill>
                <a:effectLst/>
                <a:latin typeface="Calibri"/>
                <a:ea typeface="Calibri"/>
                <a:cs typeface="Calibri"/>
                <a:sym typeface="Calibri"/>
              </a:rPr>
              <a:t>Lieutenant </a:t>
            </a:r>
            <a:r>
              <a:rPr lang="en-US" sz="2500" b="1" i="0" u="none" strike="noStrike" cap="none" dirty="0" err="1">
                <a:solidFill>
                  <a:schemeClr val="dk1"/>
                </a:solidFill>
                <a:effectLst/>
                <a:latin typeface="Calibri"/>
                <a:ea typeface="Calibri"/>
                <a:cs typeface="Calibri"/>
                <a:sym typeface="Calibri"/>
              </a:rPr>
              <a:t>Gotthold</a:t>
            </a:r>
            <a:r>
              <a:rPr lang="en-US" sz="2500" b="1" i="0" u="none" strike="noStrike" cap="none" dirty="0">
                <a:solidFill>
                  <a:schemeClr val="dk1"/>
                </a:solidFill>
                <a:effectLst/>
                <a:latin typeface="Calibri"/>
                <a:ea typeface="Calibri"/>
                <a:cs typeface="Calibri"/>
                <a:sym typeface="Calibri"/>
              </a:rPr>
              <a:t> Frederick </a:t>
            </a:r>
            <a:r>
              <a:rPr lang="en-US" sz="2500" b="1" i="0" u="none" strike="noStrike" cap="none" dirty="0" err="1">
                <a:solidFill>
                  <a:schemeClr val="dk1"/>
                </a:solidFill>
                <a:effectLst/>
                <a:latin typeface="Calibri"/>
                <a:ea typeface="Calibri"/>
                <a:cs typeface="Calibri"/>
                <a:sym typeface="Calibri"/>
              </a:rPr>
              <a:t>Enslin</a:t>
            </a:r>
            <a:r>
              <a:rPr lang="en-US" sz="2500" b="0" i="0" u="none" strike="noStrike" cap="none" dirty="0">
                <a:solidFill>
                  <a:schemeClr val="dk1"/>
                </a:solidFill>
                <a:effectLst/>
                <a:latin typeface="Calibri"/>
                <a:ea typeface="Calibri"/>
                <a:cs typeface="Calibri"/>
                <a:sym typeface="Calibri"/>
              </a:rPr>
              <a:t> of the Continental Army becomes the first documented service member to be dismissed from the U.S. military for homosexuality. Read more at U.S. History Naval Institute Blog / Timeline of Military Gay History.</a:t>
            </a:r>
          </a:p>
          <a:p>
            <a:r>
              <a:rPr lang="en-US" sz="2500" b="1" i="0" u="none" strike="noStrike" cap="none" dirty="0">
                <a:solidFill>
                  <a:schemeClr val="dk1"/>
                </a:solidFill>
                <a:effectLst/>
                <a:latin typeface="Calibri"/>
                <a:ea typeface="Calibri"/>
                <a:cs typeface="Calibri"/>
                <a:sym typeface="Calibri"/>
              </a:rPr>
              <a:t>1779</a:t>
            </a:r>
            <a:r>
              <a:rPr lang="en-US" sz="2500" b="0" i="0" u="none" strike="noStrike" cap="none" dirty="0">
                <a:solidFill>
                  <a:schemeClr val="dk1"/>
                </a:solidFill>
                <a:effectLst/>
                <a:latin typeface="Calibri"/>
                <a:ea typeface="Calibri"/>
                <a:cs typeface="Calibri"/>
                <a:sym typeface="Calibri"/>
              </a:rPr>
              <a:t> – </a:t>
            </a:r>
            <a:r>
              <a:rPr lang="en-US" sz="2500" b="1" i="0" u="none" strike="noStrike" cap="none" dirty="0">
                <a:solidFill>
                  <a:schemeClr val="dk1"/>
                </a:solidFill>
                <a:effectLst/>
                <a:latin typeface="Calibri"/>
                <a:ea typeface="Calibri"/>
                <a:cs typeface="Calibri"/>
                <a:sym typeface="Calibri"/>
              </a:rPr>
              <a:t>Thomas Jefferson</a:t>
            </a:r>
            <a:r>
              <a:rPr lang="en-US" sz="2500" b="0" i="0" u="none" strike="noStrike" cap="none" dirty="0">
                <a:solidFill>
                  <a:schemeClr val="dk1"/>
                </a:solidFill>
                <a:effectLst/>
                <a:latin typeface="Calibri"/>
                <a:ea typeface="Calibri"/>
                <a:cs typeface="Calibri"/>
                <a:sym typeface="Calibri"/>
              </a:rPr>
              <a:t> proposes Virginia law to make sodomy punishable by mutilation rather than death. It was rejected by the Virginia legislature.</a:t>
            </a:r>
          </a:p>
          <a:p>
            <a:r>
              <a:rPr lang="en-US" sz="2500" b="1" i="0" u="none" strike="noStrike" cap="none" dirty="0">
                <a:solidFill>
                  <a:schemeClr val="dk1"/>
                </a:solidFill>
                <a:effectLst/>
                <a:latin typeface="Calibri"/>
                <a:ea typeface="Calibri"/>
                <a:cs typeface="Calibri"/>
                <a:sym typeface="Calibri"/>
              </a:rPr>
              <a:t>1788</a:t>
            </a:r>
            <a:r>
              <a:rPr lang="en-US" sz="2500" b="0" i="0" u="none" strike="noStrike" cap="none" dirty="0">
                <a:solidFill>
                  <a:schemeClr val="dk1"/>
                </a:solidFill>
                <a:effectLst/>
                <a:latin typeface="Calibri"/>
                <a:ea typeface="Calibri"/>
                <a:cs typeface="Calibri"/>
                <a:sym typeface="Calibri"/>
              </a:rPr>
              <a:t> – </a:t>
            </a:r>
            <a:r>
              <a:rPr lang="en-US" sz="2500" b="1" i="0" u="none" strike="noStrike" cap="none" dirty="0">
                <a:solidFill>
                  <a:schemeClr val="dk1"/>
                </a:solidFill>
                <a:effectLst/>
                <a:latin typeface="Calibri"/>
                <a:ea typeface="Calibri"/>
                <a:cs typeface="Calibri"/>
                <a:sym typeface="Calibri"/>
              </a:rPr>
              <a:t>U.S. Constitution</a:t>
            </a:r>
            <a:r>
              <a:rPr lang="en-US" sz="2500" b="0" i="0" u="none" strike="noStrike" cap="none" dirty="0">
                <a:solidFill>
                  <a:schemeClr val="dk1"/>
                </a:solidFill>
                <a:effectLst/>
                <a:latin typeface="Calibri"/>
                <a:ea typeface="Calibri"/>
                <a:cs typeface="Calibri"/>
                <a:sym typeface="Calibri"/>
              </a:rPr>
              <a:t> adopted. Includes a three-fifths clause that counted each enslaved person as three-fifths of a person for the purposes of congressional representation and tax apportionment.</a:t>
            </a:r>
          </a:p>
          <a:p>
            <a:r>
              <a:rPr lang="en-US" sz="2500" b="1" i="0" u="none" strike="noStrike" cap="none" dirty="0">
                <a:solidFill>
                  <a:schemeClr val="dk1"/>
                </a:solidFill>
                <a:effectLst/>
                <a:latin typeface="Calibri"/>
                <a:ea typeface="Calibri"/>
                <a:cs typeface="Calibri"/>
                <a:sym typeface="Calibri"/>
              </a:rPr>
              <a:t>1852</a:t>
            </a:r>
            <a:r>
              <a:rPr lang="en-US" sz="2500" b="0" i="0" u="none" strike="noStrike" cap="none" dirty="0">
                <a:solidFill>
                  <a:schemeClr val="dk1"/>
                </a:solidFill>
                <a:effectLst/>
                <a:latin typeface="Calibri"/>
                <a:ea typeface="Calibri"/>
                <a:cs typeface="Calibri"/>
                <a:sym typeface="Calibri"/>
              </a:rPr>
              <a:t> – Scottish writer </a:t>
            </a:r>
            <a:r>
              <a:rPr lang="en-US" sz="2500" b="1" i="0" u="none" strike="noStrike" cap="none" dirty="0">
                <a:solidFill>
                  <a:schemeClr val="dk1"/>
                </a:solidFill>
                <a:effectLst/>
                <a:latin typeface="Calibri"/>
                <a:ea typeface="Calibri"/>
                <a:cs typeface="Calibri"/>
                <a:sym typeface="Calibri"/>
              </a:rPr>
              <a:t>J.D. </a:t>
            </a:r>
            <a:r>
              <a:rPr lang="en-US" sz="2500" b="1" i="0" u="none" strike="noStrike" cap="none" dirty="0" err="1">
                <a:solidFill>
                  <a:schemeClr val="dk1"/>
                </a:solidFill>
                <a:effectLst/>
                <a:latin typeface="Calibri"/>
                <a:ea typeface="Calibri"/>
                <a:cs typeface="Calibri"/>
                <a:sym typeface="Calibri"/>
              </a:rPr>
              <a:t>Bothwick</a:t>
            </a:r>
            <a:r>
              <a:rPr lang="en-US" sz="2500" b="0" i="0" u="none" strike="noStrike" cap="none" dirty="0">
                <a:solidFill>
                  <a:schemeClr val="dk1"/>
                </a:solidFill>
                <a:effectLst/>
                <a:latin typeface="Calibri"/>
                <a:ea typeface="Calibri"/>
                <a:cs typeface="Calibri"/>
                <a:sym typeface="Calibri"/>
              </a:rPr>
              <a:t> reports his attendance at a </a:t>
            </a:r>
            <a:r>
              <a:rPr lang="en-US" sz="2500" b="1" i="0" u="none" strike="noStrike" cap="none" dirty="0">
                <a:solidFill>
                  <a:schemeClr val="dk1"/>
                </a:solidFill>
                <a:effectLst/>
                <a:latin typeface="Calibri"/>
                <a:ea typeface="Calibri"/>
                <a:cs typeface="Calibri"/>
                <a:sym typeface="Calibri"/>
              </a:rPr>
              <a:t>“miner’s ball”</a:t>
            </a:r>
            <a:r>
              <a:rPr lang="en-US" sz="2500" b="0" i="0" u="none" strike="noStrike" cap="none" dirty="0">
                <a:solidFill>
                  <a:schemeClr val="dk1"/>
                </a:solidFill>
                <a:effectLst/>
                <a:latin typeface="Calibri"/>
                <a:ea typeface="Calibri"/>
                <a:cs typeface="Calibri"/>
                <a:sym typeface="Calibri"/>
              </a:rPr>
              <a:t> – a men’s only dance held in Angels’ Camp in California.</a:t>
            </a:r>
          </a:p>
          <a:p>
            <a:r>
              <a:rPr lang="en-US" sz="2500" b="1" i="0" u="none" strike="noStrike" cap="none" dirty="0">
                <a:solidFill>
                  <a:schemeClr val="dk1"/>
                </a:solidFill>
                <a:effectLst/>
                <a:latin typeface="Calibri"/>
                <a:ea typeface="Calibri"/>
                <a:cs typeface="Calibri"/>
                <a:sym typeface="Calibri"/>
              </a:rPr>
              <a:t>1857-1861 –</a:t>
            </a:r>
            <a:r>
              <a:rPr lang="en-US" sz="2500" b="0" i="0" u="none" strike="noStrike" cap="none" dirty="0">
                <a:solidFill>
                  <a:schemeClr val="dk1"/>
                </a:solidFill>
                <a:effectLst/>
                <a:latin typeface="Calibri"/>
                <a:ea typeface="Calibri"/>
                <a:cs typeface="Calibri"/>
                <a:sym typeface="Calibri"/>
              </a:rPr>
              <a:t> </a:t>
            </a:r>
            <a:r>
              <a:rPr lang="en-US" sz="2500" b="1" i="0" u="none" strike="noStrike" cap="none" dirty="0">
                <a:solidFill>
                  <a:schemeClr val="dk1"/>
                </a:solidFill>
                <a:effectLst/>
                <a:latin typeface="Calibri"/>
                <a:ea typeface="Calibri"/>
                <a:cs typeface="Calibri"/>
                <a:sym typeface="Calibri"/>
              </a:rPr>
              <a:t>James Buchanan</a:t>
            </a:r>
            <a:r>
              <a:rPr lang="en-US" sz="2500" b="0" i="0" u="none" strike="noStrike" cap="none" dirty="0">
                <a:solidFill>
                  <a:schemeClr val="dk1"/>
                </a:solidFill>
                <a:effectLst/>
                <a:latin typeface="Calibri"/>
                <a:ea typeface="Calibri"/>
                <a:cs typeface="Calibri"/>
                <a:sym typeface="Calibri"/>
              </a:rPr>
              <a:t> elected president. A lifelong bachelor, Buchanan had a long-term relationship with </a:t>
            </a:r>
            <a:r>
              <a:rPr lang="en-US" sz="2500" b="1" i="0" u="none" strike="noStrike" cap="none" dirty="0">
                <a:solidFill>
                  <a:schemeClr val="dk1"/>
                </a:solidFill>
                <a:effectLst/>
                <a:latin typeface="Calibri"/>
                <a:ea typeface="Calibri"/>
                <a:cs typeface="Calibri"/>
                <a:sym typeface="Calibri"/>
              </a:rPr>
              <a:t>William Rufus King</a:t>
            </a:r>
            <a:r>
              <a:rPr lang="en-US" sz="2500" b="0" i="0" u="none" strike="noStrike" cap="none" dirty="0">
                <a:solidFill>
                  <a:schemeClr val="dk1"/>
                </a:solidFill>
                <a:effectLst/>
                <a:latin typeface="Calibri"/>
                <a:ea typeface="Calibri"/>
                <a:cs typeface="Calibri"/>
                <a:sym typeface="Calibri"/>
              </a:rPr>
              <a:t>, who served as vice president under Franklin Pierce. The two men lived together from 1840-1853 until King’s death. Some historians suggest Buchanan, by today’s terms, was gay.</a:t>
            </a:r>
          </a:p>
          <a:p>
            <a:r>
              <a:rPr lang="en-US" sz="2500" b="1" i="0" u="none" strike="noStrike" cap="none" dirty="0">
                <a:solidFill>
                  <a:schemeClr val="dk1"/>
                </a:solidFill>
                <a:effectLst/>
                <a:latin typeface="Calibri"/>
                <a:ea typeface="Calibri"/>
                <a:cs typeface="Calibri"/>
                <a:sym typeface="Calibri"/>
              </a:rPr>
              <a:t>1868</a:t>
            </a:r>
            <a:r>
              <a:rPr lang="en-US" sz="2500" b="0" i="0" u="none" strike="noStrike" cap="none" dirty="0">
                <a:solidFill>
                  <a:schemeClr val="dk1"/>
                </a:solidFill>
                <a:effectLst/>
                <a:latin typeface="Calibri"/>
                <a:ea typeface="Calibri"/>
                <a:cs typeface="Calibri"/>
                <a:sym typeface="Calibri"/>
              </a:rPr>
              <a:t> – </a:t>
            </a:r>
            <a:r>
              <a:rPr lang="en-US" sz="2500" b="1" i="0" u="none" strike="noStrike" cap="none" dirty="0">
                <a:solidFill>
                  <a:schemeClr val="dk1"/>
                </a:solidFill>
                <a:effectLst/>
                <a:latin typeface="Calibri"/>
                <a:ea typeface="Calibri"/>
                <a:cs typeface="Calibri"/>
                <a:sym typeface="Calibri"/>
              </a:rPr>
              <a:t>Fourteenth Amendment Ratified</a:t>
            </a:r>
            <a:r>
              <a:rPr lang="en-US" sz="2500" b="0" i="0" u="none" strike="noStrike" cap="none" dirty="0">
                <a:solidFill>
                  <a:schemeClr val="dk1"/>
                </a:solidFill>
                <a:effectLst/>
                <a:latin typeface="Calibri"/>
                <a:ea typeface="Calibri"/>
                <a:cs typeface="Calibri"/>
                <a:sym typeface="Calibri"/>
              </a:rPr>
              <a:t>. This is the most cited amendment in Supreme Court civil rights cases and has been the basis for landmark civil rights cases such as Brown v. Board of Education, Roe v. Wade and Obergefell v. Hodges. Gay rights advocates cite this amendment in support of equality for future court cases.</a:t>
            </a:r>
          </a:p>
          <a:p>
            <a:endParaRPr lang="en-US" sz="2500" b="0" i="0" u="none" strike="noStrike" cap="none" dirty="0">
              <a:solidFill>
                <a:schemeClr val="dk1"/>
              </a:solidFill>
              <a:effectLst/>
              <a:latin typeface="Calibri"/>
              <a:ea typeface="Calibri"/>
              <a:cs typeface="Calibri"/>
              <a:sym typeface="Calibri"/>
            </a:endParaRPr>
          </a:p>
          <a:p>
            <a:r>
              <a:rPr lang="en-US" sz="2500" b="0" i="0" u="none" strike="noStrike" cap="none" dirty="0">
                <a:solidFill>
                  <a:schemeClr val="dk1"/>
                </a:solidFill>
                <a:effectLst/>
                <a:latin typeface="Calibri"/>
                <a:ea typeface="Calibri"/>
                <a:cs typeface="Calibri"/>
                <a:sym typeface="Calibri"/>
              </a:rPr>
              <a:t>“All persons born or naturalized in the United States and subject to the jurisdiction thereof, are citizens of the United States and of the State wherein they reside. No State shall make or enforce any law, which shall abridge the privileges or immunities of citizens of the United States; nor shall any State deprive any person of life, liberty, or property, without due process of law; nor deny to any person within its jurisdiction the equal protection of the laws.”</a:t>
            </a:r>
          </a:p>
          <a:p>
            <a:endParaRPr lang="en-US" sz="2500" b="0" i="0" u="none" strike="noStrike" cap="none" dirty="0">
              <a:solidFill>
                <a:schemeClr val="dk1"/>
              </a:solidFill>
              <a:effectLst/>
              <a:latin typeface="Calibri"/>
              <a:ea typeface="Calibri"/>
              <a:cs typeface="Calibri"/>
              <a:sym typeface="Calibri"/>
            </a:endParaRPr>
          </a:p>
          <a:p>
            <a:r>
              <a:rPr lang="en-US" sz="2500" b="1" i="0" u="none" strike="noStrike" cap="none" dirty="0">
                <a:solidFill>
                  <a:schemeClr val="dk1"/>
                </a:solidFill>
                <a:effectLst/>
                <a:latin typeface="Calibri"/>
                <a:ea typeface="Calibri"/>
                <a:cs typeface="Calibri"/>
                <a:sym typeface="Calibri"/>
              </a:rPr>
              <a:t>1868</a:t>
            </a:r>
            <a:r>
              <a:rPr lang="en-US" sz="2500" b="0" i="0" u="none" strike="noStrike" cap="none" dirty="0">
                <a:solidFill>
                  <a:schemeClr val="dk1"/>
                </a:solidFill>
                <a:effectLst/>
                <a:latin typeface="Calibri"/>
                <a:ea typeface="Calibri"/>
                <a:cs typeface="Calibri"/>
                <a:sym typeface="Calibri"/>
              </a:rPr>
              <a:t> – Two-Spirit,</a:t>
            </a:r>
            <a:r>
              <a:rPr lang="en-US" sz="2500" b="1" i="0" u="none" strike="noStrike" cap="none" dirty="0">
                <a:solidFill>
                  <a:schemeClr val="dk1"/>
                </a:solidFill>
                <a:effectLst/>
                <a:latin typeface="Calibri"/>
                <a:ea typeface="Calibri"/>
                <a:cs typeface="Calibri"/>
                <a:sym typeface="Calibri"/>
              </a:rPr>
              <a:t> </a:t>
            </a:r>
            <a:r>
              <a:rPr lang="en-US" sz="2500" b="1" i="0" u="none" strike="noStrike" cap="none" dirty="0" err="1">
                <a:solidFill>
                  <a:schemeClr val="dk1"/>
                </a:solidFill>
                <a:effectLst/>
                <a:latin typeface="Calibri"/>
                <a:ea typeface="Calibri"/>
                <a:cs typeface="Calibri"/>
                <a:sym typeface="Calibri"/>
              </a:rPr>
              <a:t>We’wha</a:t>
            </a:r>
            <a:r>
              <a:rPr lang="en-US" sz="2500" b="0" i="0" u="none" strike="noStrike" cap="none" dirty="0">
                <a:solidFill>
                  <a:schemeClr val="dk1"/>
                </a:solidFill>
                <a:effectLst/>
                <a:latin typeface="Calibri"/>
                <a:ea typeface="Calibri"/>
                <a:cs typeface="Calibri"/>
                <a:sym typeface="Calibri"/>
              </a:rPr>
              <a:t>, a Zuni Native American, meets with President Grover Cleveland.</a:t>
            </a:r>
          </a:p>
          <a:p>
            <a:endParaRPr lang="en-US" sz="1200" b="0" i="0" u="none" strike="noStrike" cap="none" dirty="0">
              <a:solidFill>
                <a:schemeClr val="dk1"/>
              </a:solidFill>
              <a:effectLst/>
              <a:latin typeface="Calibri"/>
              <a:ea typeface="Calibri"/>
              <a:cs typeface="Calibri"/>
              <a:sym typeface="Calibri"/>
            </a:endParaRPr>
          </a:p>
          <a:p>
            <a:r>
              <a:rPr lang="en-US" sz="2500" dirty="0"/>
              <a:t>Source: https://</a:t>
            </a:r>
            <a:r>
              <a:rPr lang="en-US" sz="2500" dirty="0" err="1"/>
              <a:t>www.lgbtqhistory.org</a:t>
            </a:r>
            <a:r>
              <a:rPr lang="en-US" sz="2500" dirty="0"/>
              <a:t>/</a:t>
            </a:r>
            <a:r>
              <a:rPr lang="en-US" sz="2500" dirty="0" err="1"/>
              <a:t>lgbt</a:t>
            </a:r>
            <a:r>
              <a:rPr lang="en-US" sz="2500" dirty="0"/>
              <a:t>-rights-timeline-in-</a:t>
            </a:r>
            <a:r>
              <a:rPr lang="en-US" sz="2500" dirty="0" err="1"/>
              <a:t>american</a:t>
            </a:r>
            <a:r>
              <a:rPr lang="en-US" sz="2500" dirty="0"/>
              <a:t>-history/</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489452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500" b="0" i="0" u="none" strike="noStrike" cap="none" dirty="0">
              <a:solidFill>
                <a:schemeClr val="dk1"/>
              </a:solidFill>
              <a:effectLst/>
              <a:latin typeface="Calibri"/>
              <a:ea typeface="Calibri"/>
              <a:cs typeface="Calibri"/>
              <a:sym typeface="Calibri"/>
            </a:endParaRPr>
          </a:p>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US history is full of barriers for BIPOC and LGBTQ+ people. Discrimination because of one’s race and LGBTQ+ identity means lost wages, jobs, promotions, unfair treatment and even harassment at work. This discrimination compels many to hide their LGBTQ+ status for fear of retribution, losing one’s livelihood, support system, and more. </a:t>
            </a:r>
          </a:p>
          <a:p>
            <a:endParaRPr lang="en-US" sz="2500" dirty="0"/>
          </a:p>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Before 2019, only a handful of states (in dark blue above) provided LGBTQ+ people some protection against employment discrimination, as well as in housing and public accommodations. This meant that in all the other states (those in tan and lighter shades of blue), LGBTQ+ people could be denied jobs, health care, housing, hotels, and more. This discrimination – across the majority of the US, and nearly all of the South— was perfectly legal. </a:t>
            </a:r>
            <a:endParaRPr lang="en-US" sz="2500" dirty="0"/>
          </a:p>
          <a:p>
            <a:pPr rtl="0"/>
            <a:endParaRPr lang="en-US" dirty="0"/>
          </a:p>
        </p:txBody>
      </p:sp>
    </p:spTree>
    <p:extLst>
      <p:ext uri="{BB962C8B-B14F-4D97-AF65-F5344CB8AC3E}">
        <p14:creationId xmlns:p14="http://schemas.microsoft.com/office/powerpoint/2010/main" val="36201995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The Civil Rights Act of 1964 prohibits discrimination based on race, color, religion, sex, or national origin. The courts and the federal government have long refused to recognize LGBTQ+ discrimination as a form of sex discrimination. Over the past 20 years, however, federal courts and the government have at times recognized LGBTQ+ discrimination as sex discrimination. </a:t>
            </a:r>
          </a:p>
          <a:p>
            <a:pPr marL="571500" indent="-342900">
              <a:buSzPct val="100000"/>
              <a:buFont typeface="Arial" panose="020B0604020202020204" pitchFamily="34" charset="0"/>
              <a:buChar char="•"/>
            </a:pPr>
            <a:endParaRPr lang="en-US" sz="2500" dirty="0"/>
          </a:p>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It was not until June 15, 2020 that the Supreme Court finally recognized that LGBTQ+ employment discrimination is prohibited sex discrimination under Title VII of the Civil Rights Act of 1964. </a:t>
            </a:r>
          </a:p>
          <a:p>
            <a:pPr marL="571500" indent="-342900">
              <a:buSzPct val="100000"/>
              <a:buFont typeface="Arial" panose="020B0604020202020204" pitchFamily="34" charset="0"/>
              <a:buChar char="•"/>
            </a:pPr>
            <a:endParaRPr lang="en-US" sz="2500" dirty="0"/>
          </a:p>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This ruling recognized that it is illegal to discriminate against or fire an employee based on their sexual orientation or gender identity. Now lower federal courts and the Biden Administration are applying that ruling to education, health care, housing, credit discrimination, and more. </a:t>
            </a:r>
            <a:endParaRPr lang="en-US" sz="2500" dirty="0"/>
          </a:p>
          <a:p>
            <a:pPr rtl="0"/>
            <a:endParaRPr sz="2500" dirty="0"/>
          </a:p>
        </p:txBody>
      </p:sp>
      <p:sp>
        <p:nvSpPr>
          <p:cNvPr id="154" name="Google Shape;154;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2378284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rtl="0">
              <a:buSzPct val="100000"/>
              <a:buFont typeface="Arial" panose="020B0604020202020204" pitchFamily="34" charset="0"/>
              <a:buChar char="•"/>
            </a:pPr>
            <a:r>
              <a:rPr lang="en-US" sz="2500" dirty="0"/>
              <a:t>The Bostock ruling specifically states that employment discrimination on the basis of </a:t>
            </a:r>
            <a:r>
              <a:rPr lang="en-US" sz="2500" b="1" dirty="0"/>
              <a:t>gender identity </a:t>
            </a:r>
            <a:r>
              <a:rPr lang="en-US" sz="2500" dirty="0"/>
              <a:t>and </a:t>
            </a:r>
            <a:r>
              <a:rPr lang="en-US" sz="2500" b="1" dirty="0"/>
              <a:t>sexual orientation </a:t>
            </a:r>
            <a:r>
              <a:rPr lang="en-US" sz="2500" dirty="0"/>
              <a:t>is illegal.</a:t>
            </a:r>
          </a:p>
          <a:p>
            <a:pPr rtl="0">
              <a:buSzPct val="100000"/>
              <a:buFont typeface="Arial" panose="020B0604020202020204" pitchFamily="34" charset="0"/>
              <a:buChar char="•"/>
            </a:pPr>
            <a:endParaRPr lang="en-US" sz="2500" dirty="0"/>
          </a:p>
          <a:p>
            <a:pPr marL="457200" marR="0" lvl="0" indent="-2286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r>
              <a:rPr lang="en-US" sz="2500" b="0" i="0" u="none" strike="noStrike" cap="none" dirty="0">
                <a:solidFill>
                  <a:schemeClr val="dk1"/>
                </a:solidFill>
                <a:effectLst/>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lang="en-US" sz="2500" dirty="0"/>
          </a:p>
          <a:p>
            <a:pPr rtl="0"/>
            <a:endParaRPr dirty="0"/>
          </a:p>
        </p:txBody>
      </p:sp>
      <p:sp>
        <p:nvSpPr>
          <p:cNvPr id="154" name="Google Shape;154;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35654910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r>
              <a:rPr lang="en-US" sz="2500" b="0" i="0" u="none" strike="noStrike" cap="none" dirty="0">
                <a:solidFill>
                  <a:schemeClr val="dk1"/>
                </a:solidFill>
                <a:effectLst/>
                <a:latin typeface="Calibri"/>
                <a:ea typeface="Calibri"/>
                <a:cs typeface="Calibri"/>
                <a:sym typeface="Calibri"/>
              </a:rPr>
              <a:t>On March 26, 2021, the Department of Justice concluded that, as a result of the Bostock ruling, Title IX of the Education Amendments Act of 1972 also prohibits sexual-orientation and gender-identity discrimination in educational institutions that receive federal funding. This means all public schools. This means that students cannot be discriminated against in schools based on their LGBTQ+ identity. </a:t>
            </a:r>
          </a:p>
          <a:p>
            <a:pPr marL="457200" marR="0" lvl="0" indent="-2286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endParaRPr lang="en-US" sz="2500" dirty="0"/>
          </a:p>
          <a:p>
            <a:pPr marL="457200" marR="0" lvl="0" indent="-2286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r>
              <a:rPr lang="en-US" sz="2500" b="0" i="0" u="none" strike="noStrike" cap="none" dirty="0">
                <a:solidFill>
                  <a:schemeClr val="dk1"/>
                </a:solidFill>
                <a:effectLst/>
                <a:latin typeface="Calibri"/>
                <a:ea typeface="Calibri"/>
                <a:cs typeface="Calibri"/>
                <a:sym typeface="Calibri"/>
              </a:rPr>
              <a:t>There have been some significant wins recently for LGBTQ+ rights in the US But while progress is being made, attacks on LGBTQ+ rights in certain states have accelerated. </a:t>
            </a:r>
            <a:endParaRPr lang="en-US" sz="2500" dirty="0"/>
          </a:p>
          <a:p>
            <a:pPr rtl="0">
              <a:buSzPct val="100000"/>
              <a:buFont typeface="Arial" panose="020B0604020202020204" pitchFamily="34" charset="0"/>
              <a:buChar char="•"/>
            </a:pPr>
            <a:endParaRPr lang="en-US" sz="2500" dirty="0"/>
          </a:p>
          <a:p>
            <a:pPr rtl="0">
              <a:buSzPct val="100000"/>
              <a:buFont typeface="Arial" panose="020B0604020202020204" pitchFamily="34" charset="0"/>
              <a:buChar char="•"/>
            </a:pPr>
            <a:endParaRPr lang="en-US" sz="2500" dirty="0"/>
          </a:p>
          <a:p>
            <a:pPr rtl="0">
              <a:buSzPct val="100000"/>
              <a:buFont typeface="Arial" panose="020B0604020202020204" pitchFamily="34" charset="0"/>
              <a:buChar char="•"/>
            </a:pPr>
            <a:endParaRPr lang="en-US" sz="2500" dirty="0"/>
          </a:p>
          <a:p>
            <a:pPr marL="228600" marR="0" lvl="0" indent="0" algn="l" defTabSz="914400" rtl="0" eaLnBrk="1" fontAlgn="auto" latinLnBrk="0" hangingPunct="1">
              <a:lnSpc>
                <a:spcPct val="100000"/>
              </a:lnSpc>
              <a:spcBef>
                <a:spcPts val="0"/>
              </a:spcBef>
              <a:spcAft>
                <a:spcPts val="0"/>
              </a:spcAft>
              <a:buClr>
                <a:srgbClr val="000000"/>
              </a:buClr>
              <a:buSzPct val="100000"/>
              <a:buFontTx/>
              <a:buNone/>
              <a:tabLst/>
              <a:defRPr/>
            </a:pPr>
            <a:r>
              <a:rPr lang="en-US" sz="2500" i="1" dirty="0"/>
              <a:t>Reference: </a:t>
            </a:r>
            <a:r>
              <a:rPr lang="en-US" sz="2500" b="0" i="1" u="none" strike="noStrike" cap="none" dirty="0">
                <a:solidFill>
                  <a:schemeClr val="dk1"/>
                </a:solidFill>
                <a:effectLst/>
                <a:latin typeface="Calibri"/>
                <a:ea typeface="Calibri"/>
                <a:cs typeface="Calibri"/>
                <a:sym typeface="Calibri"/>
              </a:rPr>
              <a:t>Department of Justice, “Application of Bostock v. Clayton County to Title IX of the Education Amendments of 1972,” March 26, 2021, https://</a:t>
            </a:r>
            <a:r>
              <a:rPr lang="en-US" sz="2500" b="0" i="1" u="none" strike="noStrike" cap="none" dirty="0" err="1">
                <a:solidFill>
                  <a:schemeClr val="dk1"/>
                </a:solidFill>
                <a:effectLst/>
                <a:latin typeface="Calibri"/>
                <a:ea typeface="Calibri"/>
                <a:cs typeface="Calibri"/>
                <a:sym typeface="Calibri"/>
              </a:rPr>
              <a:t>www.justice.gov</a:t>
            </a:r>
            <a:r>
              <a:rPr lang="en-US" sz="2500" b="0" i="1" u="none" strike="noStrike" cap="none" dirty="0">
                <a:solidFill>
                  <a:schemeClr val="dk1"/>
                </a:solidFill>
                <a:effectLst/>
                <a:latin typeface="Calibri"/>
                <a:ea typeface="Calibri"/>
                <a:cs typeface="Calibri"/>
                <a:sym typeface="Calibri"/>
              </a:rPr>
              <a:t>/</a:t>
            </a:r>
            <a:r>
              <a:rPr lang="en-US" sz="2500" b="0" i="1" u="none" strike="noStrike" cap="none" dirty="0" err="1">
                <a:solidFill>
                  <a:schemeClr val="dk1"/>
                </a:solidFill>
                <a:effectLst/>
                <a:latin typeface="Calibri"/>
                <a:ea typeface="Calibri"/>
                <a:cs typeface="Calibri"/>
                <a:sym typeface="Calibri"/>
              </a:rPr>
              <a:t>crt</a:t>
            </a:r>
            <a:r>
              <a:rPr lang="en-US" sz="2500" b="0" i="1" u="none" strike="noStrike" cap="none" dirty="0">
                <a:solidFill>
                  <a:schemeClr val="dk1"/>
                </a:solidFill>
                <a:effectLst/>
                <a:latin typeface="Calibri"/>
                <a:ea typeface="Calibri"/>
                <a:cs typeface="Calibri"/>
                <a:sym typeface="Calibri"/>
              </a:rPr>
              <a:t>/page/file/1383026/download </a:t>
            </a:r>
            <a:endParaRPr lang="en-US" sz="2500" i="1" dirty="0"/>
          </a:p>
          <a:p>
            <a:pPr rtl="0">
              <a:buSzPct val="100000"/>
              <a:buFont typeface="Arial" panose="020B0604020202020204" pitchFamily="34" charset="0"/>
              <a:buChar char="•"/>
            </a:pPr>
            <a:endParaRPr sz="2500" dirty="0"/>
          </a:p>
        </p:txBody>
      </p:sp>
      <p:sp>
        <p:nvSpPr>
          <p:cNvPr id="154" name="Google Shape;154;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31364244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While some schools and districts are implementing gender-affirming policies and practices, like recognizing proper names and pronouns for children, in the background, states are trying to license LGBTQ+ discrimination under the guise of religious freedom. The proposed legislation in these areas, if passed, would serve to limit, further marginalize, and in some cases criminalize efforts to support LGBTQ+ youth and adults.</a:t>
            </a:r>
          </a:p>
          <a:p>
            <a:pPr marL="228600" indent="0">
              <a:buSzPct val="100000"/>
              <a:buFontTx/>
              <a:buNone/>
            </a:pPr>
            <a:r>
              <a:rPr lang="en-US" sz="2500" b="0" i="0" u="none" strike="noStrike" cap="none" dirty="0">
                <a:solidFill>
                  <a:schemeClr val="dk1"/>
                </a:solidFill>
                <a:effectLst/>
                <a:latin typeface="Calibri"/>
                <a:ea typeface="Calibri"/>
                <a:cs typeface="Calibri"/>
                <a:sym typeface="Calibri"/>
              </a:rPr>
              <a:t> </a:t>
            </a:r>
            <a:endParaRPr lang="en-US" sz="2500" dirty="0"/>
          </a:p>
          <a:p>
            <a:pPr>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These attacks on LGBTQ+ people, especially young people, are being challenged in court and should be struck down under the reasoning of Bostock. But those lawsuits are just getting started. </a:t>
            </a:r>
            <a:endParaRPr lang="en-US" sz="2500" dirty="0"/>
          </a:p>
          <a:p>
            <a:pPr rtl="0">
              <a:buSzPct val="100000"/>
              <a:buFont typeface="Arial" panose="020B0604020202020204" pitchFamily="34" charset="0"/>
              <a:buChar char="•"/>
            </a:pPr>
            <a:endParaRPr lang="en-US" sz="2500" dirty="0"/>
          </a:p>
        </p:txBody>
      </p:sp>
    </p:spTree>
    <p:extLst>
      <p:ext uri="{BB962C8B-B14F-4D97-AF65-F5344CB8AC3E}">
        <p14:creationId xmlns:p14="http://schemas.microsoft.com/office/powerpoint/2010/main" val="13015588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The U.S. Equal Employment Opportunity Commission is responsible for enforcing federal laws that make it illegal to discriminate against job applicants and employees. The EEOC offers the following guidelines for what the Bostock decision means for LGBTQ+ employees and employers across the country:</a:t>
            </a:r>
          </a:p>
          <a:p>
            <a:pPr marL="1028700" lvl="1" indent="-342900" rtl="0">
              <a:buSzPct val="100000"/>
              <a:buFont typeface="Arial" panose="020B0604020202020204" pitchFamily="34" charset="0"/>
              <a:buChar char="•"/>
            </a:pPr>
            <a:r>
              <a:rPr lang="en-US" sz="2500" dirty="0"/>
              <a:t>Bostock only applies to employers with more than 15 employees. Employers with fewer than 15 total employees are not covered by Title VII.</a:t>
            </a:r>
          </a:p>
          <a:p>
            <a:pPr marL="1028700" lvl="1" indent="-342900" rtl="0">
              <a:buSzPct val="100000"/>
              <a:buFont typeface="Arial" panose="020B0604020202020204" pitchFamily="34" charset="0"/>
              <a:buChar char="•"/>
            </a:pPr>
            <a:r>
              <a:rPr lang="en-US" sz="2500" dirty="0"/>
              <a:t>Bostock applies nationwide and protects employees from sexual orientation or gender identity discrimination regardless of state or local laws.</a:t>
            </a:r>
          </a:p>
          <a:p>
            <a:pPr marL="1028700" lvl="1" indent="-342900" rtl="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An employer covered by Title VII is not allowed to fire, refuse to hire, or take assignments away from someone (or discriminate in any other way) because customers or clients would prefer to work with people who have a different sexual orientation or gender identity. (For example, keeping LGBTQ+ employees out of public-facing positions.)</a:t>
            </a:r>
          </a:p>
          <a:p>
            <a:pPr marL="1028700" lvl="1" indent="-342900" rtl="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Although accidental misuse of a transgender employee’s preferred name and pronouns does not violate Title VII, intentionally and repeatedly using the wrong name and pronouns to refer to a transgender employee could contribute to an unlawful hostile work environment.</a:t>
            </a:r>
          </a:p>
          <a:p>
            <a:pPr lvl="1">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For applicants and employees of private sector employers and state and local government employers, the individual can contact the EEOC for help in deciding what to do next. If the individual decides to file a charge of discrimination with the EEOC, the agency will conduct an investigation to determine if applicable Equal Employment Opportunity (EEO) laws have been violated. Because an individual must file an EEOC charge within 180 days of the alleged violation</a:t>
            </a:r>
          </a:p>
          <a:p>
            <a:pPr lvl="1">
              <a:buSzPct val="100000"/>
              <a:buFont typeface="Arial" panose="020B0604020202020204" pitchFamily="34" charset="0"/>
              <a:buChar char="•"/>
            </a:pPr>
            <a:endParaRPr lang="en-US" sz="2500" b="0" i="0" u="none" strike="noStrike" cap="none" dirty="0">
              <a:solidFill>
                <a:schemeClr val="dk1"/>
              </a:solidFill>
              <a:effectLst/>
              <a:latin typeface="Calibri"/>
              <a:cs typeface="Calibri"/>
              <a:sym typeface="Calibri"/>
            </a:endParaRPr>
          </a:p>
          <a:p>
            <a:pPr lvl="1">
              <a:buSzPct val="100000"/>
              <a:buFont typeface="Arial" panose="020B0604020202020204" pitchFamily="34" charset="0"/>
              <a:buChar char="•"/>
            </a:pPr>
            <a:endParaRPr lang="en-US" sz="2500" b="0" i="0" u="none" strike="noStrike" cap="none" dirty="0">
              <a:solidFill>
                <a:schemeClr val="dk1"/>
              </a:solidFill>
              <a:effectLst/>
              <a:latin typeface="Calibri"/>
              <a:cs typeface="Calibri"/>
              <a:sym typeface="Calibri"/>
            </a:endParaRPr>
          </a:p>
          <a:p>
            <a:pPr marL="685800" lvl="1" indent="0">
              <a:buSzPct val="100000"/>
              <a:buFontTx/>
              <a:buNone/>
            </a:pPr>
            <a:r>
              <a:rPr lang="en-US" sz="2500" b="0" i="1" u="none" strike="noStrike" cap="none" dirty="0">
                <a:solidFill>
                  <a:schemeClr val="dk1"/>
                </a:solidFill>
                <a:effectLst/>
                <a:latin typeface="Calibri"/>
                <a:cs typeface="Calibri"/>
                <a:sym typeface="Calibri"/>
              </a:rPr>
              <a:t>Reference: EEOC Website - https://</a:t>
            </a:r>
            <a:r>
              <a:rPr lang="en-US" sz="2500" b="0" i="1" u="none" strike="noStrike" cap="none" dirty="0" err="1">
                <a:solidFill>
                  <a:schemeClr val="dk1"/>
                </a:solidFill>
                <a:effectLst/>
                <a:latin typeface="Calibri"/>
                <a:cs typeface="Calibri"/>
                <a:sym typeface="Calibri"/>
              </a:rPr>
              <a:t>www.eeoc.gov</a:t>
            </a:r>
            <a:r>
              <a:rPr lang="en-US" sz="2500" b="0" i="1" u="none" strike="noStrike" cap="none" dirty="0">
                <a:solidFill>
                  <a:schemeClr val="dk1"/>
                </a:solidFill>
                <a:effectLst/>
                <a:latin typeface="Calibri"/>
                <a:cs typeface="Calibri"/>
                <a:sym typeface="Calibri"/>
              </a:rPr>
              <a:t>/laws/guidance/protections-against-employment-discrimination-based-sexual-orientation-or-gender</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196820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r>
              <a:rPr lang="en-US" sz="2800" dirty="0">
                <a:solidFill>
                  <a:schemeClr val="dk1"/>
                </a:solidFill>
                <a:ea typeface="Calibri"/>
                <a:cs typeface="Calibri"/>
                <a:sym typeface="Calibri"/>
              </a:rPr>
              <a:t>Bostock interprets sex to include sexual orientation and gender identity. This analysis of the word “sex” was critical to the ruling.</a:t>
            </a:r>
          </a:p>
          <a:p>
            <a:pPr marL="457200" marR="0" lvl="0" indent="-2286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r>
              <a:rPr lang="en-US" sz="2800" dirty="0">
                <a:solidFill>
                  <a:schemeClr val="dk1"/>
                </a:solidFill>
                <a:ea typeface="Calibri"/>
                <a:cs typeface="Calibri"/>
                <a:sym typeface="Calibri"/>
              </a:rPr>
              <a:t>Title IX of the </a:t>
            </a:r>
            <a:r>
              <a:rPr lang="en-US" sz="2800" dirty="0">
                <a:ea typeface="Calibri"/>
                <a:cs typeface="Calibri"/>
                <a:sym typeface="Calibri"/>
              </a:rPr>
              <a:t>of the Education Amendments of 1972 has been determined to protect transgender students from discrimination on the basis of gender identity.</a:t>
            </a:r>
            <a:endParaRPr lang="en-US" sz="2800" dirty="0">
              <a:solidFill>
                <a:schemeClr val="dk1"/>
              </a:solidFill>
              <a:ea typeface="Calibri"/>
              <a:cs typeface="Calibri"/>
              <a:sym typeface="Calibri"/>
            </a:endParaRPr>
          </a:p>
          <a:p>
            <a:pPr marL="457200" marR="0" lvl="0" indent="-2286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r>
              <a:rPr lang="en-US" sz="2800" dirty="0">
                <a:solidFill>
                  <a:schemeClr val="dk1"/>
                </a:solidFill>
                <a:ea typeface="Calibri"/>
                <a:cs typeface="Calibri"/>
                <a:sym typeface="Calibri"/>
              </a:rPr>
              <a:t>The Bostock ruling is far reaching. The Office of Civil Rights now applies this analysis of the word “sex” to existing statutes that reference “sex.” The term is extended to include sexual orientation and gender identity in the following statues:</a:t>
            </a:r>
          </a:p>
          <a:p>
            <a:pPr marL="1143000" lvl="1" indent="-457200">
              <a:buSzPct val="100000"/>
              <a:buFont typeface="Arial" panose="020B0604020202020204" pitchFamily="34" charset="0"/>
              <a:buChar char="•"/>
            </a:pPr>
            <a:r>
              <a:rPr lang="en-US" sz="2800" dirty="0">
                <a:solidFill>
                  <a:schemeClr val="dk1"/>
                </a:solidFill>
                <a:ea typeface="Calibri"/>
                <a:cs typeface="Calibri"/>
                <a:sym typeface="Calibri"/>
              </a:rPr>
              <a:t>The Omnibus Crime Control &amp; Safe Streets Act of 1968</a:t>
            </a:r>
          </a:p>
          <a:p>
            <a:pPr marL="1143000" lvl="1" indent="-457200">
              <a:buSzPct val="100000"/>
              <a:buFont typeface="Arial" panose="020B0604020202020204" pitchFamily="34" charset="0"/>
              <a:buChar char="•"/>
            </a:pPr>
            <a:r>
              <a:rPr lang="en-US" sz="2800" dirty="0">
                <a:solidFill>
                  <a:schemeClr val="dk1"/>
                </a:solidFill>
                <a:ea typeface="Calibri"/>
                <a:cs typeface="Calibri"/>
                <a:sym typeface="Calibri"/>
              </a:rPr>
              <a:t>The Juvenile Justice and Delinquency Prevention At of 1974</a:t>
            </a:r>
          </a:p>
          <a:p>
            <a:pPr marL="1143000" lvl="1" indent="-457200">
              <a:buSzPct val="100000"/>
              <a:buFont typeface="Arial" panose="020B0604020202020204" pitchFamily="34" charset="0"/>
              <a:buChar char="•"/>
            </a:pPr>
            <a:r>
              <a:rPr lang="en-US" sz="2800" dirty="0">
                <a:solidFill>
                  <a:schemeClr val="dk1"/>
                </a:solidFill>
                <a:ea typeface="Calibri"/>
                <a:cs typeface="Calibri"/>
                <a:sym typeface="Calibri"/>
              </a:rPr>
              <a:t>The Victims of Crime Act of 1984 </a:t>
            </a:r>
          </a:p>
          <a:p>
            <a:pPr marL="1143000" lvl="1" indent="-457200">
              <a:buSzPct val="100000"/>
              <a:buFont typeface="Arial" panose="020B0604020202020204" pitchFamily="34" charset="0"/>
              <a:buChar char="•"/>
            </a:pPr>
            <a:r>
              <a:rPr lang="en-US" sz="2800" dirty="0">
                <a:solidFill>
                  <a:schemeClr val="dk1"/>
                </a:solidFill>
                <a:ea typeface="Calibri"/>
                <a:cs typeface="Calibri"/>
                <a:sym typeface="Calibri"/>
              </a:rPr>
              <a:t>The Violence Against Women Reauthorization Act of 2013</a:t>
            </a:r>
          </a:p>
          <a:p>
            <a:pPr marL="1143000" lvl="1" indent="-457200">
              <a:buSzPct val="100000"/>
              <a:buFont typeface="Arial" panose="020B0604020202020204" pitchFamily="34" charset="0"/>
              <a:buChar char="•"/>
            </a:pPr>
            <a:endParaRPr lang="en-US" sz="2800" dirty="0">
              <a:solidFill>
                <a:schemeClr val="dk1"/>
              </a:solidFill>
              <a:ea typeface="Calibri"/>
              <a:cs typeface="Calibri"/>
              <a:sym typeface="Calibri"/>
            </a:endParaRPr>
          </a:p>
          <a:p>
            <a:pPr marL="685800" lvl="1" indent="0">
              <a:buSzPct val="100000"/>
              <a:buFontTx/>
              <a:buNone/>
            </a:pPr>
            <a:r>
              <a:rPr lang="en-US" sz="2800" i="1" dirty="0">
                <a:solidFill>
                  <a:schemeClr val="dk1"/>
                </a:solidFill>
                <a:ea typeface="Calibri"/>
                <a:cs typeface="Calibri"/>
                <a:sym typeface="Calibri"/>
              </a:rPr>
              <a:t>Reference: https://</a:t>
            </a:r>
            <a:r>
              <a:rPr lang="en-US" sz="2800" i="1" dirty="0" err="1">
                <a:solidFill>
                  <a:schemeClr val="dk1"/>
                </a:solidFill>
                <a:ea typeface="Calibri"/>
                <a:cs typeface="Calibri"/>
                <a:sym typeface="Calibri"/>
              </a:rPr>
              <a:t>www.justice.gov</a:t>
            </a:r>
            <a:r>
              <a:rPr lang="en-US" sz="2800" i="1" dirty="0">
                <a:solidFill>
                  <a:schemeClr val="dk1"/>
                </a:solidFill>
                <a:ea typeface="Calibri"/>
                <a:cs typeface="Calibri"/>
                <a:sym typeface="Calibri"/>
              </a:rPr>
              <a:t>/</a:t>
            </a:r>
            <a:r>
              <a:rPr lang="en-US" sz="2800" i="1" dirty="0" err="1">
                <a:solidFill>
                  <a:schemeClr val="dk1"/>
                </a:solidFill>
                <a:ea typeface="Calibri"/>
                <a:cs typeface="Calibri"/>
                <a:sym typeface="Calibri"/>
              </a:rPr>
              <a:t>crt</a:t>
            </a:r>
            <a:r>
              <a:rPr lang="en-US" sz="2800" i="1" dirty="0">
                <a:solidFill>
                  <a:schemeClr val="dk1"/>
                </a:solidFill>
                <a:ea typeface="Calibri"/>
                <a:cs typeface="Calibri"/>
                <a:sym typeface="Calibri"/>
              </a:rPr>
              <a:t>/page/file/1383026/download </a:t>
            </a:r>
            <a:r>
              <a:rPr lang="en-US" sz="2800" b="1" i="0" dirty="0">
                <a:solidFill>
                  <a:schemeClr val="dk1"/>
                </a:solidFill>
                <a:ea typeface="Calibri"/>
                <a:cs typeface="Calibri"/>
                <a:sym typeface="Calibri"/>
              </a:rPr>
              <a:t>and</a:t>
            </a:r>
            <a:r>
              <a:rPr lang="en-US" sz="2800" i="1" dirty="0">
                <a:solidFill>
                  <a:schemeClr val="dk1"/>
                </a:solidFill>
                <a:ea typeface="Calibri"/>
                <a:cs typeface="Calibri"/>
                <a:sym typeface="Calibri"/>
              </a:rPr>
              <a:t> https://</a:t>
            </a:r>
            <a:r>
              <a:rPr lang="en-US" sz="2800" i="1" dirty="0" err="1">
                <a:solidFill>
                  <a:schemeClr val="dk1"/>
                </a:solidFill>
                <a:ea typeface="Calibri"/>
                <a:cs typeface="Calibri"/>
                <a:sym typeface="Calibri"/>
              </a:rPr>
              <a:t>www.justice.gov</a:t>
            </a:r>
            <a:r>
              <a:rPr lang="en-US" sz="2800" i="1" dirty="0">
                <a:solidFill>
                  <a:schemeClr val="dk1"/>
                </a:solidFill>
                <a:ea typeface="Calibri"/>
                <a:cs typeface="Calibri"/>
                <a:sym typeface="Calibri"/>
              </a:rPr>
              <a:t>/</a:t>
            </a:r>
            <a:r>
              <a:rPr lang="en-US" sz="2800" i="1" dirty="0" err="1">
                <a:solidFill>
                  <a:schemeClr val="dk1"/>
                </a:solidFill>
                <a:ea typeface="Calibri"/>
                <a:cs typeface="Calibri"/>
                <a:sym typeface="Calibri"/>
              </a:rPr>
              <a:t>crt</a:t>
            </a:r>
            <a:r>
              <a:rPr lang="en-US" sz="2800" i="1" dirty="0">
                <a:solidFill>
                  <a:schemeClr val="dk1"/>
                </a:solidFill>
                <a:ea typeface="Calibri"/>
                <a:cs typeface="Calibri"/>
                <a:sym typeface="Calibri"/>
              </a:rPr>
              <a:t>/page/file/1481776/download</a:t>
            </a:r>
          </a:p>
          <a:p>
            <a:pPr marL="914400" marR="0" lvl="1" indent="-2286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endParaRPr lang="en-US" sz="2800" dirty="0">
              <a:solidFill>
                <a:schemeClr val="dk1"/>
              </a:solidFill>
              <a:ea typeface="Calibri"/>
              <a:cs typeface="Calibri"/>
              <a:sym typeface="Calibri"/>
            </a:endParaRPr>
          </a:p>
          <a:p>
            <a:pPr>
              <a:buSzPct val="100000"/>
              <a:buFont typeface="Arial" panose="020B0604020202020204" pitchFamily="34" charset="0"/>
              <a:buChar char="•"/>
            </a:pPr>
            <a:endParaRPr lang="en-US" sz="2500" b="0" i="1" u="none" strike="noStrike" cap="none" dirty="0">
              <a:solidFill>
                <a:schemeClr val="dk1"/>
              </a:solidFill>
              <a:effectLst/>
              <a:latin typeface="Calibri"/>
              <a:cs typeface="Calibri"/>
              <a:sym typeface="Calibri"/>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750891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2500" dirty="0"/>
              <a:t>Key Notes</a:t>
            </a:r>
          </a:p>
          <a:p>
            <a:pPr marL="571500" indent="-342900" rtl="0">
              <a:buSzPct val="100000"/>
              <a:buFont typeface="Arial" panose="020B0604020202020204" pitchFamily="34" charset="0"/>
              <a:buChar char="•"/>
            </a:pPr>
            <a:r>
              <a:rPr lang="en-US" sz="2500" dirty="0"/>
              <a:t>Bostock only applies to employers with more than 15 employees. Employers with fewer than 15 total employees are not covered by Title VII.</a:t>
            </a:r>
          </a:p>
          <a:p>
            <a:pPr marL="571500" indent="-342900" rtl="0">
              <a:buSzPct val="100000"/>
              <a:buFont typeface="Arial" panose="020B0604020202020204" pitchFamily="34" charset="0"/>
              <a:buChar char="•"/>
            </a:pPr>
            <a:r>
              <a:rPr lang="en-US" sz="2500" dirty="0"/>
              <a:t>Bostock applies nationwide and protects employees from sexual orientation or gender identity discrimination regardless of state or local laws.</a:t>
            </a:r>
          </a:p>
          <a:p>
            <a:pPr marL="571500" indent="-342900" rtl="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An employer covered by Title VII is not allowed to fire, refuse to hire, or take assignments away from someone (or discriminate in any other way) because customers or clients would prefer to work with people who have a different sexual orientation or gender identity. (For example, keeping LGBTQ+ employees out of public-facing positions.)</a:t>
            </a:r>
          </a:p>
          <a:p>
            <a:pPr marL="571500" indent="-342900" rtl="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Although accidental misuse of a transgender employee’s preferred name and pronouns does not violate Title VII, intentionally and repeatedly using the wrong name and pronouns to refer to a transgender employee could contribute to an unlawful hostile work environment.</a:t>
            </a:r>
            <a:endParaRPr lang="en-US" sz="2500" dirty="0"/>
          </a:p>
        </p:txBody>
      </p:sp>
    </p:spTree>
    <p:extLst>
      <p:ext uri="{BB962C8B-B14F-4D97-AF65-F5344CB8AC3E}">
        <p14:creationId xmlns:p14="http://schemas.microsoft.com/office/powerpoint/2010/main" val="25847499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500" b="0" i="0" u="none" strike="noStrike" cap="none" dirty="0">
                <a:solidFill>
                  <a:schemeClr val="dk1"/>
                </a:solidFill>
                <a:effectLst/>
                <a:latin typeface="Calibri"/>
                <a:ea typeface="Calibri"/>
                <a:cs typeface="Calibri"/>
                <a:sym typeface="Calibri"/>
              </a:rPr>
              <a:t>Turn &amp; Talk: Suggested Discussion Questions</a:t>
            </a:r>
          </a:p>
          <a:p>
            <a:pPr marL="685800" indent="-457200">
              <a:buSzPct val="100000"/>
              <a:buFont typeface="+mj-lt"/>
              <a:buAutoNum type="arabicPeriod"/>
            </a:pPr>
            <a:endParaRPr lang="en-US" sz="2500" b="0" i="0" u="none" strike="noStrike" cap="none" dirty="0">
              <a:solidFill>
                <a:schemeClr val="dk1"/>
              </a:solidFill>
              <a:effectLst/>
              <a:latin typeface="Calibri"/>
              <a:ea typeface="Calibri"/>
              <a:cs typeface="Calibri"/>
              <a:sym typeface="Calibri"/>
            </a:endParaRPr>
          </a:p>
          <a:p>
            <a:pPr marL="342900" indent="-342900">
              <a:buClr>
                <a:schemeClr val="tx2"/>
              </a:buClr>
              <a:buSzPct val="100000"/>
              <a:buAutoNum type="arabicPeriod"/>
            </a:pPr>
            <a:r>
              <a:rPr lang="en-US" sz="2500" b="0" i="0" u="none" strike="noStrike" cap="none" dirty="0">
                <a:solidFill>
                  <a:schemeClr val="tx2"/>
                </a:solidFill>
                <a:latin typeface="Calibri"/>
                <a:ea typeface="Calibri"/>
                <a:cs typeface="Calibri"/>
                <a:sym typeface="Calibri"/>
              </a:rPr>
              <a:t>How have past and recent federal laws impacted LGBTQ+ individuals?</a:t>
            </a:r>
          </a:p>
          <a:p>
            <a:pPr marL="342900" indent="-342900">
              <a:buClr>
                <a:schemeClr val="tx2"/>
              </a:buClr>
              <a:buSzPct val="100000"/>
              <a:buAutoNum type="arabicPeriod"/>
            </a:pPr>
            <a:endParaRPr lang="en-US" sz="2500" b="0" i="0" u="none" strike="noStrike" cap="none" dirty="0">
              <a:solidFill>
                <a:schemeClr val="tx2"/>
              </a:solidFill>
              <a:latin typeface="Calibri"/>
              <a:ea typeface="Calibri"/>
              <a:cs typeface="Calibri"/>
              <a:sym typeface="Calibri"/>
            </a:endParaRPr>
          </a:p>
          <a:p>
            <a:pPr marL="342900" indent="-342900">
              <a:buClr>
                <a:schemeClr val="tx2"/>
              </a:buClr>
              <a:buSzPct val="100000"/>
              <a:buFont typeface="Arial"/>
              <a:buAutoNum type="arabicPeriod"/>
            </a:pPr>
            <a:r>
              <a:rPr lang="en-US" sz="2500" b="0" i="0" u="none" strike="noStrike" cap="none" dirty="0">
                <a:solidFill>
                  <a:schemeClr val="tx2"/>
                </a:solidFill>
                <a:latin typeface="Calibri"/>
                <a:ea typeface="Calibri"/>
                <a:cs typeface="Calibri"/>
                <a:sym typeface="Calibri"/>
              </a:rPr>
              <a:t>How does the Bostock ruling support LGBTQ+ members? How does it impact the work of </a:t>
            </a:r>
            <a:r>
              <a:rPr lang="en-US" sz="2500" b="0" i="0" u="none" strike="noStrike" cap="none" dirty="0" err="1">
                <a:solidFill>
                  <a:schemeClr val="tx2"/>
                </a:solidFill>
                <a:latin typeface="Calibri"/>
                <a:ea typeface="Calibri"/>
                <a:cs typeface="Calibri"/>
                <a:sym typeface="Calibri"/>
              </a:rPr>
              <a:t>UniServ</a:t>
            </a:r>
            <a:r>
              <a:rPr lang="en-US" sz="2500" b="0" i="0" u="none" strike="noStrike" cap="none" dirty="0">
                <a:solidFill>
                  <a:schemeClr val="tx2"/>
                </a:solidFill>
                <a:latin typeface="Calibri"/>
                <a:ea typeface="Calibri"/>
                <a:cs typeface="Calibri"/>
                <a:sym typeface="Calibri"/>
              </a:rPr>
              <a:t> directors?  </a:t>
            </a:r>
          </a:p>
          <a:p>
            <a:pPr>
              <a:buAutoNum type="arabicPeriod"/>
            </a:pPr>
            <a:endParaRPr lang="en-US" sz="2500" b="0" i="0" u="none" strike="noStrike" cap="none" dirty="0">
              <a:solidFill>
                <a:schemeClr val="dk1"/>
              </a:solidFill>
              <a:effectLst/>
              <a:latin typeface="Calibri"/>
              <a:ea typeface="Calibri"/>
              <a:cs typeface="Calibri"/>
              <a:sym typeface="Calibri"/>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722298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buSzPct val="100000"/>
              <a:buFontTx/>
              <a:buNone/>
            </a:pPr>
            <a:r>
              <a:rPr lang="en-US" sz="2500" dirty="0"/>
              <a:t>Now that we have an understanding of federal laws, let’s look at the current state laws as it relates to protections for LGBTQ+ individuals.</a:t>
            </a:r>
          </a:p>
        </p:txBody>
      </p:sp>
    </p:spTree>
    <p:extLst>
      <p:ext uri="{BB962C8B-B14F-4D97-AF65-F5344CB8AC3E}">
        <p14:creationId xmlns:p14="http://schemas.microsoft.com/office/powerpoint/2010/main" val="33673450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dirty="0"/>
              <a:t>The Movement Advancement Project (MAP) is an excellent resource to learn more about state laws regarding LGBTQ+ topics.</a:t>
            </a:r>
          </a:p>
          <a:p>
            <a:pPr marL="571500" indent="-342900">
              <a:buSzPct val="100000"/>
              <a:buFont typeface="Arial" panose="020B0604020202020204" pitchFamily="34" charset="0"/>
              <a:buChar char="•"/>
            </a:pPr>
            <a:endParaRPr lang="en-US" sz="2500" dirty="0"/>
          </a:p>
          <a:p>
            <a:pPr marL="571500" indent="-342900">
              <a:buSzPct val="100000"/>
              <a:buFont typeface="Arial" panose="020B0604020202020204" pitchFamily="34" charset="0"/>
              <a:buChar char="•"/>
            </a:pPr>
            <a:r>
              <a:rPr lang="en-US" sz="2500" dirty="0"/>
              <a:t>State non-discrimination laws prohibit discrimination based on gender identity and sexual orientation in a number of areas – specifically employment, housing, public accommodations and credit.</a:t>
            </a:r>
          </a:p>
          <a:p>
            <a:pPr marL="571500" indent="-342900">
              <a:buSzPct val="100000"/>
              <a:buFont typeface="Arial" panose="020B0604020202020204" pitchFamily="34" charset="0"/>
              <a:buChar char="•"/>
            </a:pPr>
            <a:endParaRPr lang="en-US" sz="2500" dirty="0"/>
          </a:p>
          <a:p>
            <a:pPr marL="571500" indent="-342900">
              <a:buSzPct val="100000"/>
              <a:buFont typeface="Arial" panose="020B0604020202020204" pitchFamily="34" charset="0"/>
              <a:buChar char="•"/>
            </a:pPr>
            <a:r>
              <a:rPr lang="en-US" sz="2500" dirty="0"/>
              <a:t>Transgender individuals still face discrimination as it relates to housing (it is not illegal to evict someone because they’re transgender), credit and lending laws, and public accommodations. Transgender individuals can still face refusal of service, verbal harassment, or being physically attacked in many states due to their identity, and not be protected by law.</a:t>
            </a:r>
          </a:p>
          <a:p>
            <a:pPr marL="571500" indent="-342900">
              <a:buSzPct val="100000"/>
              <a:buFont typeface="Arial" panose="020B0604020202020204" pitchFamily="34" charset="0"/>
              <a:buChar char="•"/>
            </a:pPr>
            <a:endParaRPr lang="en-US" sz="2500" dirty="0"/>
          </a:p>
          <a:p>
            <a:pPr marL="571500" indent="-342900">
              <a:buSzPct val="100000"/>
              <a:buFont typeface="Arial" panose="020B0604020202020204" pitchFamily="34" charset="0"/>
              <a:buChar char="•"/>
            </a:pPr>
            <a:r>
              <a:rPr lang="en-US" sz="2500" dirty="0"/>
              <a:t>Some states have passed laws that limit non-discrimination protections through religious exemption laws and through laws that preemptively ban cities and counties from passing their own non-discrimination legislation.</a:t>
            </a:r>
          </a:p>
          <a:p>
            <a:endParaRPr lang="en-US" sz="2500" dirty="0"/>
          </a:p>
          <a:p>
            <a:endParaRPr lang="en-US" sz="2500" dirty="0"/>
          </a:p>
          <a:p>
            <a:endParaRPr lang="en-US" sz="2500" dirty="0"/>
          </a:p>
          <a:p>
            <a:r>
              <a:rPr lang="en-US" sz="2500" dirty="0"/>
              <a:t>Source -https://</a:t>
            </a:r>
            <a:r>
              <a:rPr lang="en-US" sz="2500" dirty="0" err="1"/>
              <a:t>www.lgbtmap.org</a:t>
            </a:r>
            <a:r>
              <a:rPr lang="en-US" sz="2500" dirty="0"/>
              <a:t>/file/mapping-trans-equality-infographic-non-</a:t>
            </a:r>
            <a:r>
              <a:rPr lang="en-US" sz="2500" dirty="0" err="1"/>
              <a:t>discrimination.png</a:t>
            </a:r>
            <a:endParaRPr lang="en-US" sz="25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006175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dirty="0"/>
              <a:t>Having identity documents that match your gender identity are essential for social participation. From being able to open a bank account, apply for a job, or board a plane, you must present documents to verify your identity.</a:t>
            </a:r>
          </a:p>
          <a:p>
            <a:pPr marL="571500" indent="-342900">
              <a:buSzPct val="100000"/>
              <a:buFont typeface="Arial" panose="020B0604020202020204" pitchFamily="34" charset="0"/>
              <a:buChar char="•"/>
            </a:pPr>
            <a:endParaRPr lang="en-US" sz="2500" dirty="0"/>
          </a:p>
          <a:p>
            <a:pPr marL="571500" indent="-342900">
              <a:buSzPct val="100000"/>
              <a:buFont typeface="Arial" panose="020B0604020202020204" pitchFamily="34" charset="0"/>
              <a:buChar char="•"/>
            </a:pPr>
            <a:r>
              <a:rPr lang="en-US" sz="2500" dirty="0"/>
              <a:t>Some states (in green such as Washington and Connecticut) have minimal barriers to obtaining accurate documents. States in red, such as Georgia and Arizona can have outdated surgical requirements for transgender people to change their identification – something many transgender people do not want, or cannot afford.</a:t>
            </a:r>
          </a:p>
          <a:p>
            <a:endParaRPr lang="en-US" sz="2500" dirty="0"/>
          </a:p>
          <a:p>
            <a:r>
              <a:rPr lang="en-US" sz="2500" i="1" dirty="0"/>
              <a:t>Source - https://</a:t>
            </a:r>
            <a:r>
              <a:rPr lang="en-US" sz="2500" i="1" dirty="0" err="1"/>
              <a:t>www.lgbtmap.org</a:t>
            </a:r>
            <a:r>
              <a:rPr lang="en-US" sz="2500" i="1" dirty="0"/>
              <a:t>/file/mapping-trans-equality-infographic-ID-</a:t>
            </a:r>
            <a:r>
              <a:rPr lang="en-US" sz="2500" i="1" dirty="0" err="1"/>
              <a:t>laws.png</a:t>
            </a:r>
            <a:endParaRPr lang="en-US" sz="2500" i="1" dirty="0"/>
          </a:p>
          <a:p>
            <a:endParaRPr lang="en-US" sz="2500" i="1" dirty="0"/>
          </a:p>
          <a:p>
            <a:r>
              <a:rPr lang="en-US" sz="2500" i="1" dirty="0"/>
              <a:t>See alternate map - https://</a:t>
            </a:r>
            <a:r>
              <a:rPr lang="en-US" sz="2500" i="1" dirty="0" err="1"/>
              <a:t>www.lgbtmap.org</a:t>
            </a:r>
            <a:r>
              <a:rPr lang="en-US" sz="2500" i="1" dirty="0"/>
              <a:t>/equality-maps/</a:t>
            </a:r>
            <a:r>
              <a:rPr lang="en-US" sz="2500" i="1" dirty="0" err="1"/>
              <a:t>identity_document_laws</a:t>
            </a:r>
            <a:r>
              <a:rPr lang="en-US" sz="2500" i="1" dirty="0"/>
              <a:t>/</a:t>
            </a:r>
            <a:r>
              <a:rPr lang="en-US" sz="2500" i="1" dirty="0" err="1"/>
              <a:t>name_change</a:t>
            </a:r>
            <a:endParaRPr lang="en-US" sz="2500" i="1"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539658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dirty="0"/>
              <a:t>Transgender individuals face significant health disparities, threats to their safety and systemic barriers to healthcare. This infographic from the Movement Advancement Project incorporates the presence of Hate Crimes Laws that cover LGBTQ+ people, health insurance providers that may exclude coverage for transgender-specific care, state Medicaid policies, and whether or not states criminalize exposure to and/or transmission of HIV. The result is a nation where more than half of our states have negative ratings as it relates to the LGBTQ+ population.</a:t>
            </a:r>
          </a:p>
          <a:p>
            <a:endParaRPr lang="en-US" sz="2500" dirty="0"/>
          </a:p>
          <a:p>
            <a:r>
              <a:rPr lang="en-US" sz="2500" dirty="0"/>
              <a:t>Source -https://</a:t>
            </a:r>
            <a:r>
              <a:rPr lang="en-US" sz="2500" dirty="0" err="1"/>
              <a:t>www.lgbtmap.org</a:t>
            </a:r>
            <a:r>
              <a:rPr lang="en-US" sz="2500" dirty="0"/>
              <a:t>/file/mapping-trans-equality-infographic-</a:t>
            </a:r>
            <a:r>
              <a:rPr lang="en-US" sz="2500" dirty="0" err="1"/>
              <a:t>health.png</a:t>
            </a:r>
            <a:endParaRPr lang="en-US" sz="25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711640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dirty="0"/>
              <a:t>Transgender people can and do become parents in a number of ways - from having a child, to adoption to surrogacy. In many states, laws lack explicit protections of transgender parents, which places their rights in the hands of individual courts. </a:t>
            </a:r>
          </a:p>
          <a:p>
            <a:pPr marL="571500" indent="-342900">
              <a:buSzPct val="100000"/>
              <a:buFont typeface="Arial" panose="020B0604020202020204" pitchFamily="34" charset="0"/>
              <a:buChar char="•"/>
            </a:pPr>
            <a:endParaRPr lang="en-US" sz="2500" dirty="0"/>
          </a:p>
          <a:p>
            <a:pPr marL="571500" indent="-342900">
              <a:buSzPct val="100000"/>
              <a:buFont typeface="Arial" panose="020B0604020202020204" pitchFamily="34" charset="0"/>
              <a:buChar char="•"/>
            </a:pPr>
            <a:r>
              <a:rPr lang="en-US" sz="2500" dirty="0"/>
              <a:t>While no state bans transgender people from adopting or fostering children, few states have taken the step to prohibit discrimination based on gender identity in these areas.</a:t>
            </a:r>
          </a:p>
          <a:p>
            <a:endParaRPr lang="en-US" sz="2500" dirty="0"/>
          </a:p>
          <a:p>
            <a:endParaRPr lang="en-US" sz="2500" dirty="0"/>
          </a:p>
          <a:p>
            <a:r>
              <a:rPr lang="en-US" sz="2500" dirty="0"/>
              <a:t>Source - https://</a:t>
            </a:r>
            <a:r>
              <a:rPr lang="en-US" sz="2500" dirty="0" err="1"/>
              <a:t>www.lgbtmap.org</a:t>
            </a:r>
            <a:r>
              <a:rPr lang="en-US" sz="2500" dirty="0"/>
              <a:t>/file/mapping-trans-equality-infographic-</a:t>
            </a:r>
            <a:r>
              <a:rPr lang="en-US" sz="2500" dirty="0" err="1"/>
              <a:t>Adoption.png</a:t>
            </a:r>
            <a:endParaRPr lang="en-US" sz="25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867509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500" b="0" i="0" u="none" strike="noStrike" cap="none" dirty="0">
                <a:solidFill>
                  <a:schemeClr val="dk1"/>
                </a:solidFill>
                <a:effectLst/>
                <a:latin typeface="Calibri"/>
                <a:ea typeface="Calibri"/>
                <a:cs typeface="Calibri"/>
                <a:sym typeface="Calibri"/>
              </a:rPr>
              <a:t>Turn &amp; Talk: Suggested Discussion Questions</a:t>
            </a:r>
          </a:p>
          <a:p>
            <a:pPr marL="685800" indent="-457200">
              <a:buSzPct val="100000"/>
              <a:buFont typeface="+mj-lt"/>
              <a:buAutoNum type="arabicPeriod"/>
            </a:pPr>
            <a:endParaRPr lang="en-US" sz="2500" b="0" i="0" u="none" strike="noStrike" cap="none" dirty="0">
              <a:solidFill>
                <a:schemeClr val="dk1"/>
              </a:solidFill>
              <a:effectLst/>
              <a:latin typeface="Calibri"/>
              <a:ea typeface="Calibri"/>
              <a:cs typeface="Calibri"/>
              <a:sym typeface="Calibri"/>
            </a:endParaRPr>
          </a:p>
          <a:p>
            <a:pPr marL="342900" marR="0" lvl="0" indent="-342900" algn="l" defTabSz="914400" rtl="0" eaLnBrk="1" fontAlgn="auto" latinLnBrk="0" hangingPunct="1">
              <a:lnSpc>
                <a:spcPct val="100000"/>
              </a:lnSpc>
              <a:spcBef>
                <a:spcPts val="0"/>
              </a:spcBef>
              <a:spcAft>
                <a:spcPts val="0"/>
              </a:spcAft>
              <a:buClr>
                <a:schemeClr val="tx2"/>
              </a:buClr>
              <a:buSzPct val="100000"/>
              <a:buFont typeface="Arial"/>
              <a:buAutoNum type="arabicPeriod"/>
              <a:tabLst/>
              <a:defRPr/>
            </a:pPr>
            <a:r>
              <a:rPr lang="en-US" sz="2500" b="0" i="0" u="none" strike="noStrike" cap="none" dirty="0">
                <a:solidFill>
                  <a:schemeClr val="tx2"/>
                </a:solidFill>
                <a:latin typeface="Calibri"/>
                <a:ea typeface="Calibri"/>
                <a:cs typeface="Calibri"/>
                <a:sym typeface="Calibri"/>
              </a:rPr>
              <a:t>Based on the maps we just reviewed, where does your state stand regarding additional protections for transgender individuals?</a:t>
            </a:r>
          </a:p>
          <a:p>
            <a:pPr marL="342900" marR="0" lvl="0" indent="-342900" algn="l" defTabSz="914400" rtl="0" eaLnBrk="1" fontAlgn="auto" latinLnBrk="0" hangingPunct="1">
              <a:lnSpc>
                <a:spcPct val="100000"/>
              </a:lnSpc>
              <a:spcBef>
                <a:spcPts val="0"/>
              </a:spcBef>
              <a:spcAft>
                <a:spcPts val="0"/>
              </a:spcAft>
              <a:buClr>
                <a:schemeClr val="tx2"/>
              </a:buClr>
              <a:buSzPct val="100000"/>
              <a:buFont typeface="Arial"/>
              <a:buAutoNum type="arabicPeriod"/>
              <a:tabLst/>
              <a:defRPr/>
            </a:pPr>
            <a:endParaRPr lang="en-US" sz="2500" b="0" i="0" u="none" strike="noStrike" cap="none" dirty="0">
              <a:solidFill>
                <a:schemeClr val="tx2"/>
              </a:solidFill>
              <a:latin typeface="Calibri"/>
              <a:ea typeface="Calibri"/>
              <a:cs typeface="Calibri"/>
              <a:sym typeface="Calibri"/>
            </a:endParaRPr>
          </a:p>
          <a:p>
            <a:pPr marL="342900" marR="0" lvl="0" indent="-342900" algn="l" defTabSz="914400" rtl="0" eaLnBrk="1" fontAlgn="auto" latinLnBrk="0" hangingPunct="1">
              <a:lnSpc>
                <a:spcPct val="100000"/>
              </a:lnSpc>
              <a:spcBef>
                <a:spcPts val="0"/>
              </a:spcBef>
              <a:spcAft>
                <a:spcPts val="0"/>
              </a:spcAft>
              <a:buClr>
                <a:schemeClr val="tx2"/>
              </a:buClr>
              <a:buSzPct val="100000"/>
              <a:buFont typeface="Arial"/>
              <a:buAutoNum type="arabicPeriod"/>
              <a:tabLst/>
              <a:defRPr/>
            </a:pPr>
            <a:r>
              <a:rPr lang="en-US" sz="2500" b="0" i="0" u="none" strike="noStrike" cap="none" dirty="0">
                <a:solidFill>
                  <a:schemeClr val="tx2"/>
                </a:solidFill>
                <a:latin typeface="Calibri"/>
                <a:ea typeface="Calibri"/>
                <a:cs typeface="Calibri"/>
                <a:sym typeface="Calibri"/>
              </a:rPr>
              <a:t>How might these existing laws impact transitioning and transgender educators in your state?</a:t>
            </a:r>
          </a:p>
          <a:p>
            <a:pPr marL="342900" marR="0" lvl="0" indent="-342900" algn="l" defTabSz="914400" rtl="0" eaLnBrk="1" fontAlgn="auto" latinLnBrk="0" hangingPunct="1">
              <a:lnSpc>
                <a:spcPct val="100000"/>
              </a:lnSpc>
              <a:spcBef>
                <a:spcPts val="0"/>
              </a:spcBef>
              <a:spcAft>
                <a:spcPts val="0"/>
              </a:spcAft>
              <a:buClr>
                <a:schemeClr val="tx2"/>
              </a:buClr>
              <a:buSzPct val="100000"/>
              <a:buFont typeface="Arial"/>
              <a:buAutoNum type="arabicPeriod"/>
              <a:tabLst/>
              <a:defRPr/>
            </a:pPr>
            <a:endParaRPr lang="en-US" sz="2500" b="0" i="0" u="none" strike="noStrike" cap="none" dirty="0">
              <a:solidFill>
                <a:schemeClr val="tx2"/>
              </a:solidFill>
              <a:latin typeface="Calibri"/>
              <a:ea typeface="Calibri"/>
              <a:cs typeface="Calibri"/>
              <a:sym typeface="Calibri"/>
            </a:endParaRPr>
          </a:p>
          <a:p>
            <a:pPr marL="342900" indent="-342900">
              <a:buClr>
                <a:schemeClr val="tx2"/>
              </a:buClr>
              <a:buSzPct val="100000"/>
              <a:buAutoNum type="arabicPeriod"/>
            </a:pPr>
            <a:endParaRPr lang="en-US" sz="2500" b="0" i="0" u="none" strike="noStrike" cap="none" dirty="0">
              <a:solidFill>
                <a:schemeClr val="tx2"/>
              </a:solidFill>
              <a:latin typeface="Calibri"/>
              <a:ea typeface="Calibri"/>
              <a:cs typeface="Calibri"/>
              <a:sym typeface="Calibri"/>
            </a:endParaRPr>
          </a:p>
          <a:p>
            <a:pPr marL="342900" indent="-342900">
              <a:buClr>
                <a:schemeClr val="tx2"/>
              </a:buClr>
              <a:buSzPct val="100000"/>
              <a:buAutoNum type="arabicPeriod"/>
            </a:pPr>
            <a:endParaRPr lang="en-US" sz="2500" b="0" i="0" u="none" strike="noStrike" cap="none" dirty="0">
              <a:solidFill>
                <a:schemeClr val="tx2"/>
              </a:solidFill>
              <a:latin typeface="Calibri"/>
              <a:ea typeface="Calibri"/>
              <a:cs typeface="Calibri"/>
              <a:sym typeface="Calibri"/>
            </a:endParaRPr>
          </a:p>
          <a:p>
            <a:pPr>
              <a:buAutoNum type="arabicPeriod"/>
            </a:pPr>
            <a:endParaRPr lang="en-US" sz="2500" b="0" i="0" u="none" strike="noStrike" cap="none" dirty="0">
              <a:solidFill>
                <a:schemeClr val="dk1"/>
              </a:solidFill>
              <a:effectLst/>
              <a:latin typeface="Calibri"/>
              <a:ea typeface="Calibri"/>
              <a:cs typeface="Calibri"/>
              <a:sym typeface="Calibri"/>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927638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endParaRPr lang="en-US" sz="2500" dirty="0"/>
          </a:p>
          <a:p>
            <a:pPr>
              <a:buSzPct val="100000"/>
              <a:buFont typeface="Arial" panose="020B0604020202020204" pitchFamily="34" charset="0"/>
              <a:buChar char="•"/>
            </a:pPr>
            <a:r>
              <a:rPr lang="en-US" sz="2500" dirty="0"/>
              <a:t>Now that we have an understanding of federal laws, let’s look at state laws.</a:t>
            </a:r>
          </a:p>
        </p:txBody>
      </p:sp>
    </p:spTree>
    <p:extLst>
      <p:ext uri="{BB962C8B-B14F-4D97-AF65-F5344CB8AC3E}">
        <p14:creationId xmlns:p14="http://schemas.microsoft.com/office/powerpoint/2010/main" val="32933042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b="0" i="1" u="none" strike="noStrike" cap="none" dirty="0">
                <a:solidFill>
                  <a:schemeClr val="dk1"/>
                </a:solidFill>
                <a:effectLst/>
                <a:latin typeface="Calibri"/>
                <a:ea typeface="Calibri"/>
                <a:cs typeface="Calibri"/>
                <a:sym typeface="Calibri"/>
              </a:rPr>
              <a:t>Can you guess what this number represents?</a:t>
            </a:r>
          </a:p>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As of March 11, 2022, this is the number of LGBTQ+ legislation items the HRC is currently tracking for the 2022 state legislative sessions.</a:t>
            </a:r>
          </a:p>
          <a:p>
            <a:pPr marL="1028700" lvl="1"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~132 bills are affirming and support LGBTQ+ individuals</a:t>
            </a:r>
          </a:p>
          <a:p>
            <a:pPr marL="1028700" lvl="1"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~302 are harmful to LGBTQ+ individuals and/or their families</a:t>
            </a:r>
          </a:p>
          <a:p>
            <a:pPr marL="1028700" lvl="1"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~129 bills are being watched</a:t>
            </a:r>
          </a:p>
          <a:p>
            <a:pPr marL="571500" indent="-342900">
              <a:buSzPct val="100000"/>
              <a:buFont typeface="Arial" panose="020B0604020202020204" pitchFamily="34" charset="0"/>
              <a:buChar char="•"/>
            </a:pPr>
            <a:endParaRPr lang="en-US" sz="2500" b="0" i="0" u="none" strike="noStrike" cap="none" dirty="0">
              <a:solidFill>
                <a:schemeClr val="dk1"/>
              </a:solidFill>
              <a:effectLst/>
              <a:latin typeface="Calibri"/>
              <a:cs typeface="Calibri"/>
              <a:sym typeface="Calibri"/>
            </a:endParaRPr>
          </a:p>
          <a:p>
            <a:pPr marL="571500" indent="-342900">
              <a:buSzPct val="100000"/>
              <a:buFont typeface="Arial" panose="020B0604020202020204" pitchFamily="34" charset="0"/>
              <a:buChar char="•"/>
            </a:pPr>
            <a:endParaRPr lang="en-US" sz="2500" i="1" dirty="0"/>
          </a:p>
        </p:txBody>
      </p:sp>
    </p:spTree>
    <p:extLst>
      <p:ext uri="{BB962C8B-B14F-4D97-AF65-F5344CB8AC3E}">
        <p14:creationId xmlns:p14="http://schemas.microsoft.com/office/powerpoint/2010/main" val="15900328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ct val="100000"/>
              <a:buFont typeface="Arial" panose="020B0604020202020204" pitchFamily="34" charset="0"/>
              <a:buChar char="•"/>
            </a:pPr>
            <a:r>
              <a:rPr lang="en-US" sz="2500" dirty="0"/>
              <a:t>This quote is from an NEA member with a message for non-LGBTQ+ educators.</a:t>
            </a:r>
          </a:p>
        </p:txBody>
      </p:sp>
    </p:spTree>
    <p:extLst>
      <p:ext uri="{BB962C8B-B14F-4D97-AF65-F5344CB8AC3E}">
        <p14:creationId xmlns:p14="http://schemas.microsoft.com/office/powerpoint/2010/main" val="41531854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Well funded political groups have launched a coordinated and strategic approach to overwhelm and see what legislation sticks regarding harmful legislation.</a:t>
            </a:r>
          </a:p>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Local School boards &amp; the public education system have become a focus for advancing anti-LGBTQ+ policies</a:t>
            </a:r>
          </a:p>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While children of color make up the majority of U.S. public school students, policies that affirm their histories and lived experiences are not centered in local and state legislation.</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133994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500" dirty="0"/>
          </a:p>
          <a:p>
            <a:pPr marL="571500" indent="-342900">
              <a:buSzPct val="100000"/>
              <a:buFont typeface="Arial" panose="020B0604020202020204" pitchFamily="34" charset="0"/>
              <a:buChar char="•"/>
            </a:pPr>
            <a:r>
              <a:rPr lang="en-US" sz="2500" dirty="0"/>
              <a:t>Four years ago, less than 40 bills regarding LGBTQ+ individuals were filed in the US. This year is on track to set a record with hundreds being considered. </a:t>
            </a:r>
          </a:p>
          <a:p>
            <a:pPr marL="571500" indent="-342900">
              <a:buSzPct val="100000"/>
              <a:buFont typeface="Arial" panose="020B0604020202020204" pitchFamily="34" charset="0"/>
              <a:buChar char="•"/>
            </a:pPr>
            <a:r>
              <a:rPr lang="en-US" sz="2500" i="1" dirty="0"/>
              <a:t>Take a look at this chart. What do you notice about the trend?</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840429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sz="2500" dirty="0"/>
              <a:t>These 15 states lead the nation with anti-LGBTQ+ legislation.</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638655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dirty="0"/>
              <a:t>The coordinated attacks on LGBTQ+ individuals include providing people scripts that denounce teaching topics such as transgender rights, banning books from well known authors, and labeling inclusive and culturally responsive instruction as “critical race theory.” Unfortunately, these efforts have been effective. </a:t>
            </a:r>
          </a:p>
          <a:p>
            <a:pPr marL="571500" indent="-342900">
              <a:buSzPct val="100000"/>
              <a:buFont typeface="Arial" panose="020B0604020202020204" pitchFamily="34" charset="0"/>
              <a:buChar char="•"/>
            </a:pPr>
            <a:r>
              <a:rPr lang="en-US" sz="2500" dirty="0"/>
              <a:t>As we see in this Twitter thread, a post from an out trans person, who six months ago shared their experience of teaching in middle school, is now accused of “grooming” students by sharing their pronouns. </a:t>
            </a:r>
          </a:p>
          <a:p>
            <a:pPr marL="571500" indent="-342900">
              <a:buFont typeface="Arial" panose="020B0604020202020204" pitchFamily="34" charset="0"/>
              <a:buChar char="•"/>
            </a:pPr>
            <a:endParaRPr lang="en-US" sz="2500" dirty="0"/>
          </a:p>
          <a:p>
            <a:endParaRPr lang="en-US" sz="25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455663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dirty="0"/>
              <a:t>This map from the African American Policy Forum shows just how urgent the need is to halt the passage of laws that put racial and gender justice at risk. </a:t>
            </a:r>
          </a:p>
          <a:p>
            <a:pPr marL="571500" indent="-342900">
              <a:buSzPct val="100000"/>
              <a:buFont typeface="Arial" panose="020B0604020202020204" pitchFamily="34" charset="0"/>
              <a:buChar char="•"/>
            </a:pPr>
            <a:r>
              <a:rPr lang="en-US" sz="2500" dirty="0"/>
              <a:t>Take a look at this map. What do you notice? </a:t>
            </a:r>
          </a:p>
          <a:p>
            <a:pPr marL="571500" indent="-342900">
              <a:buFont typeface="Arial" panose="020B0604020202020204" pitchFamily="34" charset="0"/>
              <a:buChar char="•"/>
            </a:pPr>
            <a:endParaRPr lang="en-US" sz="25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88921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500" dirty="0"/>
          </a:p>
          <a:p>
            <a:r>
              <a:rPr lang="en-US" sz="2500" dirty="0"/>
              <a:t>While many states and lawmakers are working to advance anti-LGBTQ+ and other laws that discourage teaching an honest history of the US, not every effort is successful. While many of these efforts are specific to students, it worth noting that not all attempts have </a:t>
            </a:r>
            <a:r>
              <a:rPr lang="en-US" sz="2500"/>
              <a:t>been successful. </a:t>
            </a:r>
            <a:endParaRPr lang="en-US" sz="2500" dirty="0"/>
          </a:p>
          <a:p>
            <a:endParaRPr lang="en-US" sz="2500" dirty="0"/>
          </a:p>
          <a:p>
            <a:pPr marL="571500" indent="-342900">
              <a:buSzPct val="100000"/>
              <a:buFont typeface="Arial" panose="020B0604020202020204" pitchFamily="34" charset="0"/>
              <a:buChar char="•"/>
            </a:pPr>
            <a:r>
              <a:rPr lang="en-US" sz="2500" dirty="0"/>
              <a:t>In March 2022, a “CRT” bill in Indiana failed despite having a GOP supermajority.</a:t>
            </a:r>
          </a:p>
          <a:p>
            <a:pPr marL="571500" indent="-342900">
              <a:buSzPct val="100000"/>
              <a:buFont typeface="Arial" panose="020B0604020202020204" pitchFamily="34" charset="0"/>
              <a:buChar char="•"/>
            </a:pPr>
            <a:r>
              <a:rPr lang="en-US" sz="2500" dirty="0"/>
              <a:t>Parents are mobilizing to counter the loud voices that dominate local school board meetings:</a:t>
            </a:r>
          </a:p>
          <a:p>
            <a:pPr marL="571500" indent="-342900">
              <a:buSzPct val="100000"/>
              <a:buFont typeface="Arial" panose="020B0604020202020204" pitchFamily="34" charset="0"/>
              <a:buChar char="•"/>
            </a:pPr>
            <a:endParaRPr lang="en-US" sz="2500" dirty="0"/>
          </a:p>
          <a:p>
            <a:pPr marL="1028700" lvl="1" indent="-342900">
              <a:buSzPct val="100000"/>
              <a:buFont typeface="Arial" panose="020B0604020202020204" pitchFamily="34" charset="0"/>
              <a:buChar char="•"/>
            </a:pPr>
            <a:r>
              <a:rPr lang="en-US" sz="2500" dirty="0"/>
              <a:t>Red Wine &amp; Blue is a </a:t>
            </a:r>
            <a:r>
              <a:rPr lang="en-US" sz="2500" b="0" i="0" u="none" strike="noStrike" cap="none" dirty="0">
                <a:solidFill>
                  <a:schemeClr val="dk1"/>
                </a:solidFill>
                <a:effectLst/>
                <a:latin typeface="Calibri"/>
                <a:ea typeface="Calibri"/>
                <a:cs typeface="Calibri"/>
                <a:sym typeface="Calibri"/>
              </a:rPr>
              <a:t>a national network of more than 300,000 like-minded, mostly Democratic suburban women who believe the only way to fight back is to present a calm face to counter the angry groups that have dominated and disrupted board meetings and in some cases threatened officials. The group recently broadened its focus to fight the rising number of book bans across the country, and is running training sessions to help women testify and manage highly charged government meetings.</a:t>
            </a:r>
          </a:p>
          <a:p>
            <a:pPr>
              <a:buSzPct val="100000"/>
            </a:pPr>
            <a:endParaRPr lang="en-US" sz="2500" b="0" i="0" u="none" strike="noStrike" cap="none" dirty="0">
              <a:solidFill>
                <a:schemeClr val="dk1"/>
              </a:solidFill>
              <a:effectLst/>
              <a:latin typeface="Calibri"/>
              <a:cs typeface="Calibri"/>
              <a:sym typeface="Calibri"/>
            </a:endParaRPr>
          </a:p>
          <a:p>
            <a:pPr marL="1028700" lvl="1" indent="-342900">
              <a:buSzPct val="100000"/>
              <a:buFont typeface="Arial" panose="020B0604020202020204" pitchFamily="34" charset="0"/>
              <a:buChar char="•"/>
            </a:pPr>
            <a:r>
              <a:rPr lang="en-US" sz="2500" b="0" i="1" u="none" strike="noStrike" cap="none" dirty="0">
                <a:solidFill>
                  <a:schemeClr val="dk1"/>
                </a:solidFill>
                <a:effectLst/>
                <a:latin typeface="Calibri"/>
                <a:cs typeface="Calibri"/>
                <a:sym typeface="Calibri"/>
              </a:rPr>
              <a:t>One </a:t>
            </a:r>
            <a:r>
              <a:rPr lang="en-US" sz="2500" b="0" i="1" u="none" strike="noStrike" cap="none" dirty="0" err="1">
                <a:solidFill>
                  <a:schemeClr val="dk1"/>
                </a:solidFill>
                <a:effectLst/>
                <a:latin typeface="Calibri"/>
                <a:cs typeface="Calibri"/>
                <a:sym typeface="Calibri"/>
              </a:rPr>
              <a:t>WillCo</a:t>
            </a:r>
            <a:r>
              <a:rPr lang="en-US" sz="2500" b="0" i="1" u="none" strike="noStrike" cap="none" dirty="0">
                <a:solidFill>
                  <a:schemeClr val="dk1"/>
                </a:solidFill>
                <a:effectLst/>
                <a:latin typeface="Calibri"/>
                <a:cs typeface="Calibri"/>
                <a:sym typeface="Calibri"/>
              </a:rPr>
              <a:t> </a:t>
            </a:r>
            <a:r>
              <a:rPr lang="en-US" sz="2500" b="0" i="0" u="none" strike="noStrike" cap="none" dirty="0">
                <a:solidFill>
                  <a:schemeClr val="dk1"/>
                </a:solidFill>
                <a:effectLst/>
                <a:latin typeface="Calibri"/>
                <a:cs typeface="Calibri"/>
                <a:sym typeface="Calibri"/>
              </a:rPr>
              <a:t>is a community organization in Williamson County Tennessee that was organized by two mothers to address racial disparities in the community in 2021. </a:t>
            </a:r>
          </a:p>
          <a:p>
            <a:endParaRPr lang="en-US" sz="2500" dirty="0"/>
          </a:p>
          <a:p>
            <a:pPr marL="571500" indent="-342900">
              <a:buSzPct val="100000"/>
              <a:buFont typeface="Arial" panose="020B0604020202020204" pitchFamily="34" charset="0"/>
              <a:buChar char="•"/>
            </a:pPr>
            <a:r>
              <a:rPr lang="en-US" sz="2500" i="1" dirty="0"/>
              <a:t>Invite discussion: Ask participants if they have heard of anti-LGBTQ+ or anti “CRT” laws that have failed to pass. Why do they think this is? </a:t>
            </a:r>
          </a:p>
          <a:p>
            <a:endParaRPr lang="en-US" sz="2500" dirty="0"/>
          </a:p>
          <a:p>
            <a:r>
              <a:rPr lang="en-US" sz="2500" i="1" dirty="0"/>
              <a:t>Sources:</a:t>
            </a:r>
          </a:p>
          <a:p>
            <a:r>
              <a:rPr lang="en-US" sz="2500" i="1" dirty="0"/>
              <a:t>https://</a:t>
            </a:r>
            <a:r>
              <a:rPr lang="en-US" sz="2500" i="1" dirty="0" err="1"/>
              <a:t>www.wfyi.org</a:t>
            </a:r>
            <a:r>
              <a:rPr lang="en-US" sz="2500" i="1" dirty="0"/>
              <a:t>/news/articles/</a:t>
            </a:r>
            <a:r>
              <a:rPr lang="en-US" sz="2500" i="1" dirty="0" err="1"/>
              <a:t>indiana</a:t>
            </a:r>
            <a:r>
              <a:rPr lang="en-US" sz="2500" i="1" dirty="0"/>
              <a:t>-anti-</a:t>
            </a:r>
            <a:r>
              <a:rPr lang="en-US" sz="2500" i="1" dirty="0" err="1"/>
              <a:t>crt</a:t>
            </a:r>
            <a:r>
              <a:rPr lang="en-US" sz="2500" i="1" dirty="0"/>
              <a:t>-bill-failed-republican-supermajority</a:t>
            </a:r>
          </a:p>
          <a:p>
            <a:r>
              <a:rPr lang="en-US" sz="2500" i="1" dirty="0"/>
              <a:t>https://</a:t>
            </a:r>
            <a:r>
              <a:rPr lang="en-US" sz="2500" i="1" dirty="0" err="1"/>
              <a:t>onewillco.org</a:t>
            </a:r>
            <a:r>
              <a:rPr lang="en-US" sz="2500" i="1" dirty="0"/>
              <a:t>/</a:t>
            </a:r>
          </a:p>
          <a:p>
            <a:endParaRPr lang="en-US" sz="25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515669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500" dirty="0"/>
          </a:p>
          <a:p>
            <a:r>
              <a:rPr lang="en-US" sz="2500" dirty="0"/>
              <a:t>Look at Your State’s Equality Profile.</a:t>
            </a:r>
          </a:p>
          <a:p>
            <a:r>
              <a:rPr lang="en-US" sz="2500" i="1" dirty="0"/>
              <a:t>How might this impact members who are transitioning or transgender?</a:t>
            </a:r>
          </a:p>
          <a:p>
            <a:endParaRPr lang="en-US" sz="2500" dirty="0"/>
          </a:p>
          <a:p>
            <a:r>
              <a:rPr lang="en-US" sz="2500" u="sng" dirty="0"/>
              <a:t>Instructions:</a:t>
            </a:r>
          </a:p>
          <a:p>
            <a:r>
              <a:rPr lang="en-US" sz="2500" dirty="0"/>
              <a:t>Go to </a:t>
            </a:r>
            <a:r>
              <a:rPr lang="en-US" sz="2500" dirty="0" err="1"/>
              <a:t>www.lgbtqmap.org</a:t>
            </a:r>
            <a:endParaRPr lang="en-US" sz="2500" dirty="0"/>
          </a:p>
          <a:p>
            <a:r>
              <a:rPr lang="en-US" sz="2500" dirty="0"/>
              <a:t>Click Equality Maps</a:t>
            </a:r>
          </a:p>
          <a:p>
            <a:r>
              <a:rPr lang="en-US" sz="2500" dirty="0"/>
              <a:t>Select “Choose a State” in the drop down menu.</a:t>
            </a:r>
          </a:p>
          <a:p>
            <a:r>
              <a:rPr lang="en-US" sz="2500" dirty="0"/>
              <a:t>Select a state and review the data. </a:t>
            </a:r>
            <a:r>
              <a:rPr lang="en-US" sz="2500" i="1" dirty="0"/>
              <a:t>How might this data impact members who are transitioning or transgender in your selected state?</a:t>
            </a:r>
          </a:p>
          <a:p>
            <a:endParaRPr lang="en-US" sz="25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976850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500" b="1" dirty="0">
                <a:solidFill>
                  <a:schemeClr val="dk1"/>
                </a:solidFill>
                <a:ea typeface="Calibri"/>
                <a:cs typeface="Calibri"/>
                <a:sym typeface="Calibri"/>
              </a:rPr>
              <a:t>In small groups, invite participants to discuss what they would do in one of the following scenarios:</a:t>
            </a:r>
          </a:p>
          <a:p>
            <a:endParaRPr lang="en-US" sz="2500" b="1" dirty="0">
              <a:solidFill>
                <a:schemeClr val="dk1"/>
              </a:solidFill>
              <a:ea typeface="Calibri"/>
              <a:cs typeface="Calibri"/>
              <a:sym typeface="Calibri"/>
            </a:endParaRPr>
          </a:p>
          <a:p>
            <a:r>
              <a:rPr lang="en-US" sz="2500" b="1" i="1" dirty="0">
                <a:solidFill>
                  <a:schemeClr val="dk1"/>
                </a:solidFill>
                <a:ea typeface="Calibri"/>
                <a:cs typeface="Calibri"/>
                <a:sym typeface="Calibri"/>
              </a:rPr>
              <a:t>For the following scenarios, imagine you’re in a state that has recently banned conversation about LGBTQ+ topics. What would you do?</a:t>
            </a:r>
          </a:p>
          <a:p>
            <a:r>
              <a:rPr lang="en-US" sz="2400" b="1" dirty="0">
                <a:solidFill>
                  <a:schemeClr val="dk1"/>
                </a:solidFill>
                <a:ea typeface="Calibri"/>
                <a:cs typeface="Calibri"/>
                <a:sym typeface="Calibri"/>
              </a:rPr>
              <a:t>Scenario #1:  </a:t>
            </a:r>
            <a:r>
              <a:rPr lang="en-US" sz="2400" b="0" dirty="0">
                <a:solidFill>
                  <a:schemeClr val="dk1"/>
                </a:solidFill>
                <a:ea typeface="Calibri"/>
                <a:cs typeface="Calibri"/>
                <a:sym typeface="Calibri"/>
              </a:rPr>
              <a:t>In a US government class students begin discussing local </a:t>
            </a:r>
            <a:r>
              <a:rPr lang="en-US" sz="2500" b="0" dirty="0">
                <a:solidFill>
                  <a:schemeClr val="dk1"/>
                </a:solidFill>
                <a:ea typeface="Calibri"/>
                <a:cs typeface="Calibri"/>
                <a:sym typeface="Calibri"/>
              </a:rPr>
              <a:t>elections. </a:t>
            </a:r>
            <a:r>
              <a:rPr lang="en-US" sz="2500" b="0" i="0" u="none" strike="noStrike" cap="none" dirty="0">
                <a:solidFill>
                  <a:schemeClr val="dk1"/>
                </a:solidFill>
                <a:effectLst/>
                <a:latin typeface="Calibri"/>
                <a:ea typeface="Calibri"/>
                <a:cs typeface="Calibri"/>
                <a:sym typeface="Calibri"/>
              </a:rPr>
              <a:t>One student mentions a popular candidate’s LGBTQ+ status and other students began to chime in for a discussion. </a:t>
            </a:r>
            <a:r>
              <a:rPr lang="en-US" sz="2500" b="0" dirty="0">
                <a:solidFill>
                  <a:schemeClr val="dk1"/>
                </a:solidFill>
                <a:ea typeface="Calibri"/>
                <a:cs typeface="Calibri"/>
                <a:sym typeface="Calibri"/>
              </a:rPr>
              <a:t>What would </a:t>
            </a:r>
            <a:r>
              <a:rPr lang="en-US" sz="2400" b="0" dirty="0">
                <a:solidFill>
                  <a:schemeClr val="dk1"/>
                </a:solidFill>
                <a:ea typeface="Calibri"/>
                <a:cs typeface="Calibri"/>
                <a:sym typeface="Calibri"/>
              </a:rPr>
              <a:t>you do?</a:t>
            </a:r>
            <a:endParaRPr lang="en-US" sz="2400" b="0" i="0" u="none" strike="noStrike" cap="none" dirty="0">
              <a:solidFill>
                <a:schemeClr val="dk1"/>
              </a:solidFill>
              <a:effectLst/>
              <a:latin typeface="Calibri"/>
              <a:cs typeface="Calibri"/>
              <a:sym typeface="Calibri"/>
            </a:endParaRPr>
          </a:p>
          <a:p>
            <a:r>
              <a:rPr lang="en-US" sz="2400" b="1" dirty="0">
                <a:solidFill>
                  <a:schemeClr val="dk1"/>
                </a:solidFill>
                <a:ea typeface="Calibri"/>
                <a:cs typeface="Calibri"/>
                <a:sym typeface="Calibri"/>
              </a:rPr>
              <a:t>Scenario #2: </a:t>
            </a:r>
            <a:r>
              <a:rPr lang="en-US" sz="2400" b="0" dirty="0">
                <a:solidFill>
                  <a:schemeClr val="dk1"/>
                </a:solidFill>
                <a:ea typeface="Calibri"/>
                <a:cs typeface="Calibri"/>
                <a:sym typeface="Calibri"/>
              </a:rPr>
              <a:t> </a:t>
            </a:r>
            <a:r>
              <a:rPr lang="en-US" sz="2400" b="0" i="0" u="none" strike="noStrike" cap="none" dirty="0">
                <a:solidFill>
                  <a:schemeClr val="dk1"/>
                </a:solidFill>
                <a:effectLst/>
                <a:latin typeface="Calibri"/>
                <a:ea typeface="Calibri"/>
                <a:cs typeface="Calibri"/>
                <a:sym typeface="Calibri"/>
              </a:rPr>
              <a:t>During a group activity a kindergartner tells their peer a “secret” about their identity: they may look like a boy, but they’re really a girl. </a:t>
            </a:r>
            <a:endParaRPr lang="en-US" sz="2400" dirty="0">
              <a:solidFill>
                <a:schemeClr val="dk1"/>
              </a:solidFill>
              <a:ea typeface="Calibri"/>
              <a:cs typeface="Calibri"/>
              <a:sym typeface="Calibri"/>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2400" b="1" dirty="0">
                <a:solidFill>
                  <a:schemeClr val="dk1"/>
                </a:solidFill>
                <a:ea typeface="Calibri"/>
                <a:cs typeface="Calibri"/>
                <a:sym typeface="Calibri"/>
              </a:rPr>
              <a:t>Scenario #3:  </a:t>
            </a:r>
            <a:r>
              <a:rPr lang="en-US" sz="2400" b="0" i="0" u="none" strike="noStrike" cap="none" dirty="0">
                <a:solidFill>
                  <a:schemeClr val="dk1"/>
                </a:solidFill>
                <a:effectLst/>
                <a:latin typeface="Calibri"/>
                <a:ea typeface="Calibri"/>
                <a:cs typeface="Calibri"/>
                <a:sym typeface="Calibri"/>
              </a:rPr>
              <a:t>It’s bring your favorite book to school day, and a first-grader brings </a:t>
            </a:r>
            <a:r>
              <a:rPr lang="en-US" sz="2400" b="0" i="1" u="none" strike="noStrike" cap="none" dirty="0">
                <a:solidFill>
                  <a:schemeClr val="dk1"/>
                </a:solidFill>
                <a:effectLst/>
                <a:latin typeface="Calibri"/>
                <a:ea typeface="Calibri"/>
                <a:cs typeface="Calibri"/>
                <a:sym typeface="Calibri"/>
              </a:rPr>
              <a:t>And Tango Makes Three, </a:t>
            </a:r>
            <a:r>
              <a:rPr lang="en-US" sz="2400" b="0" i="0" u="none" strike="noStrike" cap="none" dirty="0">
                <a:solidFill>
                  <a:schemeClr val="dk1"/>
                </a:solidFill>
                <a:effectLst/>
                <a:latin typeface="Calibri"/>
                <a:ea typeface="Calibri"/>
                <a:cs typeface="Calibri"/>
                <a:sym typeface="Calibri"/>
              </a:rPr>
              <a:t>the true life story of a same-sex penguin couple who reside at the Central Park Zoo, to share with the class.</a:t>
            </a:r>
            <a:endParaRPr lang="en-US" sz="2400" dirty="0">
              <a:solidFill>
                <a:schemeClr val="dk1"/>
              </a:solidFill>
              <a:ea typeface="Calibri"/>
              <a:cs typeface="Calibri"/>
              <a:sym typeface="Calibri"/>
            </a:endParaRPr>
          </a:p>
          <a:p>
            <a:endParaRPr lang="en-US" sz="25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653354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500" dirty="0"/>
              <a:t>The NEA has several resources and recommendations for legislative trackers. (See handout for full list and website links.)</a:t>
            </a:r>
          </a:p>
          <a:p>
            <a:endParaRPr lang="en-US" sz="2500"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2800" dirty="0"/>
              <a:t>https://</a:t>
            </a:r>
            <a:r>
              <a:rPr lang="en-US" sz="2800" dirty="0" err="1"/>
              <a:t>www.icnl.org</a:t>
            </a:r>
            <a:r>
              <a:rPr lang="en-US" sz="2800" dirty="0"/>
              <a:t>/</a:t>
            </a:r>
            <a:r>
              <a:rPr lang="en-US" sz="2800" dirty="0" err="1"/>
              <a:t>usprotestlawtracker</a:t>
            </a:r>
            <a:r>
              <a:rPr lang="en-US" sz="2800" dirty="0"/>
              <a:t>/</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2800" dirty="0"/>
              <a:t>https://</a:t>
            </a:r>
            <a:r>
              <a:rPr lang="en-US" sz="2800" dirty="0" err="1"/>
              <a:t>www.aclu.org</a:t>
            </a:r>
            <a:r>
              <a:rPr lang="en-US" sz="2800" dirty="0"/>
              <a:t>/legislation-affecting-</a:t>
            </a:r>
            <a:r>
              <a:rPr lang="en-US" sz="2800" dirty="0" err="1"/>
              <a:t>lgbtq</a:t>
            </a:r>
            <a:r>
              <a:rPr lang="en-US" sz="2800" dirty="0"/>
              <a:t>-rights-across-country</a:t>
            </a:r>
          </a:p>
          <a:p>
            <a:endParaRPr lang="en-US" sz="25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228258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160980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8282E59E-948E-E74F-BBE5-21FA26163C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0E884DA6-DEDC-C241-9556-A54D7BCAD98C}"/>
              </a:ext>
            </a:extLst>
          </p:cNvPr>
          <p:cNvPicPr>
            <a:picLocks noChangeAspect="1"/>
          </p:cNvPicPr>
          <p:nvPr userDrawn="1"/>
        </p:nvPicPr>
        <p:blipFill>
          <a:blip r:embed="rId3"/>
          <a:stretch>
            <a:fillRect/>
          </a:stretch>
        </p:blipFill>
        <p:spPr>
          <a:xfrm>
            <a:off x="5628503" y="4704190"/>
            <a:ext cx="3838318" cy="3070654"/>
          </a:xfrm>
          <a:prstGeom prst="rect">
            <a:avLst/>
          </a:prstGeom>
        </p:spPr>
      </p:pic>
    </p:spTree>
    <p:extLst>
      <p:ext uri="{BB962C8B-B14F-4D97-AF65-F5344CB8AC3E}">
        <p14:creationId xmlns:p14="http://schemas.microsoft.com/office/powerpoint/2010/main" val="37986112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and photo">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D461EAAF-70B0-CC4D-A4FF-5DC1D6B363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14400" y="36096"/>
            <a:ext cx="8229600" cy="786970"/>
          </a:xfrm>
        </p:spPr>
        <p:txBody>
          <a:bodyPr>
            <a:normAutofit/>
          </a:bodyPr>
          <a:lstStyle>
            <a:lvl1pPr algn="r">
              <a:defRPr sz="3600">
                <a:solidFill>
                  <a:schemeClr val="tx2"/>
                </a:solidFill>
              </a:defRPr>
            </a:lvl1pPr>
          </a:lstStyle>
          <a:p>
            <a:r>
              <a:rPr lang="en-US" dirty="0"/>
              <a:t>Click to edit Master title style</a:t>
            </a:r>
          </a:p>
        </p:txBody>
      </p:sp>
      <p:sp>
        <p:nvSpPr>
          <p:cNvPr id="3" name="Content Placeholder 2"/>
          <p:cNvSpPr>
            <a:spLocks noGrp="1"/>
          </p:cNvSpPr>
          <p:nvPr>
            <p:ph idx="1"/>
          </p:nvPr>
        </p:nvSpPr>
        <p:spPr>
          <a:xfrm>
            <a:off x="457200" y="2351163"/>
            <a:ext cx="8229600" cy="377499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a:extLst>
              <a:ext uri="{FF2B5EF4-FFF2-40B4-BE49-F238E27FC236}">
                <a16:creationId xmlns:a16="http://schemas.microsoft.com/office/drawing/2014/main" id="{A4A78F34-6F51-124D-BE76-6EE3D5219A9F}"/>
              </a:ext>
            </a:extLst>
          </p:cNvPr>
          <p:cNvPicPr>
            <a:picLocks noChangeAspect="1"/>
          </p:cNvPicPr>
          <p:nvPr userDrawn="1"/>
        </p:nvPicPr>
        <p:blipFill>
          <a:blip r:embed="rId3"/>
          <a:stretch>
            <a:fillRect/>
          </a:stretch>
        </p:blipFill>
        <p:spPr>
          <a:xfrm>
            <a:off x="1" y="5833639"/>
            <a:ext cx="1950920" cy="1560736"/>
          </a:xfrm>
          <a:prstGeom prst="rect">
            <a:avLst/>
          </a:prstGeom>
        </p:spPr>
      </p:pic>
    </p:spTree>
    <p:extLst>
      <p:ext uri="{BB962C8B-B14F-4D97-AF65-F5344CB8AC3E}">
        <p14:creationId xmlns:p14="http://schemas.microsoft.com/office/powerpoint/2010/main" val="95672986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2">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02B6DD0F-6F46-524F-8BC3-96E7A82A71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533314"/>
            <a:ext cx="8229600" cy="1143000"/>
          </a:xfrm>
        </p:spPr>
        <p:txBody>
          <a:bodyPr/>
          <a:lstStyle>
            <a:lvl1pPr algn="l">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457200" y="1676314"/>
            <a:ext cx="8229600" cy="4449850"/>
          </a:xfrm>
        </p:spPr>
        <p:txBody>
          <a:bodyPr/>
          <a:lstStyle>
            <a:lvl1pPr>
              <a:defRPr sz="2800">
                <a:solidFill>
                  <a:schemeClr val="tx2"/>
                </a:solidFill>
              </a:defRPr>
            </a:lvl1pPr>
            <a:lvl2pPr>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a:extLst>
              <a:ext uri="{FF2B5EF4-FFF2-40B4-BE49-F238E27FC236}">
                <a16:creationId xmlns:a16="http://schemas.microsoft.com/office/drawing/2014/main" id="{23F6B479-9D82-1F4E-B18A-171C5B42482F}"/>
              </a:ext>
            </a:extLst>
          </p:cNvPr>
          <p:cNvPicPr>
            <a:picLocks noChangeAspect="1"/>
          </p:cNvPicPr>
          <p:nvPr userDrawn="1"/>
        </p:nvPicPr>
        <p:blipFill>
          <a:blip r:embed="rId3"/>
          <a:stretch>
            <a:fillRect/>
          </a:stretch>
        </p:blipFill>
        <p:spPr>
          <a:xfrm>
            <a:off x="1" y="5833639"/>
            <a:ext cx="1950920" cy="1560736"/>
          </a:xfrm>
          <a:prstGeom prst="rect">
            <a:avLst/>
          </a:prstGeom>
        </p:spPr>
      </p:pic>
    </p:spTree>
    <p:extLst>
      <p:ext uri="{BB962C8B-B14F-4D97-AF65-F5344CB8AC3E}">
        <p14:creationId xmlns:p14="http://schemas.microsoft.com/office/powerpoint/2010/main" val="3846017125"/>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5C59E450-DDA6-1343-8CF6-D8E76F9023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1063532"/>
            <a:ext cx="8229600" cy="1143000"/>
          </a:xfrm>
        </p:spPr>
        <p:txBody>
          <a:bodyPr/>
          <a:lstStyle/>
          <a:p>
            <a:r>
              <a:rPr lang="en-US"/>
              <a:t>Click to edit Master title style</a:t>
            </a:r>
            <a:endParaRPr lang="en-US" dirty="0"/>
          </a:p>
        </p:txBody>
      </p:sp>
      <p:pic>
        <p:nvPicPr>
          <p:cNvPr id="7" name="Picture 6">
            <a:extLst>
              <a:ext uri="{FF2B5EF4-FFF2-40B4-BE49-F238E27FC236}">
                <a16:creationId xmlns:a16="http://schemas.microsoft.com/office/drawing/2014/main" id="{6A06F2F3-ABA4-0F41-B854-F644631815B5}"/>
              </a:ext>
            </a:extLst>
          </p:cNvPr>
          <p:cNvPicPr>
            <a:picLocks noChangeAspect="1"/>
          </p:cNvPicPr>
          <p:nvPr userDrawn="1"/>
        </p:nvPicPr>
        <p:blipFill>
          <a:blip r:embed="rId3"/>
          <a:stretch>
            <a:fillRect/>
          </a:stretch>
        </p:blipFill>
        <p:spPr>
          <a:xfrm>
            <a:off x="1" y="5833639"/>
            <a:ext cx="1950920" cy="1560736"/>
          </a:xfrm>
          <a:prstGeom prst="rect">
            <a:avLst/>
          </a:prstGeom>
        </p:spPr>
      </p:pic>
    </p:spTree>
    <p:extLst>
      <p:ext uri="{BB962C8B-B14F-4D97-AF65-F5344CB8AC3E}">
        <p14:creationId xmlns:p14="http://schemas.microsoft.com/office/powerpoint/2010/main" val="353467393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95D58C89-2BC0-8B4F-BFB1-6836B50B0A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151529" y="1"/>
            <a:ext cx="7189694" cy="815788"/>
          </a:xfrm>
        </p:spPr>
        <p:txBody>
          <a:bodyPr>
            <a:normAutofit/>
          </a:bodyPr>
          <a:lstStyle>
            <a:lvl1pPr>
              <a:defRPr sz="3800" baseline="0">
                <a:solidFill>
                  <a:schemeClr val="tx2"/>
                </a:solidFill>
              </a:defRPr>
            </a:lvl1pPr>
          </a:lstStyle>
          <a:p>
            <a:r>
              <a:rPr lang="en-US"/>
              <a:t>Click to edit Master title style</a:t>
            </a:r>
            <a:endParaRPr lang="en-US" dirty="0"/>
          </a:p>
        </p:txBody>
      </p:sp>
    </p:spTree>
    <p:extLst>
      <p:ext uri="{BB962C8B-B14F-4D97-AF65-F5344CB8AC3E}">
        <p14:creationId xmlns:p14="http://schemas.microsoft.com/office/powerpoint/2010/main" val="443043762"/>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CC30239B-0BD1-E249-953D-8DA24938C0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626658" y="0"/>
            <a:ext cx="6517341" cy="753034"/>
          </a:xfrm>
        </p:spPr>
        <p:txBody>
          <a:bodyPr>
            <a:normAutofit/>
          </a:bodyPr>
          <a:lstStyle>
            <a:lvl1pPr>
              <a:defRPr sz="3800" baseline="0">
                <a:solidFill>
                  <a:schemeClr val="bg1"/>
                </a:solidFill>
              </a:defRPr>
            </a:lvl1pPr>
          </a:lstStyle>
          <a:p>
            <a:r>
              <a:rPr lang="en-US"/>
              <a:t>Click to edit Master title style</a:t>
            </a:r>
            <a:endParaRPr lang="en-US" dirty="0"/>
          </a:p>
        </p:txBody>
      </p:sp>
      <p:pic>
        <p:nvPicPr>
          <p:cNvPr id="7" name="Picture 6">
            <a:extLst>
              <a:ext uri="{FF2B5EF4-FFF2-40B4-BE49-F238E27FC236}">
                <a16:creationId xmlns:a16="http://schemas.microsoft.com/office/drawing/2014/main" id="{EFD70AB3-3195-7447-8D3A-2B81E67E3404}"/>
              </a:ext>
            </a:extLst>
          </p:cNvPr>
          <p:cNvPicPr>
            <a:picLocks noChangeAspect="1"/>
          </p:cNvPicPr>
          <p:nvPr userDrawn="1"/>
        </p:nvPicPr>
        <p:blipFill>
          <a:blip r:embed="rId3"/>
          <a:stretch>
            <a:fillRect/>
          </a:stretch>
        </p:blipFill>
        <p:spPr>
          <a:xfrm>
            <a:off x="1" y="5833639"/>
            <a:ext cx="1950920" cy="1560736"/>
          </a:xfrm>
          <a:prstGeom prst="rect">
            <a:avLst/>
          </a:prstGeom>
        </p:spPr>
      </p:pic>
    </p:spTree>
    <p:extLst>
      <p:ext uri="{BB962C8B-B14F-4D97-AF65-F5344CB8AC3E}">
        <p14:creationId xmlns:p14="http://schemas.microsoft.com/office/powerpoint/2010/main" val="2248396205"/>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B97874C1-1439-1342-BE75-6DC2F6030C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1189038"/>
            <a:ext cx="8229600" cy="1143000"/>
          </a:xfrm>
        </p:spPr>
        <p:txBody>
          <a:bodyPr/>
          <a:lstStyle>
            <a:lvl1pPr>
              <a:defRPr baseline="0">
                <a:solidFill>
                  <a:schemeClr val="tx2"/>
                </a:solidFill>
              </a:defRPr>
            </a:lvl1pPr>
          </a:lstStyle>
          <a:p>
            <a:r>
              <a:rPr lang="en-US"/>
              <a:t>Click to edit Master title style</a:t>
            </a:r>
            <a:endParaRPr lang="en-US" dirty="0"/>
          </a:p>
        </p:txBody>
      </p:sp>
      <p:pic>
        <p:nvPicPr>
          <p:cNvPr id="7" name="Picture 6">
            <a:extLst>
              <a:ext uri="{FF2B5EF4-FFF2-40B4-BE49-F238E27FC236}">
                <a16:creationId xmlns:a16="http://schemas.microsoft.com/office/drawing/2014/main" id="{65D7BF60-CC8E-D748-A5C7-9B49D0E3F30E}"/>
              </a:ext>
            </a:extLst>
          </p:cNvPr>
          <p:cNvPicPr>
            <a:picLocks noChangeAspect="1"/>
          </p:cNvPicPr>
          <p:nvPr userDrawn="1"/>
        </p:nvPicPr>
        <p:blipFill>
          <a:blip r:embed="rId3"/>
          <a:stretch>
            <a:fillRect/>
          </a:stretch>
        </p:blipFill>
        <p:spPr>
          <a:xfrm>
            <a:off x="1" y="5833639"/>
            <a:ext cx="1950920" cy="1560736"/>
          </a:xfrm>
          <a:prstGeom prst="rect">
            <a:avLst/>
          </a:prstGeom>
        </p:spPr>
      </p:pic>
    </p:spTree>
    <p:extLst>
      <p:ext uri="{BB962C8B-B14F-4D97-AF65-F5344CB8AC3E}">
        <p14:creationId xmlns:p14="http://schemas.microsoft.com/office/powerpoint/2010/main" val="109517823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FBCE49-CEC1-8D4B-82FF-DE8690ED91E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949232"/>
            <a:ext cx="8318500" cy="1143000"/>
          </a:xfrm>
        </p:spPr>
        <p:txBody>
          <a:bodyPr>
            <a:normAutofit/>
          </a:bodyPr>
          <a:lstStyle>
            <a:lvl1pPr>
              <a:defRPr sz="3600"/>
            </a:lvl1pPr>
          </a:lstStyle>
          <a:p>
            <a:r>
              <a:rPr lang="en-US"/>
              <a:t>Click to edit Master title style</a:t>
            </a:r>
            <a:endParaRPr lang="en-US" dirty="0"/>
          </a:p>
        </p:txBody>
      </p:sp>
      <p:sp>
        <p:nvSpPr>
          <p:cNvPr id="4" name="SmartArt Placeholder 3"/>
          <p:cNvSpPr>
            <a:spLocks noGrp="1"/>
          </p:cNvSpPr>
          <p:nvPr>
            <p:ph type="dgm" sz="quarter" idx="10"/>
          </p:nvPr>
        </p:nvSpPr>
        <p:spPr>
          <a:xfrm>
            <a:off x="457200" y="2235200"/>
            <a:ext cx="8318500" cy="3670300"/>
          </a:xfrm>
        </p:spPr>
        <p:txBody>
          <a:bodyPr/>
          <a:lstStyle/>
          <a:p>
            <a:pPr lvl="0"/>
            <a:r>
              <a:rPr lang="en-US" noProof="0"/>
              <a:t>Click icon to add SmartArt graphic</a:t>
            </a:r>
          </a:p>
        </p:txBody>
      </p:sp>
      <p:pic>
        <p:nvPicPr>
          <p:cNvPr id="9" name="Picture 8">
            <a:extLst>
              <a:ext uri="{FF2B5EF4-FFF2-40B4-BE49-F238E27FC236}">
                <a16:creationId xmlns:a16="http://schemas.microsoft.com/office/drawing/2014/main" id="{A879F3A8-1236-BA4B-9241-FAB59588A8FB}"/>
              </a:ext>
            </a:extLst>
          </p:cNvPr>
          <p:cNvPicPr>
            <a:picLocks noChangeAspect="1"/>
          </p:cNvPicPr>
          <p:nvPr userDrawn="1"/>
        </p:nvPicPr>
        <p:blipFill>
          <a:blip r:embed="rId3"/>
          <a:stretch>
            <a:fillRect/>
          </a:stretch>
        </p:blipFill>
        <p:spPr>
          <a:xfrm>
            <a:off x="1" y="5833639"/>
            <a:ext cx="1950920" cy="1560736"/>
          </a:xfrm>
          <a:prstGeom prst="rect">
            <a:avLst/>
          </a:prstGeom>
        </p:spPr>
      </p:pic>
    </p:spTree>
    <p:extLst>
      <p:ext uri="{BB962C8B-B14F-4D97-AF65-F5344CB8AC3E}">
        <p14:creationId xmlns:p14="http://schemas.microsoft.com/office/powerpoint/2010/main" val="4175637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E7D312E-604C-D84D-81D3-1E6103311E96}"/>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35BBFE86-7A73-8447-AC9C-85EDAB4F0C99}"/>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a:extLst>
              <a:ext uri="{FF2B5EF4-FFF2-40B4-BE49-F238E27FC236}">
                <a16:creationId xmlns:a16="http://schemas.microsoft.com/office/drawing/2014/main" id="{DFFD673E-D9FF-8F43-AC4F-E3E235AB25AD}"/>
              </a:ext>
            </a:extLst>
          </p:cNvPr>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13540718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68" r:id="rId8"/>
  </p:sldLayoutIdLst>
  <p:hf sldNum="0" hdr="0" ftr="0" dt="0"/>
  <p:txStyles>
    <p:titleStyle>
      <a:lvl1pPr algn="ctr" defTabSz="457200" rtl="0" eaLnBrk="1" fontAlgn="base" hangingPunct="1">
        <a:spcBef>
          <a:spcPct val="0"/>
        </a:spcBef>
        <a:spcAft>
          <a:spcPct val="0"/>
        </a:spcAft>
        <a:defRPr sz="4400" kern="1200">
          <a:solidFill>
            <a:schemeClr val="tx1"/>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defRPr>
      </a:lvl2pPr>
      <a:lvl3pPr algn="ctr" defTabSz="457200" rtl="0" eaLnBrk="1" fontAlgn="base" hangingPunct="1">
        <a:spcBef>
          <a:spcPct val="0"/>
        </a:spcBef>
        <a:spcAft>
          <a:spcPct val="0"/>
        </a:spcAft>
        <a:defRPr sz="4400">
          <a:solidFill>
            <a:schemeClr val="tx1"/>
          </a:solidFill>
          <a:latin typeface="Calibri" panose="020F0502020204030204" pitchFamily="34" charset="0"/>
        </a:defRPr>
      </a:lvl3pPr>
      <a:lvl4pPr algn="ctr" defTabSz="457200" rtl="0" eaLnBrk="1" fontAlgn="base" hangingPunct="1">
        <a:spcBef>
          <a:spcPct val="0"/>
        </a:spcBef>
        <a:spcAft>
          <a:spcPct val="0"/>
        </a:spcAft>
        <a:defRPr sz="4400">
          <a:solidFill>
            <a:schemeClr val="tx1"/>
          </a:solidFill>
          <a:latin typeface="Calibri" panose="020F0502020204030204" pitchFamily="34" charset="0"/>
        </a:defRPr>
      </a:lvl4pPr>
      <a:lvl5pPr algn="ctr" defTabSz="457200" rtl="0" eaLnBrk="1" fontAlgn="base" hangingPunct="1">
        <a:spcBef>
          <a:spcPct val="0"/>
        </a:spcBef>
        <a:spcAft>
          <a:spcPct val="0"/>
        </a:spcAft>
        <a:defRPr sz="4400">
          <a:solidFill>
            <a:schemeClr val="tx1"/>
          </a:solidFill>
          <a:latin typeface="Calibri" panose="020F0502020204030204" pitchFamily="34" charset="0"/>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a:extLst>
              <a:ext uri="{FF2B5EF4-FFF2-40B4-BE49-F238E27FC236}">
                <a16:creationId xmlns:a16="http://schemas.microsoft.com/office/drawing/2014/main" id="{D062A45E-9F60-ED4F-B35A-695DB8566D33}"/>
              </a:ext>
            </a:extLst>
          </p:cNvPr>
          <p:cNvSpPr txBox="1">
            <a:spLocks noChangeArrowheads="1"/>
          </p:cNvSpPr>
          <p:nvPr/>
        </p:nvSpPr>
        <p:spPr bwMode="auto">
          <a:xfrm>
            <a:off x="685800" y="1279498"/>
            <a:ext cx="7772400"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en-US" sz="4400" dirty="0">
                <a:solidFill>
                  <a:schemeClr val="bg1"/>
                </a:solidFill>
                <a:latin typeface="Franklin Gothic Book" panose="020B0503020102020204" pitchFamily="34" charset="0"/>
              </a:rPr>
              <a:t>THE EMPLOYMENT &amp; LEGAL LANDSCAPE FOR TRANSITIONING AND TRANSGENDER EMPLOYEES</a:t>
            </a:r>
          </a:p>
        </p:txBody>
      </p:sp>
      <p:sp>
        <p:nvSpPr>
          <p:cNvPr id="8" name="TextBox 3">
            <a:extLst>
              <a:ext uri="{FF2B5EF4-FFF2-40B4-BE49-F238E27FC236}">
                <a16:creationId xmlns:a16="http://schemas.microsoft.com/office/drawing/2014/main" id="{1F2D4C73-DC0C-A94B-94E3-56C065D309BD}"/>
              </a:ext>
            </a:extLst>
          </p:cNvPr>
          <p:cNvSpPr txBox="1">
            <a:spLocks noChangeArrowheads="1"/>
          </p:cNvSpPr>
          <p:nvPr/>
        </p:nvSpPr>
        <p:spPr bwMode="auto">
          <a:xfrm>
            <a:off x="207963" y="5884863"/>
            <a:ext cx="48498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000" dirty="0">
                <a:solidFill>
                  <a:schemeClr val="bg1"/>
                </a:solidFill>
                <a:latin typeface="Franklin Gothic Book" panose="020B0503020102020204" pitchFamily="34" charset="0"/>
              </a:rPr>
              <a:t>Presented by:</a:t>
            </a:r>
          </a:p>
          <a:p>
            <a:pPr>
              <a:spcBef>
                <a:spcPct val="0"/>
              </a:spcBef>
              <a:buFontTx/>
              <a:buNone/>
            </a:pPr>
            <a:r>
              <a:rPr lang="en-US" altLang="en-US" sz="2000" dirty="0">
                <a:solidFill>
                  <a:schemeClr val="bg1"/>
                </a:solidFill>
                <a:latin typeface="Franklin Gothic Book" panose="020B0503020102020204" pitchFamily="34" charset="0"/>
              </a:rPr>
              <a:t>Debi Jackson</a:t>
            </a:r>
          </a:p>
        </p:txBody>
      </p:sp>
      <p:sp>
        <p:nvSpPr>
          <p:cNvPr id="2" name="TextBox 1">
            <a:extLst>
              <a:ext uri="{FF2B5EF4-FFF2-40B4-BE49-F238E27FC236}">
                <a16:creationId xmlns:a16="http://schemas.microsoft.com/office/drawing/2014/main" id="{83900A7B-2AB6-F341-8A51-7C9BEC3BE773}"/>
              </a:ext>
            </a:extLst>
          </p:cNvPr>
          <p:cNvSpPr txBox="1"/>
          <p:nvPr/>
        </p:nvSpPr>
        <p:spPr>
          <a:xfrm>
            <a:off x="1939332" y="879388"/>
            <a:ext cx="5265336" cy="400110"/>
          </a:xfrm>
          <a:prstGeom prst="rect">
            <a:avLst/>
          </a:prstGeom>
          <a:noFill/>
        </p:spPr>
        <p:txBody>
          <a:bodyPr wrap="square" rtlCol="0">
            <a:spAutoFit/>
          </a:bodyPr>
          <a:lstStyle/>
          <a:p>
            <a:pPr algn="ctr"/>
            <a:r>
              <a:rPr lang="en-US" sz="2000" b="1" dirty="0">
                <a:solidFill>
                  <a:schemeClr val="bg1"/>
                </a:solidFill>
                <a:latin typeface="Franklin Gothic Book" panose="020B0503020102020204" pitchFamily="34" charset="0"/>
              </a:rPr>
              <a:t>NBI 32 Training Series: Session 2</a:t>
            </a:r>
          </a:p>
        </p:txBody>
      </p:sp>
    </p:spTree>
    <p:extLst>
      <p:ext uri="{BB962C8B-B14F-4D97-AF65-F5344CB8AC3E}">
        <p14:creationId xmlns:p14="http://schemas.microsoft.com/office/powerpoint/2010/main" val="477665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C2B95-4A49-5640-AC02-3C34DA1AE6A0}"/>
              </a:ext>
            </a:extLst>
          </p:cNvPr>
          <p:cNvSpPr>
            <a:spLocks noGrp="1"/>
          </p:cNvSpPr>
          <p:nvPr>
            <p:ph type="title"/>
          </p:nvPr>
        </p:nvSpPr>
        <p:spPr>
          <a:xfrm>
            <a:off x="837282" y="31698"/>
            <a:ext cx="8229600" cy="786970"/>
          </a:xfrm>
        </p:spPr>
        <p:txBody>
          <a:bodyPr/>
          <a:lstStyle/>
          <a:p>
            <a:pPr algn="r"/>
            <a:r>
              <a:rPr lang="en-US" dirty="0">
                <a:latin typeface="Franklin Gothic Book" panose="020B0503020102020204" pitchFamily="34" charset="0"/>
              </a:rPr>
              <a:t>AGENDA</a:t>
            </a:r>
          </a:p>
        </p:txBody>
      </p:sp>
      <p:sp>
        <p:nvSpPr>
          <p:cNvPr id="3" name="Content Placeholder 2">
            <a:extLst>
              <a:ext uri="{FF2B5EF4-FFF2-40B4-BE49-F238E27FC236}">
                <a16:creationId xmlns:a16="http://schemas.microsoft.com/office/drawing/2014/main" id="{43673AB3-CFCA-DD46-9CB7-4FBEC0A3400F}"/>
              </a:ext>
            </a:extLst>
          </p:cNvPr>
          <p:cNvSpPr>
            <a:spLocks noGrp="1"/>
          </p:cNvSpPr>
          <p:nvPr>
            <p:ph idx="1"/>
          </p:nvPr>
        </p:nvSpPr>
        <p:spPr>
          <a:xfrm>
            <a:off x="588169" y="1561103"/>
            <a:ext cx="8229600" cy="3774999"/>
          </a:xfrm>
        </p:spPr>
        <p:txBody>
          <a:bodyPr/>
          <a:lstStyle/>
          <a:p>
            <a:r>
              <a:rPr lang="en-US" dirty="0"/>
              <a:t>Introductions</a:t>
            </a:r>
          </a:p>
          <a:p>
            <a:r>
              <a:rPr lang="en-US" dirty="0"/>
              <a:t>Opening Activity</a:t>
            </a:r>
          </a:p>
          <a:p>
            <a:r>
              <a:rPr lang="en-US" dirty="0"/>
              <a:t>Federal Laws</a:t>
            </a:r>
          </a:p>
          <a:p>
            <a:r>
              <a:rPr lang="en-US" dirty="0"/>
              <a:t>State Laws</a:t>
            </a:r>
          </a:p>
          <a:p>
            <a:r>
              <a:rPr lang="en-US" dirty="0"/>
              <a:t>The Impact on LGBTQ+ Educators</a:t>
            </a:r>
          </a:p>
          <a:p>
            <a:r>
              <a:rPr lang="en-US" dirty="0"/>
              <a:t>Closing Activity</a:t>
            </a:r>
          </a:p>
          <a:p>
            <a:r>
              <a:rPr lang="en-US" dirty="0"/>
              <a:t>Q &amp; A</a:t>
            </a:r>
          </a:p>
        </p:txBody>
      </p:sp>
      <p:sp>
        <p:nvSpPr>
          <p:cNvPr id="5" name="TextBox 16">
            <a:extLst>
              <a:ext uri="{FF2B5EF4-FFF2-40B4-BE49-F238E27FC236}">
                <a16:creationId xmlns:a16="http://schemas.microsoft.com/office/drawing/2014/main" id="{ED9D2EFA-69C1-574F-8ECF-8D7B9E276DF0}"/>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2</a:t>
            </a:fld>
            <a:endParaRPr lang="en-US" altLang="en-US" sz="1800" dirty="0"/>
          </a:p>
        </p:txBody>
      </p:sp>
    </p:spTree>
    <p:extLst>
      <p:ext uri="{BB962C8B-B14F-4D97-AF65-F5344CB8AC3E}">
        <p14:creationId xmlns:p14="http://schemas.microsoft.com/office/powerpoint/2010/main" val="1488130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Google Shape;157;g96ea3ae184_0_0">
            <a:extLst>
              <a:ext uri="{FF2B5EF4-FFF2-40B4-BE49-F238E27FC236}">
                <a16:creationId xmlns:a16="http://schemas.microsoft.com/office/drawing/2014/main" id="{389783D6-49BB-A24B-9AC5-9629BB1918D2}"/>
              </a:ext>
            </a:extLst>
          </p:cNvPr>
          <p:cNvSpPr>
            <a:spLocks noGrp="1" noChangeArrowheads="1"/>
          </p:cNvSpPr>
          <p:nvPr>
            <p:ph type="title"/>
          </p:nvPr>
        </p:nvSpPr>
        <p:spPr>
          <a:xfrm>
            <a:off x="4452937" y="147929"/>
            <a:ext cx="4691063" cy="539353"/>
          </a:xfrm>
        </p:spPr>
        <p:txBody>
          <a:bodyPr vert="horz" wrap="square" lIns="68569" tIns="34275" rIns="68569" bIns="34275" numCol="1" rtlCol="0" anchor="t" anchorCtr="0" compatLnSpc="1">
            <a:prstTxWarp prst="textNoShape">
              <a:avLst/>
            </a:prstTxWarp>
            <a:noAutofit/>
          </a:bodyPr>
          <a:lstStyle/>
          <a:p>
            <a:pPr algn="r">
              <a:buSzPts val="1800"/>
            </a:pPr>
            <a:r>
              <a:rPr lang="en-US" altLang="en-US" dirty="0">
                <a:latin typeface="Franklin Gothic Book" panose="020B0503020102020204" pitchFamily="34" charset="0"/>
              </a:rPr>
              <a:t>INTRODUCTIONS</a:t>
            </a:r>
          </a:p>
        </p:txBody>
      </p:sp>
      <p:sp>
        <p:nvSpPr>
          <p:cNvPr id="20482" name="Google Shape;158;g96ea3ae184_0_0">
            <a:extLst>
              <a:ext uri="{FF2B5EF4-FFF2-40B4-BE49-F238E27FC236}">
                <a16:creationId xmlns:a16="http://schemas.microsoft.com/office/drawing/2014/main" id="{B7A7A8FC-EBA1-AB4F-83D8-B4DB327CCAC4}"/>
              </a:ext>
            </a:extLst>
          </p:cNvPr>
          <p:cNvSpPr>
            <a:spLocks noGrp="1" noChangeArrowheads="1"/>
          </p:cNvSpPr>
          <p:nvPr>
            <p:ph idx="1"/>
          </p:nvPr>
        </p:nvSpPr>
        <p:spPr>
          <a:xfrm>
            <a:off x="512308" y="1730828"/>
            <a:ext cx="7881258" cy="4201885"/>
          </a:xfrm>
        </p:spPr>
        <p:txBody>
          <a:bodyPr vert="horz" wrap="square" lIns="68569" tIns="34275" rIns="68569" bIns="34275" numCol="1" rtlCol="0" anchor="t" anchorCtr="0" compatLnSpc="1">
            <a:prstTxWarp prst="textNoShape">
              <a:avLst/>
            </a:prstTxWarp>
            <a:normAutofit/>
          </a:bodyPr>
          <a:lstStyle/>
          <a:p>
            <a:pPr marL="0" indent="0">
              <a:buSzPts val="1400"/>
              <a:buNone/>
            </a:pPr>
            <a:r>
              <a:rPr lang="en-US" altLang="en-US" dirty="0"/>
              <a:t>Raise Your Hand If…</a:t>
            </a:r>
          </a:p>
        </p:txBody>
      </p:sp>
      <p:pic>
        <p:nvPicPr>
          <p:cNvPr id="1026" name="Picture 2" descr="Image result for raise your hand clipart">
            <a:extLst>
              <a:ext uri="{FF2B5EF4-FFF2-40B4-BE49-F238E27FC236}">
                <a16:creationId xmlns:a16="http://schemas.microsoft.com/office/drawing/2014/main" id="{C28D138B-ED45-0F40-B33C-CFEC5E6051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1720" y="3134815"/>
            <a:ext cx="4456748" cy="215917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16">
            <a:extLst>
              <a:ext uri="{FF2B5EF4-FFF2-40B4-BE49-F238E27FC236}">
                <a16:creationId xmlns:a16="http://schemas.microsoft.com/office/drawing/2014/main" id="{3CB208A6-9B9A-9D42-8106-AA4D246474AB}"/>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3</a:t>
            </a:fld>
            <a:endParaRPr lang="en-US" altLang="en-US" sz="1800" dirty="0"/>
          </a:p>
        </p:txBody>
      </p:sp>
    </p:spTree>
    <p:extLst>
      <p:ext uri="{BB962C8B-B14F-4D97-AF65-F5344CB8AC3E}">
        <p14:creationId xmlns:p14="http://schemas.microsoft.com/office/powerpoint/2010/main" val="703955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12829-F4EA-E848-B537-6D3A1DE76E3C}"/>
              </a:ext>
            </a:extLst>
          </p:cNvPr>
          <p:cNvSpPr>
            <a:spLocks noGrp="1"/>
          </p:cNvSpPr>
          <p:nvPr>
            <p:ph type="title"/>
          </p:nvPr>
        </p:nvSpPr>
        <p:spPr>
          <a:xfrm>
            <a:off x="269631" y="3035515"/>
            <a:ext cx="8229600" cy="786970"/>
          </a:xfrm>
        </p:spPr>
        <p:txBody>
          <a:bodyPr>
            <a:normAutofit/>
          </a:bodyPr>
          <a:lstStyle/>
          <a:p>
            <a:pPr algn="ctr"/>
            <a:r>
              <a:rPr lang="en-US" sz="4400" b="1" dirty="0"/>
              <a:t>Two Truths &amp; A Lie</a:t>
            </a:r>
          </a:p>
        </p:txBody>
      </p:sp>
      <p:sp>
        <p:nvSpPr>
          <p:cNvPr id="4" name="TextBox 16">
            <a:extLst>
              <a:ext uri="{FF2B5EF4-FFF2-40B4-BE49-F238E27FC236}">
                <a16:creationId xmlns:a16="http://schemas.microsoft.com/office/drawing/2014/main" id="{FAF624E1-7DA5-C848-A984-6C2EFC03E5F5}"/>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4</a:t>
            </a:fld>
            <a:endParaRPr lang="en-US" altLang="en-US" sz="1800" dirty="0"/>
          </a:p>
        </p:txBody>
      </p:sp>
      <p:sp>
        <p:nvSpPr>
          <p:cNvPr id="5" name="Google Shape;170;p12">
            <a:extLst>
              <a:ext uri="{FF2B5EF4-FFF2-40B4-BE49-F238E27FC236}">
                <a16:creationId xmlns:a16="http://schemas.microsoft.com/office/drawing/2014/main" id="{5E5A393D-66EF-544D-9A9E-A5EEDF3B5075}"/>
              </a:ext>
            </a:extLst>
          </p:cNvPr>
          <p:cNvSpPr txBox="1">
            <a:spLocks/>
          </p:cNvSpPr>
          <p:nvPr/>
        </p:nvSpPr>
        <p:spPr bwMode="auto">
          <a:xfrm>
            <a:off x="1823677" y="0"/>
            <a:ext cx="7189694" cy="81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ctr" anchorCtr="0" compatLnSpc="1">
            <a:prstTxWarp prst="textNoShape">
              <a:avLst/>
            </a:prstTxWarp>
            <a:normAutofit/>
          </a:bodyPr>
          <a:lstStyle>
            <a:lvl1pPr algn="l" defTabSz="457200" rtl="0" eaLnBrk="1" fontAlgn="base" hangingPunct="1">
              <a:spcBef>
                <a:spcPct val="0"/>
              </a:spcBef>
              <a:spcAft>
                <a:spcPct val="0"/>
              </a:spcAft>
              <a:defRPr sz="3600" kern="1200">
                <a:solidFill>
                  <a:schemeClr val="tx2"/>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defRPr>
            </a:lvl2pPr>
            <a:lvl3pPr algn="ctr" defTabSz="457200" rtl="0" eaLnBrk="1" fontAlgn="base" hangingPunct="1">
              <a:spcBef>
                <a:spcPct val="0"/>
              </a:spcBef>
              <a:spcAft>
                <a:spcPct val="0"/>
              </a:spcAft>
              <a:defRPr sz="4400">
                <a:solidFill>
                  <a:schemeClr val="tx1"/>
                </a:solidFill>
                <a:latin typeface="Calibri" panose="020F0502020204030204" pitchFamily="34" charset="0"/>
              </a:defRPr>
            </a:lvl3pPr>
            <a:lvl4pPr algn="ctr" defTabSz="457200" rtl="0" eaLnBrk="1" fontAlgn="base" hangingPunct="1">
              <a:spcBef>
                <a:spcPct val="0"/>
              </a:spcBef>
              <a:spcAft>
                <a:spcPct val="0"/>
              </a:spcAft>
              <a:defRPr sz="4400">
                <a:solidFill>
                  <a:schemeClr val="tx1"/>
                </a:solidFill>
                <a:latin typeface="Calibri" panose="020F0502020204030204" pitchFamily="34" charset="0"/>
              </a:defRPr>
            </a:lvl4pPr>
            <a:lvl5pPr algn="ctr" defTabSz="457200" rtl="0" eaLnBrk="1" fontAlgn="base" hangingPunct="1">
              <a:spcBef>
                <a:spcPct val="0"/>
              </a:spcBef>
              <a:spcAft>
                <a:spcPct val="0"/>
              </a:spcAft>
              <a:defRPr sz="4400">
                <a:solidFill>
                  <a:schemeClr val="tx1"/>
                </a:solidFill>
                <a:latin typeface="Calibri" panose="020F0502020204030204" pitchFamily="34" charset="0"/>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defRPr>
            </a:lvl9pPr>
          </a:lstStyle>
          <a:p>
            <a:pPr algn="r">
              <a:spcBef>
                <a:spcPts val="0"/>
              </a:spcBef>
              <a:spcAft>
                <a:spcPts val="0"/>
              </a:spcAft>
              <a:buClr>
                <a:schemeClr val="dk2"/>
              </a:buClr>
              <a:buSzPts val="3800"/>
              <a:buFont typeface="Calibri"/>
              <a:buNone/>
            </a:pPr>
            <a:r>
              <a:rPr lang="en-US">
                <a:latin typeface="Franklin Gothic Book" panose="020B0503020102020204" pitchFamily="34" charset="0"/>
              </a:rPr>
              <a:t>ACTIVITY #1</a:t>
            </a:r>
            <a:endParaRPr lang="en-US" dirty="0">
              <a:latin typeface="Franklin Gothic Book" panose="020B0503020102020204" pitchFamily="34" charset="0"/>
            </a:endParaRPr>
          </a:p>
        </p:txBody>
      </p:sp>
    </p:spTree>
    <p:extLst>
      <p:ext uri="{BB962C8B-B14F-4D97-AF65-F5344CB8AC3E}">
        <p14:creationId xmlns:p14="http://schemas.microsoft.com/office/powerpoint/2010/main" val="2579215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g9681a2c445_0_12"/>
          <p:cNvSpPr txBox="1">
            <a:spLocks noGrp="1"/>
          </p:cNvSpPr>
          <p:nvPr>
            <p:ph type="title"/>
          </p:nvPr>
        </p:nvSpPr>
        <p:spPr>
          <a:xfrm>
            <a:off x="1792995" y="191078"/>
            <a:ext cx="7351005" cy="590228"/>
          </a:xfrm>
          <a:prstGeom prst="rect">
            <a:avLst/>
          </a:prstGeom>
        </p:spPr>
        <p:txBody>
          <a:bodyPr spcFirstLastPara="1" vert="horz" wrap="square" lIns="68569" tIns="34275" rIns="68569" bIns="34275" numCol="1" rtlCol="0" anchor="t" anchorCtr="0" compatLnSpc="1">
            <a:prstTxWarp prst="textNoShape">
              <a:avLst/>
            </a:prstTxWarp>
            <a:noAutofit/>
          </a:bodyPr>
          <a:lstStyle/>
          <a:p>
            <a:pPr algn="r">
              <a:spcBef>
                <a:spcPts val="0"/>
              </a:spcBef>
            </a:pPr>
            <a:r>
              <a:rPr lang="en-US" dirty="0">
                <a:latin typeface="Franklin Gothic Book" panose="020B0503020102020204" pitchFamily="34" charset="0"/>
              </a:rPr>
              <a:t>THE RACIAL JUSTICE FRAMEWORK</a:t>
            </a:r>
          </a:p>
        </p:txBody>
      </p:sp>
      <p:sp>
        <p:nvSpPr>
          <p:cNvPr id="2" name="Rectangle 1">
            <a:extLst>
              <a:ext uri="{FF2B5EF4-FFF2-40B4-BE49-F238E27FC236}">
                <a16:creationId xmlns:a16="http://schemas.microsoft.com/office/drawing/2014/main" id="{2FFDD8A3-11AC-9346-B06C-BC0EFD0862C2}"/>
              </a:ext>
            </a:extLst>
          </p:cNvPr>
          <p:cNvSpPr/>
          <p:nvPr/>
        </p:nvSpPr>
        <p:spPr>
          <a:xfrm>
            <a:off x="952500" y="1735213"/>
            <a:ext cx="3152776" cy="3570946"/>
          </a:xfrm>
          <a:prstGeom prst="rect">
            <a:avLst/>
          </a:prstGeom>
          <a:solidFill>
            <a:srgbClr val="2E338A"/>
          </a:solidFill>
          <a:ln>
            <a:solidFill>
              <a:schemeClr val="accent1">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sp>
        <p:nvSpPr>
          <p:cNvPr id="5" name="TextBox 4">
            <a:extLst>
              <a:ext uri="{FF2B5EF4-FFF2-40B4-BE49-F238E27FC236}">
                <a16:creationId xmlns:a16="http://schemas.microsoft.com/office/drawing/2014/main" id="{72035B97-F2BE-A94E-9410-DC00B098C61E}"/>
              </a:ext>
            </a:extLst>
          </p:cNvPr>
          <p:cNvSpPr txBox="1"/>
          <p:nvPr/>
        </p:nvSpPr>
        <p:spPr>
          <a:xfrm>
            <a:off x="952500" y="2228024"/>
            <a:ext cx="3152776" cy="2585323"/>
          </a:xfrm>
          <a:prstGeom prst="rect">
            <a:avLst/>
          </a:prstGeom>
          <a:noFill/>
        </p:spPr>
        <p:txBody>
          <a:bodyPr wrap="square" rtlCol="0">
            <a:spAutoFit/>
          </a:bodyPr>
          <a:lstStyle/>
          <a:p>
            <a:pPr algn="ctr"/>
            <a:r>
              <a:rPr lang="en-US" sz="2700" b="1" dirty="0">
                <a:solidFill>
                  <a:schemeClr val="bg1"/>
                </a:solidFill>
              </a:rPr>
              <a:t>Racial Justice</a:t>
            </a:r>
          </a:p>
          <a:p>
            <a:pPr algn="ctr"/>
            <a:r>
              <a:rPr lang="en-US" sz="2700" b="1" dirty="0">
                <a:solidFill>
                  <a:schemeClr val="bg1"/>
                </a:solidFill>
              </a:rPr>
              <a:t>+ </a:t>
            </a:r>
          </a:p>
          <a:p>
            <a:pPr algn="ctr"/>
            <a:r>
              <a:rPr lang="en-US" sz="2700" b="1" dirty="0">
                <a:solidFill>
                  <a:schemeClr val="bg1"/>
                </a:solidFill>
              </a:rPr>
              <a:t>Social Justice</a:t>
            </a:r>
          </a:p>
          <a:p>
            <a:pPr algn="ctr"/>
            <a:r>
              <a:rPr lang="en-US" sz="2700" b="1" dirty="0">
                <a:solidFill>
                  <a:schemeClr val="bg1"/>
                </a:solidFill>
              </a:rPr>
              <a:t>=</a:t>
            </a:r>
          </a:p>
          <a:p>
            <a:pPr algn="ctr"/>
            <a:r>
              <a:rPr lang="en-US" sz="2700" b="1" dirty="0">
                <a:solidFill>
                  <a:schemeClr val="bg1"/>
                </a:solidFill>
              </a:rPr>
              <a:t>Educational Justice</a:t>
            </a:r>
          </a:p>
        </p:txBody>
      </p:sp>
      <p:pic>
        <p:nvPicPr>
          <p:cNvPr id="8" name="Picture 2">
            <a:extLst>
              <a:ext uri="{FF2B5EF4-FFF2-40B4-BE49-F238E27FC236}">
                <a16:creationId xmlns:a16="http://schemas.microsoft.com/office/drawing/2014/main" id="{D23E936D-18B1-DA4E-BB58-E7DE235016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398" y="1607782"/>
            <a:ext cx="3912102" cy="3570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6">
            <a:extLst>
              <a:ext uri="{FF2B5EF4-FFF2-40B4-BE49-F238E27FC236}">
                <a16:creationId xmlns:a16="http://schemas.microsoft.com/office/drawing/2014/main" id="{82D7F04B-DA7E-2244-AF8B-0ADD3F9D26E8}"/>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5</a:t>
            </a:fld>
            <a:endParaRPr lang="en-US" altLang="en-US" sz="1800" dirty="0"/>
          </a:p>
        </p:txBody>
      </p:sp>
    </p:spTree>
    <p:extLst>
      <p:ext uri="{BB962C8B-B14F-4D97-AF65-F5344CB8AC3E}">
        <p14:creationId xmlns:p14="http://schemas.microsoft.com/office/powerpoint/2010/main" val="3943013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2E139D0-DD16-C040-A7D8-678EFDE1C682}"/>
              </a:ext>
            </a:extLst>
          </p:cNvPr>
          <p:cNvPicPr>
            <a:picLocks noChangeAspect="1"/>
          </p:cNvPicPr>
          <p:nvPr/>
        </p:nvPicPr>
        <p:blipFill>
          <a:blip r:embed="rId3"/>
          <a:stretch>
            <a:fillRect/>
          </a:stretch>
        </p:blipFill>
        <p:spPr>
          <a:xfrm>
            <a:off x="2279056" y="1418787"/>
            <a:ext cx="4583637" cy="4141841"/>
          </a:xfrm>
          <a:prstGeom prst="rect">
            <a:avLst/>
          </a:prstGeom>
        </p:spPr>
      </p:pic>
      <p:sp>
        <p:nvSpPr>
          <p:cNvPr id="2" name="Title 1">
            <a:extLst>
              <a:ext uri="{FF2B5EF4-FFF2-40B4-BE49-F238E27FC236}">
                <a16:creationId xmlns:a16="http://schemas.microsoft.com/office/drawing/2014/main" id="{6DE3E19B-EB2F-3D40-A21C-631DD55D2409}"/>
              </a:ext>
            </a:extLst>
          </p:cNvPr>
          <p:cNvSpPr>
            <a:spLocks noGrp="1"/>
          </p:cNvSpPr>
          <p:nvPr>
            <p:ph type="title"/>
          </p:nvPr>
        </p:nvSpPr>
        <p:spPr>
          <a:xfrm>
            <a:off x="2171700" y="97536"/>
            <a:ext cx="6858000" cy="724706"/>
          </a:xfrm>
        </p:spPr>
        <p:txBody>
          <a:bodyPr>
            <a:normAutofit/>
          </a:bodyPr>
          <a:lstStyle/>
          <a:p>
            <a:pPr algn="r"/>
            <a:r>
              <a:rPr lang="en-US" dirty="0">
                <a:latin typeface="Franklin Gothic Book" panose="020B0503020102020204" pitchFamily="34" charset="0"/>
              </a:rPr>
              <a:t>RACIAL JUSTICE &amp; LGBTQ+ LAWS</a:t>
            </a:r>
          </a:p>
        </p:txBody>
      </p:sp>
      <p:sp>
        <p:nvSpPr>
          <p:cNvPr id="6" name="TextBox 5">
            <a:extLst>
              <a:ext uri="{FF2B5EF4-FFF2-40B4-BE49-F238E27FC236}">
                <a16:creationId xmlns:a16="http://schemas.microsoft.com/office/drawing/2014/main" id="{12FFAEF2-E2C6-E740-ADE9-A62AFD389CB2}"/>
              </a:ext>
            </a:extLst>
          </p:cNvPr>
          <p:cNvSpPr txBox="1"/>
          <p:nvPr/>
        </p:nvSpPr>
        <p:spPr>
          <a:xfrm>
            <a:off x="5662015" y="1351913"/>
            <a:ext cx="3275076" cy="1077218"/>
          </a:xfrm>
          <a:prstGeom prst="rect">
            <a:avLst/>
          </a:prstGeom>
          <a:noFill/>
        </p:spPr>
        <p:txBody>
          <a:bodyPr wrap="square" rtlCol="0">
            <a:spAutoFit/>
          </a:bodyPr>
          <a:lstStyle/>
          <a:p>
            <a:r>
              <a:rPr lang="en-US" sz="1600" u="sng" dirty="0">
                <a:solidFill>
                  <a:schemeClr val="tx2"/>
                </a:solidFill>
              </a:rPr>
              <a:t>Awareness</a:t>
            </a:r>
          </a:p>
          <a:p>
            <a:pPr marL="285750" indent="-285750">
              <a:buFont typeface="Arial" panose="020B0604020202020204" pitchFamily="34" charset="0"/>
              <a:buChar char="•"/>
            </a:pPr>
            <a:r>
              <a:rPr lang="en-US" sz="1600" dirty="0">
                <a:solidFill>
                  <a:schemeClr val="tx2"/>
                </a:solidFill>
                <a:latin typeface="+mn-lt"/>
              </a:rPr>
              <a:t>What local policies or state and national legislation affects LGBTQ+ and BIPOC educators?</a:t>
            </a:r>
            <a:endParaRPr lang="en-US" sz="1600" u="sng" dirty="0">
              <a:solidFill>
                <a:schemeClr val="tx2"/>
              </a:solidFill>
              <a:latin typeface="+mn-lt"/>
            </a:endParaRPr>
          </a:p>
        </p:txBody>
      </p:sp>
      <p:sp>
        <p:nvSpPr>
          <p:cNvPr id="7" name="TextBox 6">
            <a:extLst>
              <a:ext uri="{FF2B5EF4-FFF2-40B4-BE49-F238E27FC236}">
                <a16:creationId xmlns:a16="http://schemas.microsoft.com/office/drawing/2014/main" id="{234FEEE2-76D9-9C45-B5F0-B622023C69AC}"/>
              </a:ext>
            </a:extLst>
          </p:cNvPr>
          <p:cNvSpPr txBox="1"/>
          <p:nvPr/>
        </p:nvSpPr>
        <p:spPr>
          <a:xfrm>
            <a:off x="6603985" y="3151597"/>
            <a:ext cx="2333106" cy="2800767"/>
          </a:xfrm>
          <a:prstGeom prst="rect">
            <a:avLst/>
          </a:prstGeom>
          <a:noFill/>
        </p:spPr>
        <p:txBody>
          <a:bodyPr wrap="square" rtlCol="0">
            <a:spAutoFit/>
          </a:bodyPr>
          <a:lstStyle/>
          <a:p>
            <a:r>
              <a:rPr lang="en-US" sz="1600" u="sng" dirty="0">
                <a:solidFill>
                  <a:schemeClr val="tx2"/>
                </a:solidFill>
              </a:rPr>
              <a:t>Action</a:t>
            </a:r>
          </a:p>
          <a:p>
            <a:pPr marL="285750" indent="-285750">
              <a:buFont typeface="Arial" panose="020B0604020202020204" pitchFamily="34" charset="0"/>
              <a:buChar char="•"/>
            </a:pPr>
            <a:r>
              <a:rPr lang="en-US" sz="1600" dirty="0">
                <a:solidFill>
                  <a:schemeClr val="tx2"/>
                </a:solidFill>
                <a:latin typeface="+mn-lt"/>
              </a:rPr>
              <a:t>What actions are most helpful when supporting LGBTQ+ and BIPOC educators? How do you know?  </a:t>
            </a:r>
          </a:p>
          <a:p>
            <a:endParaRPr lang="en-US" sz="1600" u="sng" dirty="0">
              <a:solidFill>
                <a:schemeClr val="tx2"/>
              </a:solidFill>
            </a:endParaRPr>
          </a:p>
          <a:p>
            <a:endParaRPr lang="en-US" sz="1600" u="sng" dirty="0">
              <a:solidFill>
                <a:schemeClr val="tx2"/>
              </a:solidFill>
            </a:endParaRPr>
          </a:p>
          <a:p>
            <a:endParaRPr lang="en-US" sz="1600" dirty="0">
              <a:solidFill>
                <a:schemeClr val="tx2"/>
              </a:solidFill>
            </a:endParaRPr>
          </a:p>
          <a:p>
            <a:pPr marL="285750" indent="-285750">
              <a:buFont typeface="Arial" panose="020B0604020202020204" pitchFamily="34" charset="0"/>
              <a:buChar char="•"/>
            </a:pPr>
            <a:endParaRPr lang="en-US" sz="1600" dirty="0">
              <a:solidFill>
                <a:schemeClr val="tx2"/>
              </a:solidFill>
            </a:endParaRPr>
          </a:p>
          <a:p>
            <a:pPr marL="285750" indent="-285750">
              <a:buFont typeface="Arial" panose="020B0604020202020204" pitchFamily="34" charset="0"/>
              <a:buChar char="•"/>
            </a:pPr>
            <a:endParaRPr lang="en-US" sz="1600" dirty="0">
              <a:solidFill>
                <a:schemeClr val="tx2"/>
              </a:solidFill>
            </a:endParaRPr>
          </a:p>
        </p:txBody>
      </p:sp>
      <p:sp>
        <p:nvSpPr>
          <p:cNvPr id="8" name="TextBox 7">
            <a:extLst>
              <a:ext uri="{FF2B5EF4-FFF2-40B4-BE49-F238E27FC236}">
                <a16:creationId xmlns:a16="http://schemas.microsoft.com/office/drawing/2014/main" id="{74EF8549-F517-CE4E-A057-20EF995FE551}"/>
              </a:ext>
            </a:extLst>
          </p:cNvPr>
          <p:cNvSpPr txBox="1"/>
          <p:nvPr/>
        </p:nvSpPr>
        <p:spPr>
          <a:xfrm>
            <a:off x="204658" y="3429000"/>
            <a:ext cx="2335359" cy="3046988"/>
          </a:xfrm>
          <a:prstGeom prst="rect">
            <a:avLst/>
          </a:prstGeom>
          <a:noFill/>
        </p:spPr>
        <p:txBody>
          <a:bodyPr wrap="square" rtlCol="0">
            <a:spAutoFit/>
          </a:bodyPr>
          <a:lstStyle/>
          <a:p>
            <a:r>
              <a:rPr lang="en-US" sz="1600" u="sng" dirty="0">
                <a:solidFill>
                  <a:schemeClr val="tx2"/>
                </a:solidFill>
                <a:latin typeface="+mn-lt"/>
              </a:rPr>
              <a:t>Capacity Building</a:t>
            </a:r>
          </a:p>
          <a:p>
            <a:pPr marL="285750" indent="-285750">
              <a:buFont typeface="Arial" panose="020B0604020202020204" pitchFamily="34" charset="0"/>
              <a:buChar char="•"/>
            </a:pPr>
            <a:r>
              <a:rPr lang="en-US" sz="1600" dirty="0">
                <a:solidFill>
                  <a:schemeClr val="tx2"/>
                </a:solidFill>
                <a:latin typeface="+mn-lt"/>
              </a:rPr>
              <a:t>How can </a:t>
            </a:r>
            <a:r>
              <a:rPr lang="en-US" sz="1600" dirty="0" err="1">
                <a:solidFill>
                  <a:schemeClr val="tx2"/>
                </a:solidFill>
                <a:latin typeface="+mn-lt"/>
              </a:rPr>
              <a:t>UniServ</a:t>
            </a:r>
            <a:r>
              <a:rPr lang="en-US" sz="1600" dirty="0">
                <a:solidFill>
                  <a:schemeClr val="tx2"/>
                </a:solidFill>
                <a:latin typeface="+mn-lt"/>
              </a:rPr>
              <a:t> directors and teams deepen our ability to support LGBTQ+ and BIPOC educators in the workplace? What does this include, specifically?</a:t>
            </a:r>
          </a:p>
          <a:p>
            <a:endParaRPr lang="en-US" sz="1600" u="sng" dirty="0">
              <a:solidFill>
                <a:schemeClr val="tx2"/>
              </a:solidFill>
            </a:endParaRPr>
          </a:p>
          <a:p>
            <a:endParaRPr lang="en-US" sz="1600" dirty="0">
              <a:solidFill>
                <a:schemeClr val="tx2"/>
              </a:solidFill>
            </a:endParaRPr>
          </a:p>
          <a:p>
            <a:pPr marL="285750" indent="-285750">
              <a:buFont typeface="Arial" panose="020B0604020202020204" pitchFamily="34" charset="0"/>
              <a:buChar char="•"/>
            </a:pPr>
            <a:endParaRPr lang="en-US" sz="1600" dirty="0">
              <a:solidFill>
                <a:schemeClr val="bg2"/>
              </a:solidFill>
            </a:endParaRPr>
          </a:p>
        </p:txBody>
      </p:sp>
      <p:sp>
        <p:nvSpPr>
          <p:cNvPr id="11" name="TextBox 16">
            <a:extLst>
              <a:ext uri="{FF2B5EF4-FFF2-40B4-BE49-F238E27FC236}">
                <a16:creationId xmlns:a16="http://schemas.microsoft.com/office/drawing/2014/main" id="{BE9CE7B7-5C41-EA44-A0BE-EBD9E85CC2ED}"/>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6</a:t>
            </a:fld>
            <a:endParaRPr lang="en-US" altLang="en-US" sz="1800" dirty="0"/>
          </a:p>
        </p:txBody>
      </p:sp>
    </p:spTree>
    <p:extLst>
      <p:ext uri="{BB962C8B-B14F-4D97-AF65-F5344CB8AC3E}">
        <p14:creationId xmlns:p14="http://schemas.microsoft.com/office/powerpoint/2010/main" val="3690404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84E4D-E826-7344-B948-FE29A4E0E9AC}"/>
              </a:ext>
            </a:extLst>
          </p:cNvPr>
          <p:cNvSpPr>
            <a:spLocks noGrp="1"/>
          </p:cNvSpPr>
          <p:nvPr>
            <p:ph type="title"/>
          </p:nvPr>
        </p:nvSpPr>
        <p:spPr>
          <a:xfrm>
            <a:off x="1491032" y="3052483"/>
            <a:ext cx="6517341" cy="753034"/>
          </a:xfrm>
        </p:spPr>
        <p:txBody>
          <a:bodyPr>
            <a:noAutofit/>
          </a:bodyPr>
          <a:lstStyle/>
          <a:p>
            <a:pPr algn="l"/>
            <a:r>
              <a:rPr lang="en-US" sz="10000" dirty="0"/>
              <a:t>8.1 Million</a:t>
            </a:r>
            <a:endParaRPr lang="en-US" sz="10000" b="1" dirty="0"/>
          </a:p>
        </p:txBody>
      </p:sp>
      <p:sp>
        <p:nvSpPr>
          <p:cNvPr id="3" name="TextBox 16">
            <a:extLst>
              <a:ext uri="{FF2B5EF4-FFF2-40B4-BE49-F238E27FC236}">
                <a16:creationId xmlns:a16="http://schemas.microsoft.com/office/drawing/2014/main" id="{DDD88E8C-55EB-D243-BD6B-2E889E995DC2}"/>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solidFill>
                  <a:schemeClr val="bg1"/>
                </a:solidFill>
              </a:rPr>
              <a:pPr>
                <a:spcBef>
                  <a:spcPct val="0"/>
                </a:spcBef>
                <a:buFontTx/>
                <a:buNone/>
              </a:pPr>
              <a:t>7</a:t>
            </a:fld>
            <a:endParaRPr lang="en-US" altLang="en-US" sz="1800" dirty="0">
              <a:solidFill>
                <a:schemeClr val="bg1"/>
              </a:solidFill>
            </a:endParaRPr>
          </a:p>
        </p:txBody>
      </p:sp>
      <p:sp>
        <p:nvSpPr>
          <p:cNvPr id="4" name="Google Shape;217;g956c1b27ea_0_0">
            <a:extLst>
              <a:ext uri="{FF2B5EF4-FFF2-40B4-BE49-F238E27FC236}">
                <a16:creationId xmlns:a16="http://schemas.microsoft.com/office/drawing/2014/main" id="{E0679398-EC32-4C4E-A928-D6362C286934}"/>
              </a:ext>
            </a:extLst>
          </p:cNvPr>
          <p:cNvSpPr txBox="1">
            <a:spLocks noChangeArrowheads="1"/>
          </p:cNvSpPr>
          <p:nvPr/>
        </p:nvSpPr>
        <p:spPr bwMode="auto">
          <a:xfrm>
            <a:off x="2767013" y="107950"/>
            <a:ext cx="6262687"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normAutofit/>
          </a:bodyPr>
          <a:lstStyle>
            <a:lvl1pPr algn="ctr" defTabSz="457200" rtl="0" eaLnBrk="1" fontAlgn="base" hangingPunct="1">
              <a:spcBef>
                <a:spcPct val="0"/>
              </a:spcBef>
              <a:spcAft>
                <a:spcPct val="0"/>
              </a:spcAft>
              <a:defRPr sz="3800" kern="1200" baseline="0">
                <a:solidFill>
                  <a:schemeClr val="bg1"/>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defRPr>
            </a:lvl2pPr>
            <a:lvl3pPr algn="ctr" defTabSz="457200" rtl="0" eaLnBrk="1" fontAlgn="base" hangingPunct="1">
              <a:spcBef>
                <a:spcPct val="0"/>
              </a:spcBef>
              <a:spcAft>
                <a:spcPct val="0"/>
              </a:spcAft>
              <a:defRPr sz="4400">
                <a:solidFill>
                  <a:schemeClr val="tx1"/>
                </a:solidFill>
                <a:latin typeface="Calibri" panose="020F0502020204030204" pitchFamily="34" charset="0"/>
              </a:defRPr>
            </a:lvl3pPr>
            <a:lvl4pPr algn="ctr" defTabSz="457200" rtl="0" eaLnBrk="1" fontAlgn="base" hangingPunct="1">
              <a:spcBef>
                <a:spcPct val="0"/>
              </a:spcBef>
              <a:spcAft>
                <a:spcPct val="0"/>
              </a:spcAft>
              <a:defRPr sz="4400">
                <a:solidFill>
                  <a:schemeClr val="tx1"/>
                </a:solidFill>
                <a:latin typeface="Calibri" panose="020F0502020204030204" pitchFamily="34" charset="0"/>
              </a:defRPr>
            </a:lvl4pPr>
            <a:lvl5pPr algn="ctr" defTabSz="457200" rtl="0" eaLnBrk="1" fontAlgn="base" hangingPunct="1">
              <a:spcBef>
                <a:spcPct val="0"/>
              </a:spcBef>
              <a:spcAft>
                <a:spcPct val="0"/>
              </a:spcAft>
              <a:defRPr sz="4400">
                <a:solidFill>
                  <a:schemeClr val="tx1"/>
                </a:solidFill>
                <a:latin typeface="Calibri" panose="020F0502020204030204" pitchFamily="34" charset="0"/>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defRPr>
            </a:lvl9pPr>
          </a:lstStyle>
          <a:p>
            <a:pPr algn="r">
              <a:buClrTx/>
              <a:buSzPts val="1800"/>
              <a:buFontTx/>
            </a:pPr>
            <a:r>
              <a:rPr lang="en-US" altLang="en-US" sz="3600" dirty="0">
                <a:latin typeface="Franklin Gothic Book" panose="020B0503020102020204" pitchFamily="34" charset="0"/>
              </a:rPr>
              <a:t>WHAT’S THE SIGNIFIGANCE?</a:t>
            </a:r>
          </a:p>
        </p:txBody>
      </p:sp>
    </p:spTree>
    <p:extLst>
      <p:ext uri="{BB962C8B-B14F-4D97-AF65-F5344CB8AC3E}">
        <p14:creationId xmlns:p14="http://schemas.microsoft.com/office/powerpoint/2010/main" val="481567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A7693-D67D-E84A-B394-963E3D91BEE9}"/>
              </a:ext>
            </a:extLst>
          </p:cNvPr>
          <p:cNvSpPr>
            <a:spLocks noGrp="1"/>
          </p:cNvSpPr>
          <p:nvPr>
            <p:ph type="title"/>
          </p:nvPr>
        </p:nvSpPr>
        <p:spPr>
          <a:xfrm>
            <a:off x="485775" y="3308860"/>
            <a:ext cx="7429500" cy="857250"/>
          </a:xfrm>
        </p:spPr>
        <p:txBody>
          <a:bodyPr>
            <a:normAutofit/>
          </a:bodyPr>
          <a:lstStyle/>
          <a:p>
            <a:r>
              <a:rPr lang="en-US" sz="4500" dirty="0"/>
              <a:t>Federal Law</a:t>
            </a:r>
          </a:p>
        </p:txBody>
      </p:sp>
    </p:spTree>
    <p:extLst>
      <p:ext uri="{BB962C8B-B14F-4D97-AF65-F5344CB8AC3E}">
        <p14:creationId xmlns:p14="http://schemas.microsoft.com/office/powerpoint/2010/main" val="2636842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4D0F6-0972-B64B-8864-24D940F98DAB}"/>
              </a:ext>
            </a:extLst>
          </p:cNvPr>
          <p:cNvSpPr>
            <a:spLocks noGrp="1"/>
          </p:cNvSpPr>
          <p:nvPr>
            <p:ph type="title"/>
          </p:nvPr>
        </p:nvSpPr>
        <p:spPr/>
        <p:txBody>
          <a:bodyPr/>
          <a:lstStyle/>
          <a:p>
            <a:r>
              <a:rPr lang="en-US" dirty="0"/>
              <a:t>A NATION OF LAWS</a:t>
            </a:r>
          </a:p>
        </p:txBody>
      </p:sp>
      <p:cxnSp>
        <p:nvCxnSpPr>
          <p:cNvPr id="5" name="Straight Arrow Connector 4">
            <a:extLst>
              <a:ext uri="{FF2B5EF4-FFF2-40B4-BE49-F238E27FC236}">
                <a16:creationId xmlns:a16="http://schemas.microsoft.com/office/drawing/2014/main" id="{227DCCE7-FBAC-2341-9AAE-0BD762A1310D}"/>
              </a:ext>
            </a:extLst>
          </p:cNvPr>
          <p:cNvCxnSpPr>
            <a:cxnSpLocks/>
          </p:cNvCxnSpPr>
          <p:nvPr/>
        </p:nvCxnSpPr>
        <p:spPr>
          <a:xfrm>
            <a:off x="222225" y="2306782"/>
            <a:ext cx="8728364" cy="0"/>
          </a:xfrm>
          <a:prstGeom prst="straightConnector1">
            <a:avLst/>
          </a:prstGeom>
          <a:ln w="180975">
            <a:solidFill>
              <a:srgbClr val="2E3389"/>
            </a:solidFill>
            <a:tailEnd type="triangle"/>
          </a:ln>
        </p:spPr>
        <p:style>
          <a:lnRef idx="2">
            <a:schemeClr val="accent1"/>
          </a:lnRef>
          <a:fillRef idx="0">
            <a:schemeClr val="accent1"/>
          </a:fillRef>
          <a:effectRef idx="1">
            <a:schemeClr val="accent1"/>
          </a:effectRef>
          <a:fontRef idx="minor">
            <a:schemeClr val="tx1"/>
          </a:fontRef>
        </p:style>
      </p:cxnSp>
      <p:sp>
        <p:nvSpPr>
          <p:cNvPr id="6" name="Oval 5">
            <a:extLst>
              <a:ext uri="{FF2B5EF4-FFF2-40B4-BE49-F238E27FC236}">
                <a16:creationId xmlns:a16="http://schemas.microsoft.com/office/drawing/2014/main" id="{2232A8F7-2904-7D4B-8BDF-5E6F7D6FB87D}"/>
              </a:ext>
            </a:extLst>
          </p:cNvPr>
          <p:cNvSpPr/>
          <p:nvPr/>
        </p:nvSpPr>
        <p:spPr>
          <a:xfrm>
            <a:off x="699933" y="2055159"/>
            <a:ext cx="512064" cy="512598"/>
          </a:xfrm>
          <a:prstGeom prst="ellipse">
            <a:avLst/>
          </a:prstGeom>
          <a:solidFill>
            <a:srgbClr val="F26B37"/>
          </a:solidFill>
          <a:ln>
            <a:solidFill>
              <a:srgbClr val="F26B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A0221E1-19B2-8941-BD63-63D00D8A21CE}"/>
              </a:ext>
            </a:extLst>
          </p:cNvPr>
          <p:cNvSpPr/>
          <p:nvPr/>
        </p:nvSpPr>
        <p:spPr>
          <a:xfrm>
            <a:off x="3941897" y="2027449"/>
            <a:ext cx="512064" cy="512598"/>
          </a:xfrm>
          <a:prstGeom prst="ellipse">
            <a:avLst/>
          </a:prstGeom>
          <a:solidFill>
            <a:srgbClr val="F26B37"/>
          </a:solidFill>
          <a:ln>
            <a:solidFill>
              <a:srgbClr val="F26B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2A222B16-CFE8-FD49-8DE1-CF1DD987D9FD}"/>
              </a:ext>
            </a:extLst>
          </p:cNvPr>
          <p:cNvSpPr/>
          <p:nvPr/>
        </p:nvSpPr>
        <p:spPr>
          <a:xfrm>
            <a:off x="5535170" y="2027449"/>
            <a:ext cx="512064" cy="512598"/>
          </a:xfrm>
          <a:prstGeom prst="ellipse">
            <a:avLst/>
          </a:prstGeom>
          <a:solidFill>
            <a:srgbClr val="F26B37"/>
          </a:solidFill>
          <a:ln>
            <a:solidFill>
              <a:srgbClr val="F26B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65A627AE-353D-914C-82E4-A4792BF68EDB}"/>
              </a:ext>
            </a:extLst>
          </p:cNvPr>
          <p:cNvSpPr/>
          <p:nvPr/>
        </p:nvSpPr>
        <p:spPr>
          <a:xfrm>
            <a:off x="7414190" y="2019424"/>
            <a:ext cx="512064" cy="512598"/>
          </a:xfrm>
          <a:prstGeom prst="ellipse">
            <a:avLst/>
          </a:prstGeom>
          <a:solidFill>
            <a:srgbClr val="F26B37"/>
          </a:solidFill>
          <a:ln>
            <a:solidFill>
              <a:srgbClr val="F26B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231CF237-191C-EF45-9C83-7236B3C1F92F}"/>
              </a:ext>
            </a:extLst>
          </p:cNvPr>
          <p:cNvSpPr/>
          <p:nvPr/>
        </p:nvSpPr>
        <p:spPr>
          <a:xfrm>
            <a:off x="2327566" y="2027449"/>
            <a:ext cx="512064" cy="512598"/>
          </a:xfrm>
          <a:prstGeom prst="ellipse">
            <a:avLst/>
          </a:prstGeom>
          <a:solidFill>
            <a:srgbClr val="F26B37"/>
          </a:solidFill>
          <a:ln>
            <a:solidFill>
              <a:srgbClr val="F26B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56CF5FBC-ECF7-014B-8757-416385E784B9}"/>
              </a:ext>
            </a:extLst>
          </p:cNvPr>
          <p:cNvSpPr txBox="1"/>
          <p:nvPr/>
        </p:nvSpPr>
        <p:spPr>
          <a:xfrm>
            <a:off x="124692" y="2708543"/>
            <a:ext cx="1662545" cy="2893100"/>
          </a:xfrm>
          <a:prstGeom prst="rect">
            <a:avLst/>
          </a:prstGeom>
          <a:noFill/>
        </p:spPr>
        <p:txBody>
          <a:bodyPr wrap="square" rtlCol="0">
            <a:spAutoFit/>
          </a:bodyPr>
          <a:lstStyle/>
          <a:p>
            <a:pPr algn="ctr"/>
            <a:r>
              <a:rPr lang="en-US" sz="2400" b="1" dirty="0">
                <a:latin typeface="+mn-lt"/>
              </a:rPr>
              <a:t>1600s</a:t>
            </a:r>
          </a:p>
          <a:p>
            <a:pPr algn="ctr"/>
            <a:endParaRPr lang="en-US" sz="1600" dirty="0">
              <a:latin typeface="+mn-lt"/>
            </a:endParaRPr>
          </a:p>
          <a:p>
            <a:pPr algn="ctr"/>
            <a:r>
              <a:rPr lang="en-US" sz="1600" dirty="0">
                <a:latin typeface="+mn-lt"/>
              </a:rPr>
              <a:t>Founding of Jamestown, VA</a:t>
            </a:r>
          </a:p>
          <a:p>
            <a:pPr algn="ctr"/>
            <a:endParaRPr lang="en-US" sz="1600" dirty="0">
              <a:latin typeface="+mn-lt"/>
            </a:endParaRPr>
          </a:p>
          <a:p>
            <a:pPr algn="ctr"/>
            <a:r>
              <a:rPr lang="en-US" sz="1600" dirty="0">
                <a:latin typeface="+mn-lt"/>
              </a:rPr>
              <a:t>Mass. Bay General Court determined “sex crimes” and punishments.</a:t>
            </a:r>
          </a:p>
          <a:p>
            <a:pPr marL="285750" indent="-285750">
              <a:buFont typeface="Arial" panose="020B0604020202020204" pitchFamily="34" charset="0"/>
              <a:buChar char="•"/>
            </a:pPr>
            <a:endParaRPr lang="en-US" dirty="0"/>
          </a:p>
        </p:txBody>
      </p:sp>
      <p:sp>
        <p:nvSpPr>
          <p:cNvPr id="14" name="TextBox 13">
            <a:extLst>
              <a:ext uri="{FF2B5EF4-FFF2-40B4-BE49-F238E27FC236}">
                <a16:creationId xmlns:a16="http://schemas.microsoft.com/office/drawing/2014/main" id="{EF822783-4949-7C43-A3B7-ABAA9E35D6D1}"/>
              </a:ext>
            </a:extLst>
          </p:cNvPr>
          <p:cNvSpPr txBox="1"/>
          <p:nvPr/>
        </p:nvSpPr>
        <p:spPr>
          <a:xfrm>
            <a:off x="1787237" y="2708543"/>
            <a:ext cx="1662545" cy="3170099"/>
          </a:xfrm>
          <a:prstGeom prst="rect">
            <a:avLst/>
          </a:prstGeom>
          <a:noFill/>
        </p:spPr>
        <p:txBody>
          <a:bodyPr wrap="square" rtlCol="0">
            <a:spAutoFit/>
          </a:bodyPr>
          <a:lstStyle/>
          <a:p>
            <a:pPr algn="ctr"/>
            <a:r>
              <a:rPr lang="en-US" sz="2400" b="1" dirty="0">
                <a:latin typeface="+mn-lt"/>
              </a:rPr>
              <a:t>1700s</a:t>
            </a:r>
          </a:p>
          <a:p>
            <a:pPr algn="ctr"/>
            <a:endParaRPr lang="en-US" sz="1600" dirty="0">
              <a:latin typeface="+mn-lt"/>
            </a:endParaRPr>
          </a:p>
          <a:p>
            <a:pPr algn="ctr"/>
            <a:r>
              <a:rPr lang="en-US" sz="1600" dirty="0">
                <a:latin typeface="+mn-lt"/>
              </a:rPr>
              <a:t>Colonial sodomy laws passed and remained in place until 1925.</a:t>
            </a:r>
          </a:p>
          <a:p>
            <a:pPr algn="ctr"/>
            <a:endParaRPr lang="en-US" sz="1600" dirty="0">
              <a:latin typeface="+mn-lt"/>
            </a:endParaRPr>
          </a:p>
          <a:p>
            <a:pPr algn="ctr"/>
            <a:r>
              <a:rPr lang="en-US" sz="1600" dirty="0">
                <a:latin typeface="+mn-lt"/>
              </a:rPr>
              <a:t>US Constitution passed and counts African-Americans as 3/5 a person.</a:t>
            </a:r>
          </a:p>
        </p:txBody>
      </p:sp>
      <p:sp>
        <p:nvSpPr>
          <p:cNvPr id="15" name="TextBox 14">
            <a:extLst>
              <a:ext uri="{FF2B5EF4-FFF2-40B4-BE49-F238E27FC236}">
                <a16:creationId xmlns:a16="http://schemas.microsoft.com/office/drawing/2014/main" id="{363ABFCF-5C84-534C-A60D-8AF8DDDF031C}"/>
              </a:ext>
            </a:extLst>
          </p:cNvPr>
          <p:cNvSpPr txBox="1"/>
          <p:nvPr/>
        </p:nvSpPr>
        <p:spPr>
          <a:xfrm>
            <a:off x="3449782" y="2708543"/>
            <a:ext cx="1662545" cy="3170099"/>
          </a:xfrm>
          <a:prstGeom prst="rect">
            <a:avLst/>
          </a:prstGeom>
          <a:noFill/>
        </p:spPr>
        <p:txBody>
          <a:bodyPr wrap="square" rtlCol="0">
            <a:spAutoFit/>
          </a:bodyPr>
          <a:lstStyle/>
          <a:p>
            <a:pPr algn="ctr"/>
            <a:r>
              <a:rPr lang="en-US" sz="2400" b="1" dirty="0">
                <a:latin typeface="+mn-lt"/>
              </a:rPr>
              <a:t>1800s</a:t>
            </a:r>
          </a:p>
          <a:p>
            <a:pPr algn="ctr"/>
            <a:endParaRPr lang="en-US" sz="1600" dirty="0">
              <a:latin typeface="+mn-lt"/>
            </a:endParaRPr>
          </a:p>
          <a:p>
            <a:pPr algn="ctr"/>
            <a:r>
              <a:rPr lang="en-US" sz="1600" dirty="0">
                <a:latin typeface="+mn-lt"/>
              </a:rPr>
              <a:t>14</a:t>
            </a:r>
            <a:r>
              <a:rPr lang="en-US" sz="1600" baseline="30000" dirty="0">
                <a:latin typeface="+mn-lt"/>
              </a:rPr>
              <a:t>th</a:t>
            </a:r>
            <a:r>
              <a:rPr lang="en-US" sz="1600" dirty="0">
                <a:latin typeface="+mn-lt"/>
              </a:rPr>
              <a:t> Amendment passed that declares “equal protection of the laws.”</a:t>
            </a:r>
          </a:p>
          <a:p>
            <a:pPr algn="ctr"/>
            <a:endParaRPr lang="en-US" sz="1600" dirty="0">
              <a:latin typeface="+mn-lt"/>
            </a:endParaRPr>
          </a:p>
          <a:p>
            <a:pPr algn="ctr"/>
            <a:r>
              <a:rPr lang="en-US" sz="1600" dirty="0">
                <a:latin typeface="+mn-lt"/>
              </a:rPr>
              <a:t>Plessy v. Ferguson declares racial segregation legal.</a:t>
            </a:r>
          </a:p>
        </p:txBody>
      </p:sp>
      <p:sp>
        <p:nvSpPr>
          <p:cNvPr id="16" name="TextBox 15">
            <a:extLst>
              <a:ext uri="{FF2B5EF4-FFF2-40B4-BE49-F238E27FC236}">
                <a16:creationId xmlns:a16="http://schemas.microsoft.com/office/drawing/2014/main" id="{E49B8E43-0A75-E749-A65B-CB74B7DA13DE}"/>
              </a:ext>
            </a:extLst>
          </p:cNvPr>
          <p:cNvSpPr txBox="1"/>
          <p:nvPr/>
        </p:nvSpPr>
        <p:spPr>
          <a:xfrm>
            <a:off x="5029200" y="2708543"/>
            <a:ext cx="1783773" cy="3416320"/>
          </a:xfrm>
          <a:prstGeom prst="rect">
            <a:avLst/>
          </a:prstGeom>
          <a:noFill/>
        </p:spPr>
        <p:txBody>
          <a:bodyPr wrap="square" rtlCol="0">
            <a:spAutoFit/>
          </a:bodyPr>
          <a:lstStyle/>
          <a:p>
            <a:pPr algn="ctr"/>
            <a:r>
              <a:rPr lang="en-US" sz="2400" b="1" dirty="0">
                <a:latin typeface="+mn-lt"/>
              </a:rPr>
              <a:t>1900s</a:t>
            </a:r>
          </a:p>
          <a:p>
            <a:pPr algn="ctr"/>
            <a:endParaRPr lang="en-US" sz="1600" dirty="0">
              <a:latin typeface="+mn-lt"/>
            </a:endParaRPr>
          </a:p>
          <a:p>
            <a:pPr algn="ctr"/>
            <a:r>
              <a:rPr lang="en-US" sz="1600" dirty="0">
                <a:latin typeface="+mn-lt"/>
              </a:rPr>
              <a:t>President Dwight Eisenhower bans gay people from working in the federal gov’t.</a:t>
            </a:r>
          </a:p>
          <a:p>
            <a:pPr algn="ctr"/>
            <a:endParaRPr lang="en-US" sz="1600" dirty="0">
              <a:latin typeface="+mn-lt"/>
            </a:endParaRPr>
          </a:p>
          <a:p>
            <a:pPr algn="ctr"/>
            <a:r>
              <a:rPr lang="en-US" sz="1600" dirty="0">
                <a:latin typeface="+mn-lt"/>
              </a:rPr>
              <a:t>Famous celebrities, athletes &amp; politicians start publicly coming out.</a:t>
            </a:r>
          </a:p>
        </p:txBody>
      </p:sp>
      <p:sp>
        <p:nvSpPr>
          <p:cNvPr id="17" name="TextBox 16">
            <a:extLst>
              <a:ext uri="{FF2B5EF4-FFF2-40B4-BE49-F238E27FC236}">
                <a16:creationId xmlns:a16="http://schemas.microsoft.com/office/drawing/2014/main" id="{EF9E1F77-ED35-4A4A-B485-5DA0C101C39C}"/>
              </a:ext>
            </a:extLst>
          </p:cNvPr>
          <p:cNvSpPr txBox="1"/>
          <p:nvPr/>
        </p:nvSpPr>
        <p:spPr>
          <a:xfrm>
            <a:off x="6691745" y="2718913"/>
            <a:ext cx="1956954" cy="3416320"/>
          </a:xfrm>
          <a:prstGeom prst="rect">
            <a:avLst/>
          </a:prstGeom>
          <a:noFill/>
        </p:spPr>
        <p:txBody>
          <a:bodyPr wrap="square" rtlCol="0">
            <a:spAutoFit/>
          </a:bodyPr>
          <a:lstStyle/>
          <a:p>
            <a:pPr algn="ctr"/>
            <a:r>
              <a:rPr lang="en-US" sz="2400" b="1" dirty="0">
                <a:latin typeface="+mn-lt"/>
              </a:rPr>
              <a:t>2000s</a:t>
            </a:r>
          </a:p>
          <a:p>
            <a:pPr algn="ctr"/>
            <a:endParaRPr lang="en-US" sz="1600" dirty="0">
              <a:latin typeface="+mn-lt"/>
            </a:endParaRPr>
          </a:p>
          <a:p>
            <a:pPr algn="ctr"/>
            <a:r>
              <a:rPr lang="en-US" sz="1600" dirty="0">
                <a:latin typeface="+mn-lt"/>
              </a:rPr>
              <a:t>President Obama repealed “Don’t Ask Don’t Tell” so LGBTQ+ people could serve openly in the military. </a:t>
            </a:r>
          </a:p>
          <a:p>
            <a:pPr algn="ctr"/>
            <a:endParaRPr lang="en-US" sz="1600" dirty="0">
              <a:latin typeface="+mn-lt"/>
            </a:endParaRPr>
          </a:p>
          <a:p>
            <a:pPr algn="ctr"/>
            <a:r>
              <a:rPr lang="en-US" sz="1600" dirty="0">
                <a:latin typeface="+mn-lt"/>
              </a:rPr>
              <a:t>Same-sex couples granted the right to marry across the US.</a:t>
            </a:r>
          </a:p>
          <a:p>
            <a:pPr algn="ctr"/>
            <a:endParaRPr lang="en-US" sz="1600" dirty="0">
              <a:latin typeface="+mn-lt"/>
            </a:endParaRPr>
          </a:p>
        </p:txBody>
      </p:sp>
    </p:spTree>
    <p:extLst>
      <p:ext uri="{BB962C8B-B14F-4D97-AF65-F5344CB8AC3E}">
        <p14:creationId xmlns:p14="http://schemas.microsoft.com/office/powerpoint/2010/main" val="364788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randombar(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randombar(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randombar(horizontal)">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randombar(horizontal)">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P spid="16"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8A7D080-DFAC-F74D-8B49-7C2B849907A9}"/>
              </a:ext>
            </a:extLst>
          </p:cNvPr>
          <p:cNvSpPr>
            <a:spLocks noGrp="1"/>
          </p:cNvSpPr>
          <p:nvPr>
            <p:ph type="title"/>
          </p:nvPr>
        </p:nvSpPr>
        <p:spPr>
          <a:xfrm>
            <a:off x="914400" y="25400"/>
            <a:ext cx="8229600" cy="786970"/>
          </a:xfrm>
        </p:spPr>
        <p:txBody>
          <a:bodyPr/>
          <a:lstStyle/>
          <a:p>
            <a:pPr algn="r"/>
            <a:r>
              <a:rPr lang="en-US" dirty="0"/>
              <a:t>A HISTORY OF BARRIERS</a:t>
            </a:r>
          </a:p>
        </p:txBody>
      </p:sp>
      <p:sp>
        <p:nvSpPr>
          <p:cNvPr id="7" name="TextBox 16">
            <a:extLst>
              <a:ext uri="{FF2B5EF4-FFF2-40B4-BE49-F238E27FC236}">
                <a16:creationId xmlns:a16="http://schemas.microsoft.com/office/drawing/2014/main" id="{345CC1B2-55E3-C14D-BDE1-0A8B3EB5E1D7}"/>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10</a:t>
            </a:fld>
            <a:endParaRPr lang="en-US" altLang="en-US" sz="1800" dirty="0"/>
          </a:p>
        </p:txBody>
      </p:sp>
      <p:pic>
        <p:nvPicPr>
          <p:cNvPr id="8" name="Picture 2">
            <a:extLst>
              <a:ext uri="{FF2B5EF4-FFF2-40B4-BE49-F238E27FC236}">
                <a16:creationId xmlns:a16="http://schemas.microsoft.com/office/drawing/2014/main" id="{B803E3B2-0437-9448-BAAE-86CE5FAF71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0" y="137205"/>
            <a:ext cx="1035051" cy="944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31499245-42AB-0147-B212-C8150E8377A5}"/>
              </a:ext>
            </a:extLst>
          </p:cNvPr>
          <p:cNvPicPr>
            <a:picLocks noChangeAspect="1"/>
          </p:cNvPicPr>
          <p:nvPr/>
        </p:nvPicPr>
        <p:blipFill rotWithShape="1">
          <a:blip r:embed="rId4"/>
          <a:srcRect l="2074" t="2051"/>
          <a:stretch/>
        </p:blipFill>
        <p:spPr>
          <a:xfrm>
            <a:off x="2022882" y="2286111"/>
            <a:ext cx="5356088" cy="3424126"/>
          </a:xfrm>
          <a:prstGeom prst="rect">
            <a:avLst/>
          </a:prstGeom>
        </p:spPr>
      </p:pic>
      <p:sp>
        <p:nvSpPr>
          <p:cNvPr id="4" name="TextBox 3">
            <a:extLst>
              <a:ext uri="{FF2B5EF4-FFF2-40B4-BE49-F238E27FC236}">
                <a16:creationId xmlns:a16="http://schemas.microsoft.com/office/drawing/2014/main" id="{F5A76E35-FFC3-2645-9D96-434AA6C2AC44}"/>
              </a:ext>
            </a:extLst>
          </p:cNvPr>
          <p:cNvSpPr txBox="1"/>
          <p:nvPr/>
        </p:nvSpPr>
        <p:spPr>
          <a:xfrm>
            <a:off x="510307" y="1385864"/>
            <a:ext cx="8633693" cy="830997"/>
          </a:xfrm>
          <a:prstGeom prst="rect">
            <a:avLst/>
          </a:prstGeom>
          <a:noFill/>
        </p:spPr>
        <p:txBody>
          <a:bodyPr wrap="square" rtlCol="0">
            <a:spAutoFit/>
          </a:bodyPr>
          <a:lstStyle/>
          <a:p>
            <a:pPr algn="ctr"/>
            <a:r>
              <a:rPr lang="en-US" sz="2400" b="1" dirty="0">
                <a:solidFill>
                  <a:schemeClr val="tx2"/>
                </a:solidFill>
                <a:latin typeface="+mn-lt"/>
              </a:rPr>
              <a:t>In 2019, Just 22 States + DC Prohibited Workplace Discrimination Based On Sexual Orientation And Gender Identity.</a:t>
            </a:r>
          </a:p>
        </p:txBody>
      </p:sp>
      <p:sp>
        <p:nvSpPr>
          <p:cNvPr id="10" name="TextBox 9">
            <a:extLst>
              <a:ext uri="{FF2B5EF4-FFF2-40B4-BE49-F238E27FC236}">
                <a16:creationId xmlns:a16="http://schemas.microsoft.com/office/drawing/2014/main" id="{29AF34AC-9DF1-3340-B484-5213626D72BC}"/>
              </a:ext>
            </a:extLst>
          </p:cNvPr>
          <p:cNvSpPr txBox="1"/>
          <p:nvPr/>
        </p:nvSpPr>
        <p:spPr>
          <a:xfrm>
            <a:off x="92241" y="5940038"/>
            <a:ext cx="8765931" cy="276999"/>
          </a:xfrm>
          <a:prstGeom prst="rect">
            <a:avLst/>
          </a:prstGeom>
          <a:noFill/>
        </p:spPr>
        <p:txBody>
          <a:bodyPr wrap="square" rtlCol="0">
            <a:spAutoFit/>
          </a:bodyPr>
          <a:lstStyle/>
          <a:p>
            <a:r>
              <a:rPr lang="en-US" sz="1200" dirty="0">
                <a:solidFill>
                  <a:schemeClr val="tx2"/>
                </a:solidFill>
                <a:latin typeface="+mn-lt"/>
              </a:rPr>
              <a:t>Source: Human Rights Campaign </a:t>
            </a:r>
          </a:p>
        </p:txBody>
      </p:sp>
    </p:spTree>
    <p:extLst>
      <p:ext uri="{BB962C8B-B14F-4D97-AF65-F5344CB8AC3E}">
        <p14:creationId xmlns:p14="http://schemas.microsoft.com/office/powerpoint/2010/main" val="3338260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0" name="Rectangle 9">
            <a:extLst>
              <a:ext uri="{FF2B5EF4-FFF2-40B4-BE49-F238E27FC236}">
                <a16:creationId xmlns:a16="http://schemas.microsoft.com/office/drawing/2014/main" id="{3D7CA2CA-8685-9B45-AF97-7FB9266A2B81}"/>
              </a:ext>
            </a:extLst>
          </p:cNvPr>
          <p:cNvSpPr/>
          <p:nvPr/>
        </p:nvSpPr>
        <p:spPr>
          <a:xfrm>
            <a:off x="5261771" y="3612824"/>
            <a:ext cx="3478191" cy="1952658"/>
          </a:xfrm>
          <a:prstGeom prst="rect">
            <a:avLst/>
          </a:prstGeom>
          <a:solidFill>
            <a:srgbClr val="F2A840">
              <a:alpha val="7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6" name="Google Shape;156;p10"/>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dirty="0">
                <a:latin typeface="Franklin Gothic Book" panose="020B0503020102020204" pitchFamily="34" charset="0"/>
              </a:rPr>
              <a:t>A LANDMARK RULING</a:t>
            </a:r>
            <a:endParaRPr dirty="0">
              <a:latin typeface="Franklin Gothic Book" panose="020B0503020102020204" pitchFamily="34" charset="0"/>
            </a:endParaRPr>
          </a:p>
        </p:txBody>
      </p:sp>
      <p:cxnSp>
        <p:nvCxnSpPr>
          <p:cNvPr id="3" name="Straight Arrow Connector 2">
            <a:extLst>
              <a:ext uri="{FF2B5EF4-FFF2-40B4-BE49-F238E27FC236}">
                <a16:creationId xmlns:a16="http://schemas.microsoft.com/office/drawing/2014/main" id="{8D4E0AC7-5BD5-6E47-AAFE-35D0FC331009}"/>
              </a:ext>
            </a:extLst>
          </p:cNvPr>
          <p:cNvCxnSpPr/>
          <p:nvPr/>
        </p:nvCxnSpPr>
        <p:spPr>
          <a:xfrm>
            <a:off x="691116" y="2822185"/>
            <a:ext cx="7761768" cy="0"/>
          </a:xfrm>
          <a:prstGeom prst="straightConnector1">
            <a:avLst/>
          </a:prstGeom>
          <a:ln w="76200">
            <a:solidFill>
              <a:schemeClr val="tx2"/>
            </a:solidFill>
            <a:tailEnd type="triangle"/>
          </a:ln>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78750680-1A59-E14F-B720-73C84290F5E9}"/>
              </a:ext>
            </a:extLst>
          </p:cNvPr>
          <p:cNvCxnSpPr/>
          <p:nvPr/>
        </p:nvCxnSpPr>
        <p:spPr>
          <a:xfrm>
            <a:off x="6961364" y="2822184"/>
            <a:ext cx="0" cy="637953"/>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BE419F12-F656-994C-A8C7-42F8FD00A233}"/>
              </a:ext>
            </a:extLst>
          </p:cNvPr>
          <p:cNvCxnSpPr/>
          <p:nvPr/>
        </p:nvCxnSpPr>
        <p:spPr>
          <a:xfrm>
            <a:off x="2779449" y="2822184"/>
            <a:ext cx="0" cy="637953"/>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F9A03AE5-4390-EB4B-9DA9-FAF418E492D8}"/>
              </a:ext>
            </a:extLst>
          </p:cNvPr>
          <p:cNvSpPr txBox="1"/>
          <p:nvPr/>
        </p:nvSpPr>
        <p:spPr>
          <a:xfrm>
            <a:off x="5261771" y="3626494"/>
            <a:ext cx="3478192" cy="1938992"/>
          </a:xfrm>
          <a:prstGeom prst="rect">
            <a:avLst/>
          </a:prstGeom>
          <a:noFill/>
        </p:spPr>
        <p:txBody>
          <a:bodyPr wrap="square" rtlCol="0">
            <a:spAutoFit/>
          </a:bodyPr>
          <a:lstStyle/>
          <a:p>
            <a:pPr algn="ctr"/>
            <a:r>
              <a:rPr lang="en-US" sz="2000" b="1" dirty="0">
                <a:solidFill>
                  <a:schemeClr val="tx2"/>
                </a:solidFill>
                <a:latin typeface="+mn-lt"/>
              </a:rPr>
              <a:t>June 15, 2020</a:t>
            </a:r>
          </a:p>
          <a:p>
            <a:pPr algn="ctr"/>
            <a:r>
              <a:rPr lang="en-US" sz="2000" dirty="0">
                <a:solidFill>
                  <a:schemeClr val="tx2"/>
                </a:solidFill>
                <a:latin typeface="+mn-lt"/>
              </a:rPr>
              <a:t>The Supreme Court rules it is </a:t>
            </a:r>
            <a:r>
              <a:rPr lang="en-US" sz="2000" b="1" u="sng" dirty="0">
                <a:solidFill>
                  <a:schemeClr val="tx2"/>
                </a:solidFill>
                <a:latin typeface="+mn-lt"/>
              </a:rPr>
              <a:t>illegal</a:t>
            </a:r>
            <a:r>
              <a:rPr lang="en-US" sz="2000" dirty="0">
                <a:solidFill>
                  <a:schemeClr val="tx2"/>
                </a:solidFill>
                <a:latin typeface="+mn-lt"/>
              </a:rPr>
              <a:t> to discriminate against </a:t>
            </a:r>
          </a:p>
          <a:p>
            <a:pPr algn="ctr"/>
            <a:r>
              <a:rPr lang="en-US" sz="2000" dirty="0">
                <a:solidFill>
                  <a:schemeClr val="tx2"/>
                </a:solidFill>
                <a:latin typeface="+mn-lt"/>
              </a:rPr>
              <a:t>or fire an employee based on their sexual orientation or gender identity. </a:t>
            </a:r>
          </a:p>
        </p:txBody>
      </p:sp>
      <p:sp>
        <p:nvSpPr>
          <p:cNvPr id="8" name="TextBox 7">
            <a:extLst>
              <a:ext uri="{FF2B5EF4-FFF2-40B4-BE49-F238E27FC236}">
                <a16:creationId xmlns:a16="http://schemas.microsoft.com/office/drawing/2014/main" id="{D302C59B-DC45-5E4F-806B-62DD8F6AB5BB}"/>
              </a:ext>
            </a:extLst>
          </p:cNvPr>
          <p:cNvSpPr txBox="1"/>
          <p:nvPr/>
        </p:nvSpPr>
        <p:spPr>
          <a:xfrm>
            <a:off x="691116" y="3722654"/>
            <a:ext cx="4433100" cy="1323439"/>
          </a:xfrm>
          <a:prstGeom prst="rect">
            <a:avLst/>
          </a:prstGeom>
          <a:noFill/>
        </p:spPr>
        <p:txBody>
          <a:bodyPr wrap="square" rtlCol="0">
            <a:spAutoFit/>
          </a:bodyPr>
          <a:lstStyle/>
          <a:p>
            <a:pPr algn="ctr"/>
            <a:r>
              <a:rPr lang="en-US" sz="2000" b="1" dirty="0">
                <a:solidFill>
                  <a:schemeClr val="tx2"/>
                </a:solidFill>
                <a:latin typeface="+mn-lt"/>
              </a:rPr>
              <a:t>Prior to June 15, 2020</a:t>
            </a:r>
          </a:p>
          <a:p>
            <a:pPr algn="ctr"/>
            <a:r>
              <a:rPr lang="en-US" sz="2000" dirty="0">
                <a:solidFill>
                  <a:schemeClr val="tx2"/>
                </a:solidFill>
                <a:latin typeface="+mn-lt"/>
              </a:rPr>
              <a:t>It was </a:t>
            </a:r>
            <a:r>
              <a:rPr lang="en-US" sz="2000" b="1" i="1" dirty="0">
                <a:solidFill>
                  <a:schemeClr val="tx2"/>
                </a:solidFill>
                <a:latin typeface="+mn-lt"/>
              </a:rPr>
              <a:t>legal</a:t>
            </a:r>
            <a:r>
              <a:rPr lang="en-US" sz="2000" dirty="0">
                <a:solidFill>
                  <a:schemeClr val="tx2"/>
                </a:solidFill>
                <a:latin typeface="+mn-lt"/>
              </a:rPr>
              <a:t> to fire an employee for being gay, bisexual or transgender, </a:t>
            </a:r>
            <a:r>
              <a:rPr lang="en-US" sz="2000" i="1" dirty="0">
                <a:solidFill>
                  <a:schemeClr val="tx2"/>
                </a:solidFill>
                <a:latin typeface="+mn-lt"/>
              </a:rPr>
              <a:t>in more than half of the 50 states</a:t>
            </a:r>
            <a:r>
              <a:rPr lang="en-US" sz="2000" dirty="0">
                <a:solidFill>
                  <a:schemeClr val="tx2"/>
                </a:solidFill>
                <a:latin typeface="+mn-lt"/>
              </a:rPr>
              <a:t>. </a:t>
            </a:r>
          </a:p>
        </p:txBody>
      </p:sp>
      <p:sp>
        <p:nvSpPr>
          <p:cNvPr id="11" name="TextBox 10">
            <a:extLst>
              <a:ext uri="{FF2B5EF4-FFF2-40B4-BE49-F238E27FC236}">
                <a16:creationId xmlns:a16="http://schemas.microsoft.com/office/drawing/2014/main" id="{5C3C560D-10A2-9C43-9335-F8A34E4440A0}"/>
              </a:ext>
            </a:extLst>
          </p:cNvPr>
          <p:cNvSpPr txBox="1"/>
          <p:nvPr/>
        </p:nvSpPr>
        <p:spPr>
          <a:xfrm>
            <a:off x="1877786" y="1659522"/>
            <a:ext cx="5633357" cy="861774"/>
          </a:xfrm>
          <a:prstGeom prst="rect">
            <a:avLst/>
          </a:prstGeom>
          <a:noFill/>
        </p:spPr>
        <p:txBody>
          <a:bodyPr wrap="square" rtlCol="0">
            <a:spAutoFit/>
          </a:bodyPr>
          <a:lstStyle/>
          <a:p>
            <a:pPr algn="ctr"/>
            <a:r>
              <a:rPr lang="en-US" sz="3600" b="1" dirty="0">
                <a:solidFill>
                  <a:schemeClr val="tx2"/>
                </a:solidFill>
                <a:latin typeface="+mn-lt"/>
              </a:rPr>
              <a:t>Bostock v. Clayton County</a:t>
            </a:r>
          </a:p>
          <a:p>
            <a:pPr algn="ctr"/>
            <a:endParaRPr lang="en-US" dirty="0"/>
          </a:p>
        </p:txBody>
      </p:sp>
      <p:sp>
        <p:nvSpPr>
          <p:cNvPr id="12" name="TextBox 16">
            <a:extLst>
              <a:ext uri="{FF2B5EF4-FFF2-40B4-BE49-F238E27FC236}">
                <a16:creationId xmlns:a16="http://schemas.microsoft.com/office/drawing/2014/main" id="{B532A483-9D3C-7048-9FCE-98215550069C}"/>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11</a:t>
            </a:fld>
            <a:endParaRPr lang="en-US" altLang="en-US" sz="1800" dirty="0"/>
          </a:p>
        </p:txBody>
      </p:sp>
      <p:pic>
        <p:nvPicPr>
          <p:cNvPr id="13" name="Picture 2">
            <a:extLst>
              <a:ext uri="{FF2B5EF4-FFF2-40B4-BE49-F238E27FC236}">
                <a16:creationId xmlns:a16="http://schemas.microsoft.com/office/drawing/2014/main" id="{50F4F222-E0C5-D94A-A225-A8A4EABD87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0" y="137205"/>
            <a:ext cx="1035051" cy="944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7286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10"/>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dirty="0">
                <a:latin typeface="Franklin Gothic Book" panose="020B0503020102020204" pitchFamily="34" charset="0"/>
              </a:rPr>
              <a:t>BOSTOCK V. CLAYTON COUNTY</a:t>
            </a:r>
            <a:endParaRPr dirty="0">
              <a:latin typeface="Franklin Gothic Book" panose="020B0503020102020204" pitchFamily="34" charset="0"/>
            </a:endParaRPr>
          </a:p>
        </p:txBody>
      </p:sp>
      <p:sp>
        <p:nvSpPr>
          <p:cNvPr id="11" name="TextBox 10">
            <a:extLst>
              <a:ext uri="{FF2B5EF4-FFF2-40B4-BE49-F238E27FC236}">
                <a16:creationId xmlns:a16="http://schemas.microsoft.com/office/drawing/2014/main" id="{5C3C560D-10A2-9C43-9335-F8A34E4440A0}"/>
              </a:ext>
            </a:extLst>
          </p:cNvPr>
          <p:cNvSpPr txBox="1"/>
          <p:nvPr/>
        </p:nvSpPr>
        <p:spPr>
          <a:xfrm>
            <a:off x="914400" y="1659522"/>
            <a:ext cx="7625443" cy="646331"/>
          </a:xfrm>
          <a:prstGeom prst="rect">
            <a:avLst/>
          </a:prstGeom>
          <a:noFill/>
        </p:spPr>
        <p:txBody>
          <a:bodyPr wrap="square" rtlCol="0">
            <a:spAutoFit/>
          </a:bodyPr>
          <a:lstStyle/>
          <a:p>
            <a:pPr algn="ctr"/>
            <a:r>
              <a:rPr lang="en-US" sz="3600" dirty="0">
                <a:solidFill>
                  <a:schemeClr val="tx2"/>
                </a:solidFill>
                <a:latin typeface="+mn-lt"/>
              </a:rPr>
              <a:t>Employment Discrimination is Illegal</a:t>
            </a:r>
            <a:endParaRPr lang="en-US" dirty="0"/>
          </a:p>
        </p:txBody>
      </p:sp>
      <p:sp>
        <p:nvSpPr>
          <p:cNvPr id="3" name="TextBox 2">
            <a:extLst>
              <a:ext uri="{FF2B5EF4-FFF2-40B4-BE49-F238E27FC236}">
                <a16:creationId xmlns:a16="http://schemas.microsoft.com/office/drawing/2014/main" id="{B8C24376-2678-B448-B5B5-43874E9BB9BD}"/>
              </a:ext>
            </a:extLst>
          </p:cNvPr>
          <p:cNvSpPr txBox="1"/>
          <p:nvPr/>
        </p:nvSpPr>
        <p:spPr>
          <a:xfrm>
            <a:off x="759278" y="3162076"/>
            <a:ext cx="7625443" cy="1569660"/>
          </a:xfrm>
          <a:prstGeom prst="rect">
            <a:avLst/>
          </a:prstGeom>
          <a:noFill/>
        </p:spPr>
        <p:txBody>
          <a:bodyPr wrap="square" rtlCol="0">
            <a:spAutoFit/>
          </a:bodyPr>
          <a:lstStyle/>
          <a:p>
            <a:r>
              <a:rPr lang="en-US" sz="2400" b="1" dirty="0">
                <a:solidFill>
                  <a:schemeClr val="tx2"/>
                </a:solidFill>
                <a:latin typeface="+mn-lt"/>
              </a:rPr>
              <a:t>Title VII of the 1964 Civil Rights Act </a:t>
            </a:r>
            <a:r>
              <a:rPr lang="en-US" sz="2400" dirty="0">
                <a:solidFill>
                  <a:schemeClr val="tx2"/>
                </a:solidFill>
                <a:latin typeface="+mn-lt"/>
              </a:rPr>
              <a:t>prohibits employment discrimination based on race, color, religion, sex and national origin. </a:t>
            </a:r>
            <a:r>
              <a:rPr lang="en-US" sz="2400" b="1" dirty="0">
                <a:solidFill>
                  <a:schemeClr val="tx2"/>
                </a:solidFill>
                <a:latin typeface="+mn-lt"/>
              </a:rPr>
              <a:t>Bostock interprets “sex” to </a:t>
            </a:r>
            <a:r>
              <a:rPr lang="en-US" sz="2400" b="1" u="sng" dirty="0">
                <a:solidFill>
                  <a:schemeClr val="tx2"/>
                </a:solidFill>
                <a:latin typeface="+mn-lt"/>
              </a:rPr>
              <a:t>include</a:t>
            </a:r>
            <a:r>
              <a:rPr lang="en-US" sz="2400" b="1" dirty="0">
                <a:solidFill>
                  <a:schemeClr val="tx2"/>
                </a:solidFill>
                <a:latin typeface="+mn-lt"/>
              </a:rPr>
              <a:t> gender identity and sexual orientation.</a:t>
            </a:r>
          </a:p>
        </p:txBody>
      </p:sp>
      <p:sp>
        <p:nvSpPr>
          <p:cNvPr id="6" name="TextBox 16">
            <a:extLst>
              <a:ext uri="{FF2B5EF4-FFF2-40B4-BE49-F238E27FC236}">
                <a16:creationId xmlns:a16="http://schemas.microsoft.com/office/drawing/2014/main" id="{0D327ED5-1DD9-184B-A668-8F70D5691FA5}"/>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12</a:t>
            </a:fld>
            <a:endParaRPr lang="en-US" altLang="en-US" sz="1800" dirty="0"/>
          </a:p>
        </p:txBody>
      </p:sp>
      <p:pic>
        <p:nvPicPr>
          <p:cNvPr id="7" name="Picture 2">
            <a:extLst>
              <a:ext uri="{FF2B5EF4-FFF2-40B4-BE49-F238E27FC236}">
                <a16:creationId xmlns:a16="http://schemas.microsoft.com/office/drawing/2014/main" id="{01FAFB25-2159-D642-9B30-F5ABEA364E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0" y="137205"/>
            <a:ext cx="1035051" cy="944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0688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1" name="TextBox 10">
            <a:extLst>
              <a:ext uri="{FF2B5EF4-FFF2-40B4-BE49-F238E27FC236}">
                <a16:creationId xmlns:a16="http://schemas.microsoft.com/office/drawing/2014/main" id="{5C3C560D-10A2-9C43-9335-F8A34E4440A0}"/>
              </a:ext>
            </a:extLst>
          </p:cNvPr>
          <p:cNvSpPr txBox="1"/>
          <p:nvPr/>
        </p:nvSpPr>
        <p:spPr>
          <a:xfrm>
            <a:off x="914400" y="1659522"/>
            <a:ext cx="7625443" cy="1200329"/>
          </a:xfrm>
          <a:prstGeom prst="rect">
            <a:avLst/>
          </a:prstGeom>
          <a:noFill/>
        </p:spPr>
        <p:txBody>
          <a:bodyPr wrap="square" rtlCol="0">
            <a:spAutoFit/>
          </a:bodyPr>
          <a:lstStyle/>
          <a:p>
            <a:pPr algn="ctr"/>
            <a:r>
              <a:rPr lang="en-US" sz="3600" dirty="0">
                <a:solidFill>
                  <a:schemeClr val="tx2"/>
                </a:solidFill>
                <a:latin typeface="+mn-lt"/>
              </a:rPr>
              <a:t>Discrimination in Educational </a:t>
            </a:r>
          </a:p>
          <a:p>
            <a:pPr algn="ctr"/>
            <a:r>
              <a:rPr lang="en-US" sz="3600" dirty="0">
                <a:solidFill>
                  <a:schemeClr val="tx2"/>
                </a:solidFill>
                <a:latin typeface="+mn-lt"/>
              </a:rPr>
              <a:t>Programs is Illegal</a:t>
            </a:r>
            <a:endParaRPr lang="en-US" dirty="0"/>
          </a:p>
        </p:txBody>
      </p:sp>
      <p:sp>
        <p:nvSpPr>
          <p:cNvPr id="3" name="TextBox 2">
            <a:extLst>
              <a:ext uri="{FF2B5EF4-FFF2-40B4-BE49-F238E27FC236}">
                <a16:creationId xmlns:a16="http://schemas.microsoft.com/office/drawing/2014/main" id="{B8C24376-2678-B448-B5B5-43874E9BB9BD}"/>
              </a:ext>
            </a:extLst>
          </p:cNvPr>
          <p:cNvSpPr txBox="1"/>
          <p:nvPr/>
        </p:nvSpPr>
        <p:spPr>
          <a:xfrm>
            <a:off x="759278" y="3429000"/>
            <a:ext cx="7625443" cy="1938992"/>
          </a:xfrm>
          <a:prstGeom prst="rect">
            <a:avLst/>
          </a:prstGeom>
          <a:noFill/>
        </p:spPr>
        <p:txBody>
          <a:bodyPr wrap="square" rtlCol="0">
            <a:spAutoFit/>
          </a:bodyPr>
          <a:lstStyle/>
          <a:p>
            <a:r>
              <a:rPr lang="en-US" sz="2400" b="1" dirty="0">
                <a:solidFill>
                  <a:schemeClr val="tx2"/>
                </a:solidFill>
                <a:latin typeface="+mn-lt"/>
              </a:rPr>
              <a:t>Title IX of the Education Amendments Act of 1972 </a:t>
            </a:r>
            <a:r>
              <a:rPr lang="en-US" sz="2400" dirty="0">
                <a:solidFill>
                  <a:schemeClr val="tx2"/>
                </a:solidFill>
                <a:latin typeface="+mn-lt"/>
              </a:rPr>
              <a:t>states: "No person in the United States shall, on the basis of sex, be excluded from participation in, be denied the benefits of, or be subjected to discrimination under any education program or activity receiving Federal financial assistance."</a:t>
            </a:r>
          </a:p>
        </p:txBody>
      </p:sp>
      <p:sp>
        <p:nvSpPr>
          <p:cNvPr id="7" name="Google Shape;156;p10">
            <a:extLst>
              <a:ext uri="{FF2B5EF4-FFF2-40B4-BE49-F238E27FC236}">
                <a16:creationId xmlns:a16="http://schemas.microsoft.com/office/drawing/2014/main" id="{81BE7AAB-8662-C24C-BA0C-B244275FF757}"/>
              </a:ext>
            </a:extLst>
          </p:cNvPr>
          <p:cNvSpPr txBox="1">
            <a:spLocks/>
          </p:cNvSpPr>
          <p:nvPr/>
        </p:nvSpPr>
        <p:spPr bwMode="auto">
          <a:xfrm>
            <a:off x="914400" y="0"/>
            <a:ext cx="8229600" cy="786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ctr" anchorCtr="0" compatLnSpc="1">
            <a:prstTxWarp prst="textNoShape">
              <a:avLst/>
            </a:prstTxWarp>
            <a:normAutofit/>
          </a:bodyPr>
          <a:lstStyle>
            <a:lvl1pPr algn="l" defTabSz="457200" rtl="0" eaLnBrk="1" fontAlgn="base" hangingPunct="1">
              <a:spcBef>
                <a:spcPct val="0"/>
              </a:spcBef>
              <a:spcAft>
                <a:spcPct val="0"/>
              </a:spcAft>
              <a:defRPr sz="3600" kern="1200">
                <a:solidFill>
                  <a:schemeClr val="tx2"/>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defRPr>
            </a:lvl2pPr>
            <a:lvl3pPr algn="ctr" defTabSz="457200" rtl="0" eaLnBrk="1" fontAlgn="base" hangingPunct="1">
              <a:spcBef>
                <a:spcPct val="0"/>
              </a:spcBef>
              <a:spcAft>
                <a:spcPct val="0"/>
              </a:spcAft>
              <a:defRPr sz="4400">
                <a:solidFill>
                  <a:schemeClr val="tx1"/>
                </a:solidFill>
                <a:latin typeface="Calibri" panose="020F0502020204030204" pitchFamily="34" charset="0"/>
              </a:defRPr>
            </a:lvl3pPr>
            <a:lvl4pPr algn="ctr" defTabSz="457200" rtl="0" eaLnBrk="1" fontAlgn="base" hangingPunct="1">
              <a:spcBef>
                <a:spcPct val="0"/>
              </a:spcBef>
              <a:spcAft>
                <a:spcPct val="0"/>
              </a:spcAft>
              <a:defRPr sz="4400">
                <a:solidFill>
                  <a:schemeClr val="tx1"/>
                </a:solidFill>
                <a:latin typeface="Calibri" panose="020F0502020204030204" pitchFamily="34" charset="0"/>
              </a:defRPr>
            </a:lvl4pPr>
            <a:lvl5pPr algn="ctr" defTabSz="457200" rtl="0" eaLnBrk="1" fontAlgn="base" hangingPunct="1">
              <a:spcBef>
                <a:spcPct val="0"/>
              </a:spcBef>
              <a:spcAft>
                <a:spcPct val="0"/>
              </a:spcAft>
              <a:defRPr sz="4400">
                <a:solidFill>
                  <a:schemeClr val="tx1"/>
                </a:solidFill>
                <a:latin typeface="Calibri" panose="020F0502020204030204" pitchFamily="34" charset="0"/>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defRPr>
            </a:lvl9pPr>
          </a:lstStyle>
          <a:p>
            <a:pPr algn="r">
              <a:spcBef>
                <a:spcPts val="0"/>
              </a:spcBef>
              <a:spcAft>
                <a:spcPts val="0"/>
              </a:spcAft>
              <a:buClr>
                <a:schemeClr val="dk2"/>
              </a:buClr>
              <a:buSzPts val="3600"/>
              <a:buFont typeface="Calibri"/>
              <a:buNone/>
            </a:pPr>
            <a:r>
              <a:rPr lang="en-US" dirty="0">
                <a:latin typeface="Franklin Gothic Book" panose="020B0503020102020204" pitchFamily="34" charset="0"/>
              </a:rPr>
              <a:t>BOSTOCK V. CLAYTON COUNTY</a:t>
            </a:r>
          </a:p>
        </p:txBody>
      </p:sp>
      <p:sp>
        <p:nvSpPr>
          <p:cNvPr id="8" name="TextBox 16">
            <a:extLst>
              <a:ext uri="{FF2B5EF4-FFF2-40B4-BE49-F238E27FC236}">
                <a16:creationId xmlns:a16="http://schemas.microsoft.com/office/drawing/2014/main" id="{1E18DB3A-0BFD-044E-8FE5-8B846CCBABF2}"/>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13</a:t>
            </a:fld>
            <a:endParaRPr lang="en-US" altLang="en-US" sz="1800" dirty="0"/>
          </a:p>
        </p:txBody>
      </p:sp>
      <p:pic>
        <p:nvPicPr>
          <p:cNvPr id="9" name="Picture 2">
            <a:extLst>
              <a:ext uri="{FF2B5EF4-FFF2-40B4-BE49-F238E27FC236}">
                <a16:creationId xmlns:a16="http://schemas.microsoft.com/office/drawing/2014/main" id="{61DEB221-22C8-774F-A35F-E58A8EEBF8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0" y="137205"/>
            <a:ext cx="1035051" cy="944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5353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567D7-C1D6-FE44-A87E-618FDA7B3CDA}"/>
              </a:ext>
            </a:extLst>
          </p:cNvPr>
          <p:cNvSpPr>
            <a:spLocks noGrp="1"/>
          </p:cNvSpPr>
          <p:nvPr>
            <p:ph type="title"/>
          </p:nvPr>
        </p:nvSpPr>
        <p:spPr>
          <a:xfrm>
            <a:off x="296778" y="1651963"/>
            <a:ext cx="8589313" cy="786970"/>
          </a:xfrm>
        </p:spPr>
        <p:txBody>
          <a:bodyPr>
            <a:noAutofit/>
          </a:bodyPr>
          <a:lstStyle/>
          <a:p>
            <a:pPr algn="l"/>
            <a:r>
              <a:rPr lang="en-US" sz="2400" b="1" dirty="0"/>
              <a:t>The following topics are currently being debated in state legislatures:</a:t>
            </a:r>
          </a:p>
        </p:txBody>
      </p:sp>
      <p:sp>
        <p:nvSpPr>
          <p:cNvPr id="3" name="Content Placeholder 2">
            <a:extLst>
              <a:ext uri="{FF2B5EF4-FFF2-40B4-BE49-F238E27FC236}">
                <a16:creationId xmlns:a16="http://schemas.microsoft.com/office/drawing/2014/main" id="{4C964E32-D43D-B945-9596-6B2801C6B9A1}"/>
              </a:ext>
            </a:extLst>
          </p:cNvPr>
          <p:cNvSpPr>
            <a:spLocks noGrp="1"/>
          </p:cNvSpPr>
          <p:nvPr>
            <p:ph idx="1"/>
          </p:nvPr>
        </p:nvSpPr>
        <p:spPr>
          <a:xfrm>
            <a:off x="457200" y="2655963"/>
            <a:ext cx="8229600" cy="3110833"/>
          </a:xfrm>
        </p:spPr>
        <p:txBody>
          <a:bodyPr/>
          <a:lstStyle/>
          <a:p>
            <a:r>
              <a:rPr lang="en-US" sz="2400" dirty="0"/>
              <a:t>Prohibiting healthcare for transgender youth</a:t>
            </a:r>
          </a:p>
          <a:p>
            <a:r>
              <a:rPr lang="en-US" sz="2400" dirty="0"/>
              <a:t>Single-sex facility restrictions</a:t>
            </a:r>
          </a:p>
          <a:p>
            <a:r>
              <a:rPr lang="en-US" sz="2400" dirty="0"/>
              <a:t>Excluding transgender youth from athletics</a:t>
            </a:r>
          </a:p>
          <a:p>
            <a:r>
              <a:rPr lang="en-US" sz="2400" dirty="0"/>
              <a:t>Restrictions on identification documents</a:t>
            </a:r>
          </a:p>
          <a:p>
            <a:r>
              <a:rPr lang="en-US" sz="2400" dirty="0"/>
              <a:t>Religious exemptions</a:t>
            </a:r>
          </a:p>
          <a:p>
            <a:pPr marL="0" indent="0">
              <a:buNone/>
            </a:pPr>
            <a:endParaRPr lang="en-US" dirty="0"/>
          </a:p>
        </p:txBody>
      </p:sp>
      <p:sp>
        <p:nvSpPr>
          <p:cNvPr id="4" name="TextBox 3">
            <a:extLst>
              <a:ext uri="{FF2B5EF4-FFF2-40B4-BE49-F238E27FC236}">
                <a16:creationId xmlns:a16="http://schemas.microsoft.com/office/drawing/2014/main" id="{9F5330BF-347D-4940-95B7-F2E323F40F62}"/>
              </a:ext>
            </a:extLst>
          </p:cNvPr>
          <p:cNvSpPr txBox="1"/>
          <p:nvPr/>
        </p:nvSpPr>
        <p:spPr>
          <a:xfrm>
            <a:off x="457200" y="5766796"/>
            <a:ext cx="3954379" cy="338554"/>
          </a:xfrm>
          <a:prstGeom prst="rect">
            <a:avLst/>
          </a:prstGeom>
          <a:noFill/>
        </p:spPr>
        <p:txBody>
          <a:bodyPr wrap="square" rtlCol="0">
            <a:spAutoFit/>
          </a:bodyPr>
          <a:lstStyle/>
          <a:p>
            <a:r>
              <a:rPr lang="en-US" sz="1600" dirty="0">
                <a:solidFill>
                  <a:schemeClr val="tx2"/>
                </a:solidFill>
                <a:latin typeface="+mn-lt"/>
              </a:rPr>
              <a:t>Source: ACLU.org</a:t>
            </a:r>
          </a:p>
        </p:txBody>
      </p:sp>
      <p:sp>
        <p:nvSpPr>
          <p:cNvPr id="5" name="Google Shape;156;p10">
            <a:extLst>
              <a:ext uri="{FF2B5EF4-FFF2-40B4-BE49-F238E27FC236}">
                <a16:creationId xmlns:a16="http://schemas.microsoft.com/office/drawing/2014/main" id="{CF1D51E0-BC93-A54E-BC00-9AC321C02C98}"/>
              </a:ext>
            </a:extLst>
          </p:cNvPr>
          <p:cNvSpPr txBox="1">
            <a:spLocks/>
          </p:cNvSpPr>
          <p:nvPr/>
        </p:nvSpPr>
        <p:spPr bwMode="auto">
          <a:xfrm>
            <a:off x="914400" y="29180"/>
            <a:ext cx="8229600" cy="786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ctr" anchorCtr="0" compatLnSpc="1">
            <a:prstTxWarp prst="textNoShape">
              <a:avLst/>
            </a:prstTxWarp>
            <a:normAutofit/>
          </a:bodyPr>
          <a:lstStyle>
            <a:lvl1pPr algn="l" defTabSz="457200" rtl="0" eaLnBrk="1" fontAlgn="base" hangingPunct="1">
              <a:spcBef>
                <a:spcPct val="0"/>
              </a:spcBef>
              <a:spcAft>
                <a:spcPct val="0"/>
              </a:spcAft>
              <a:defRPr sz="3600" kern="1200">
                <a:solidFill>
                  <a:schemeClr val="tx2"/>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defRPr>
            </a:lvl2pPr>
            <a:lvl3pPr algn="ctr" defTabSz="457200" rtl="0" eaLnBrk="1" fontAlgn="base" hangingPunct="1">
              <a:spcBef>
                <a:spcPct val="0"/>
              </a:spcBef>
              <a:spcAft>
                <a:spcPct val="0"/>
              </a:spcAft>
              <a:defRPr sz="4400">
                <a:solidFill>
                  <a:schemeClr val="tx1"/>
                </a:solidFill>
                <a:latin typeface="Calibri" panose="020F0502020204030204" pitchFamily="34" charset="0"/>
              </a:defRPr>
            </a:lvl3pPr>
            <a:lvl4pPr algn="ctr" defTabSz="457200" rtl="0" eaLnBrk="1" fontAlgn="base" hangingPunct="1">
              <a:spcBef>
                <a:spcPct val="0"/>
              </a:spcBef>
              <a:spcAft>
                <a:spcPct val="0"/>
              </a:spcAft>
              <a:defRPr sz="4400">
                <a:solidFill>
                  <a:schemeClr val="tx1"/>
                </a:solidFill>
                <a:latin typeface="Calibri" panose="020F0502020204030204" pitchFamily="34" charset="0"/>
              </a:defRPr>
            </a:lvl4pPr>
            <a:lvl5pPr algn="ctr" defTabSz="457200" rtl="0" eaLnBrk="1" fontAlgn="base" hangingPunct="1">
              <a:spcBef>
                <a:spcPct val="0"/>
              </a:spcBef>
              <a:spcAft>
                <a:spcPct val="0"/>
              </a:spcAft>
              <a:defRPr sz="4400">
                <a:solidFill>
                  <a:schemeClr val="tx1"/>
                </a:solidFill>
                <a:latin typeface="Calibri" panose="020F0502020204030204" pitchFamily="34" charset="0"/>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defRPr>
            </a:lvl9pPr>
          </a:lstStyle>
          <a:p>
            <a:pPr algn="r">
              <a:spcBef>
                <a:spcPts val="0"/>
              </a:spcBef>
              <a:spcAft>
                <a:spcPts val="0"/>
              </a:spcAft>
              <a:buClr>
                <a:schemeClr val="dk2"/>
              </a:buClr>
              <a:buSzPts val="3600"/>
              <a:buFont typeface="Calibri"/>
              <a:buNone/>
            </a:pPr>
            <a:r>
              <a:rPr lang="en-US" dirty="0">
                <a:latin typeface="Franklin Gothic Book" panose="020B0503020102020204" pitchFamily="34" charset="0"/>
              </a:rPr>
              <a:t>ANTI-LGBTQ+ LEGISLATION</a:t>
            </a:r>
          </a:p>
        </p:txBody>
      </p:sp>
      <p:sp>
        <p:nvSpPr>
          <p:cNvPr id="6" name="TextBox 16">
            <a:extLst>
              <a:ext uri="{FF2B5EF4-FFF2-40B4-BE49-F238E27FC236}">
                <a16:creationId xmlns:a16="http://schemas.microsoft.com/office/drawing/2014/main" id="{643249C8-855F-824B-954D-E78A5DEC5A88}"/>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14</a:t>
            </a:fld>
            <a:endParaRPr lang="en-US" altLang="en-US" sz="1800" dirty="0"/>
          </a:p>
        </p:txBody>
      </p:sp>
      <p:pic>
        <p:nvPicPr>
          <p:cNvPr id="8" name="Picture 2">
            <a:extLst>
              <a:ext uri="{FF2B5EF4-FFF2-40B4-BE49-F238E27FC236}">
                <a16:creationId xmlns:a16="http://schemas.microsoft.com/office/drawing/2014/main" id="{469FA162-5B48-9D47-883E-6E17DA8409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0" y="137205"/>
            <a:ext cx="1035051" cy="944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4212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1C7E-2538-B842-B7FF-7CF042C57E22}"/>
              </a:ext>
            </a:extLst>
          </p:cNvPr>
          <p:cNvSpPr>
            <a:spLocks noGrp="1"/>
          </p:cNvSpPr>
          <p:nvPr>
            <p:ph type="title"/>
          </p:nvPr>
        </p:nvSpPr>
        <p:spPr/>
        <p:txBody>
          <a:bodyPr/>
          <a:lstStyle/>
          <a:p>
            <a:r>
              <a:rPr lang="en-US" dirty="0"/>
              <a:t>FEDERAL AGENCIES</a:t>
            </a:r>
          </a:p>
        </p:txBody>
      </p:sp>
      <p:sp>
        <p:nvSpPr>
          <p:cNvPr id="3" name="Content Placeholder 2">
            <a:extLst>
              <a:ext uri="{FF2B5EF4-FFF2-40B4-BE49-F238E27FC236}">
                <a16:creationId xmlns:a16="http://schemas.microsoft.com/office/drawing/2014/main" id="{1C37E577-EC07-3C45-BDCD-5E5CB6C48532}"/>
              </a:ext>
            </a:extLst>
          </p:cNvPr>
          <p:cNvSpPr>
            <a:spLocks noGrp="1"/>
          </p:cNvSpPr>
          <p:nvPr>
            <p:ph idx="1"/>
          </p:nvPr>
        </p:nvSpPr>
        <p:spPr>
          <a:xfrm>
            <a:off x="457200" y="1995563"/>
            <a:ext cx="8229600" cy="3774999"/>
          </a:xfrm>
        </p:spPr>
        <p:txBody>
          <a:bodyPr/>
          <a:lstStyle/>
          <a:p>
            <a:pPr marL="0" indent="0">
              <a:buNone/>
            </a:pPr>
            <a:r>
              <a:rPr lang="en-US" sz="2400" dirty="0">
                <a:ea typeface="Calibri"/>
                <a:cs typeface="Calibri"/>
                <a:sym typeface="Calibri"/>
              </a:rPr>
              <a:t>The </a:t>
            </a:r>
            <a:r>
              <a:rPr lang="en-US" sz="2400" b="1" dirty="0">
                <a:ea typeface="Calibri"/>
                <a:cs typeface="Calibri"/>
                <a:sym typeface="Calibri"/>
              </a:rPr>
              <a:t>U.S. Equal Employment Opportunity Commission </a:t>
            </a:r>
            <a:r>
              <a:rPr lang="en-US" sz="2400" dirty="0">
                <a:ea typeface="Calibri"/>
                <a:cs typeface="Calibri"/>
                <a:sym typeface="Calibri"/>
              </a:rPr>
              <a:t>(EEOC) is responsible for enforcing federal laws that make it illegal to discriminate against job applicants and employees. </a:t>
            </a:r>
          </a:p>
          <a:p>
            <a:endParaRPr lang="en-US" sz="2400" dirty="0">
              <a:ea typeface="Calibri"/>
              <a:cs typeface="Calibri"/>
              <a:sym typeface="Calibri"/>
            </a:endParaRPr>
          </a:p>
          <a:p>
            <a:pPr lvl="1"/>
            <a:r>
              <a:rPr lang="en-US" sz="2000" dirty="0">
                <a:ea typeface="Calibri"/>
                <a:cs typeface="Calibri"/>
                <a:sym typeface="Calibri"/>
              </a:rPr>
              <a:t>Bostock applies nationwide regardless of state or local laws.</a:t>
            </a:r>
          </a:p>
          <a:p>
            <a:pPr lvl="1"/>
            <a:r>
              <a:rPr lang="en-US" sz="2000" dirty="0">
                <a:ea typeface="Calibri"/>
                <a:cs typeface="Calibri"/>
                <a:sym typeface="Calibri"/>
              </a:rPr>
              <a:t>It is Illegal to discriminate because customers/clients want to work with someone with a different sexual orientation or gender identity.</a:t>
            </a:r>
          </a:p>
          <a:p>
            <a:pPr lvl="1"/>
            <a:r>
              <a:rPr lang="en-US" sz="2000" dirty="0">
                <a:ea typeface="Calibri"/>
                <a:cs typeface="Calibri"/>
                <a:sym typeface="Calibri"/>
              </a:rPr>
              <a:t>Repeated misuse of pronouns could contribute to a hostile work environment.</a:t>
            </a:r>
          </a:p>
          <a:p>
            <a:pPr lvl="1"/>
            <a:r>
              <a:rPr lang="en-US" sz="2000" dirty="0">
                <a:ea typeface="Calibri"/>
                <a:cs typeface="Calibri"/>
                <a:sym typeface="Calibri"/>
              </a:rPr>
              <a:t>Filings with the EEOC must be within 180 days of the alleged violation.</a:t>
            </a:r>
          </a:p>
        </p:txBody>
      </p:sp>
    </p:spTree>
    <p:extLst>
      <p:ext uri="{BB962C8B-B14F-4D97-AF65-F5344CB8AC3E}">
        <p14:creationId xmlns:p14="http://schemas.microsoft.com/office/powerpoint/2010/main" val="36632808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1C7E-2538-B842-B7FF-7CF042C57E22}"/>
              </a:ext>
            </a:extLst>
          </p:cNvPr>
          <p:cNvSpPr>
            <a:spLocks noGrp="1"/>
          </p:cNvSpPr>
          <p:nvPr>
            <p:ph type="title"/>
          </p:nvPr>
        </p:nvSpPr>
        <p:spPr/>
        <p:txBody>
          <a:bodyPr/>
          <a:lstStyle/>
          <a:p>
            <a:r>
              <a:rPr lang="en-US" dirty="0"/>
              <a:t>FEDERAL AGENCIES</a:t>
            </a:r>
          </a:p>
        </p:txBody>
      </p:sp>
      <p:sp>
        <p:nvSpPr>
          <p:cNvPr id="3" name="Content Placeholder 2">
            <a:extLst>
              <a:ext uri="{FF2B5EF4-FFF2-40B4-BE49-F238E27FC236}">
                <a16:creationId xmlns:a16="http://schemas.microsoft.com/office/drawing/2014/main" id="{1C37E577-EC07-3C45-BDCD-5E5CB6C48532}"/>
              </a:ext>
            </a:extLst>
          </p:cNvPr>
          <p:cNvSpPr>
            <a:spLocks noGrp="1"/>
          </p:cNvSpPr>
          <p:nvPr>
            <p:ph idx="1"/>
          </p:nvPr>
        </p:nvSpPr>
        <p:spPr>
          <a:xfrm>
            <a:off x="457200" y="1663701"/>
            <a:ext cx="8229600" cy="4106862"/>
          </a:xfrm>
        </p:spPr>
        <p:txBody>
          <a:bodyPr/>
          <a:lstStyle/>
          <a:p>
            <a:pPr marL="0" indent="0">
              <a:buNone/>
            </a:pPr>
            <a:r>
              <a:rPr lang="en-US" sz="2400" dirty="0">
                <a:ea typeface="Calibri"/>
                <a:cs typeface="Calibri"/>
                <a:sym typeface="Calibri"/>
              </a:rPr>
              <a:t>The</a:t>
            </a:r>
            <a:r>
              <a:rPr lang="en-US" sz="2400" b="1" dirty="0">
                <a:ea typeface="Calibri"/>
                <a:cs typeface="Calibri"/>
                <a:sym typeface="Calibri"/>
              </a:rPr>
              <a:t> U.S. Office of Civil Rights </a:t>
            </a:r>
            <a:r>
              <a:rPr lang="en-US" sz="2400" dirty="0">
                <a:ea typeface="Calibri"/>
                <a:cs typeface="Calibri"/>
                <a:sym typeface="Calibri"/>
              </a:rPr>
              <a:t>enforces federal civil rights laws.</a:t>
            </a:r>
          </a:p>
          <a:p>
            <a:pPr marL="0" indent="0">
              <a:buNone/>
            </a:pPr>
            <a:endParaRPr lang="en-US" sz="2400" b="1" dirty="0">
              <a:ea typeface="Calibri"/>
              <a:cs typeface="Calibri"/>
              <a:sym typeface="Calibri"/>
            </a:endParaRPr>
          </a:p>
          <a:p>
            <a:r>
              <a:rPr lang="en-US" sz="2400" dirty="0">
                <a:ea typeface="Calibri"/>
                <a:cs typeface="Calibri"/>
                <a:sym typeface="Calibri"/>
              </a:rPr>
              <a:t>Title IX protects transgender students from discrimination on the basis of gender identity.</a:t>
            </a:r>
          </a:p>
          <a:p>
            <a:r>
              <a:rPr lang="en-US" sz="2400" dirty="0">
                <a:ea typeface="Calibri"/>
                <a:cs typeface="Calibri"/>
                <a:sym typeface="Calibri"/>
              </a:rPr>
              <a:t>Applied the analysis of “sex” in the Bostock case to additional federal statutes:</a:t>
            </a:r>
          </a:p>
          <a:p>
            <a:pPr lvl="1"/>
            <a:r>
              <a:rPr lang="en-US" sz="2000" dirty="0">
                <a:ea typeface="Calibri"/>
                <a:cs typeface="Calibri"/>
                <a:sym typeface="Calibri"/>
              </a:rPr>
              <a:t>The Omnibus Crime Control &amp; Safe Streets Act of 1968</a:t>
            </a:r>
          </a:p>
          <a:p>
            <a:pPr lvl="1"/>
            <a:r>
              <a:rPr lang="en-US" sz="2000" dirty="0">
                <a:ea typeface="Calibri"/>
                <a:cs typeface="Calibri"/>
                <a:sym typeface="Calibri"/>
              </a:rPr>
              <a:t>The Juvenile Justice and Delinquency Prevention At of 1974</a:t>
            </a:r>
          </a:p>
          <a:p>
            <a:pPr lvl="1"/>
            <a:r>
              <a:rPr lang="en-US" sz="2000" dirty="0">
                <a:ea typeface="Calibri"/>
                <a:cs typeface="Calibri"/>
                <a:sym typeface="Calibri"/>
              </a:rPr>
              <a:t>The Victims of Crime Act of 1984 </a:t>
            </a:r>
          </a:p>
          <a:p>
            <a:pPr lvl="1"/>
            <a:r>
              <a:rPr lang="en-US" sz="2000" dirty="0">
                <a:ea typeface="Calibri"/>
                <a:cs typeface="Calibri"/>
                <a:sym typeface="Calibri"/>
              </a:rPr>
              <a:t>The Violence Against Women Reauthorization Act of 2013</a:t>
            </a:r>
          </a:p>
          <a:p>
            <a:pPr marL="0" indent="0">
              <a:buNone/>
            </a:pPr>
            <a:endParaRPr lang="en-US" sz="2400" dirty="0">
              <a:solidFill>
                <a:schemeClr val="dk1"/>
              </a:solidFill>
              <a:ea typeface="Calibri"/>
              <a:cs typeface="Calibri"/>
              <a:sym typeface="Calibri"/>
            </a:endParaRPr>
          </a:p>
        </p:txBody>
      </p:sp>
    </p:spTree>
    <p:extLst>
      <p:ext uri="{BB962C8B-B14F-4D97-AF65-F5344CB8AC3E}">
        <p14:creationId xmlns:p14="http://schemas.microsoft.com/office/powerpoint/2010/main" val="10972735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4D7AEB-2B5A-3949-B323-7A6AABCC0EAF}"/>
              </a:ext>
            </a:extLst>
          </p:cNvPr>
          <p:cNvSpPr>
            <a:spLocks noGrp="1"/>
          </p:cNvSpPr>
          <p:nvPr>
            <p:ph idx="1"/>
          </p:nvPr>
        </p:nvSpPr>
        <p:spPr>
          <a:xfrm>
            <a:off x="457200" y="2527300"/>
            <a:ext cx="8229600" cy="3598862"/>
          </a:xfrm>
        </p:spPr>
        <p:txBody>
          <a:bodyPr/>
          <a:lstStyle/>
          <a:p>
            <a:r>
              <a:rPr lang="en-US" sz="2400" dirty="0"/>
              <a:t>The Bostock ruling only applies to employment discrimination.</a:t>
            </a:r>
          </a:p>
          <a:p>
            <a:r>
              <a:rPr lang="en-US" sz="2400" dirty="0"/>
              <a:t>Discrimination in other areas (e.g., housing) is still legal in many states.</a:t>
            </a:r>
          </a:p>
          <a:p>
            <a:r>
              <a:rPr lang="en-US" sz="2400" dirty="0"/>
              <a:t>The Equality Act – a federal law currently stalled in Congress - would end discrimination across all areas for LGBTQ+ people.</a:t>
            </a:r>
          </a:p>
          <a:p>
            <a:pPr marL="0" indent="0" algn="ctr">
              <a:buNone/>
            </a:pPr>
            <a:endParaRPr lang="en-US" sz="2800" b="1" dirty="0"/>
          </a:p>
        </p:txBody>
      </p:sp>
      <p:sp>
        <p:nvSpPr>
          <p:cNvPr id="4" name="Google Shape;156;p10">
            <a:extLst>
              <a:ext uri="{FF2B5EF4-FFF2-40B4-BE49-F238E27FC236}">
                <a16:creationId xmlns:a16="http://schemas.microsoft.com/office/drawing/2014/main" id="{0FFAF34B-EEFF-E547-B079-D3123E8319FB}"/>
              </a:ext>
            </a:extLst>
          </p:cNvPr>
          <p:cNvSpPr txBox="1">
            <a:spLocks/>
          </p:cNvSpPr>
          <p:nvPr/>
        </p:nvSpPr>
        <p:spPr bwMode="auto">
          <a:xfrm>
            <a:off x="914400" y="0"/>
            <a:ext cx="8229600" cy="786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ctr" anchorCtr="0" compatLnSpc="1">
            <a:prstTxWarp prst="textNoShape">
              <a:avLst/>
            </a:prstTxWarp>
            <a:normAutofit/>
          </a:bodyPr>
          <a:lstStyle>
            <a:lvl1pPr algn="l" defTabSz="457200" rtl="0" eaLnBrk="1" fontAlgn="base" hangingPunct="1">
              <a:spcBef>
                <a:spcPct val="0"/>
              </a:spcBef>
              <a:spcAft>
                <a:spcPct val="0"/>
              </a:spcAft>
              <a:defRPr sz="3600" kern="1200">
                <a:solidFill>
                  <a:schemeClr val="tx2"/>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defRPr>
            </a:lvl2pPr>
            <a:lvl3pPr algn="ctr" defTabSz="457200" rtl="0" eaLnBrk="1" fontAlgn="base" hangingPunct="1">
              <a:spcBef>
                <a:spcPct val="0"/>
              </a:spcBef>
              <a:spcAft>
                <a:spcPct val="0"/>
              </a:spcAft>
              <a:defRPr sz="4400">
                <a:solidFill>
                  <a:schemeClr val="tx1"/>
                </a:solidFill>
                <a:latin typeface="Calibri" panose="020F0502020204030204" pitchFamily="34" charset="0"/>
              </a:defRPr>
            </a:lvl3pPr>
            <a:lvl4pPr algn="ctr" defTabSz="457200" rtl="0" eaLnBrk="1" fontAlgn="base" hangingPunct="1">
              <a:spcBef>
                <a:spcPct val="0"/>
              </a:spcBef>
              <a:spcAft>
                <a:spcPct val="0"/>
              </a:spcAft>
              <a:defRPr sz="4400">
                <a:solidFill>
                  <a:schemeClr val="tx1"/>
                </a:solidFill>
                <a:latin typeface="Calibri" panose="020F0502020204030204" pitchFamily="34" charset="0"/>
              </a:defRPr>
            </a:lvl4pPr>
            <a:lvl5pPr algn="ctr" defTabSz="457200" rtl="0" eaLnBrk="1" fontAlgn="base" hangingPunct="1">
              <a:spcBef>
                <a:spcPct val="0"/>
              </a:spcBef>
              <a:spcAft>
                <a:spcPct val="0"/>
              </a:spcAft>
              <a:defRPr sz="4400">
                <a:solidFill>
                  <a:schemeClr val="tx1"/>
                </a:solidFill>
                <a:latin typeface="Calibri" panose="020F0502020204030204" pitchFamily="34" charset="0"/>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defRPr>
            </a:lvl9pPr>
          </a:lstStyle>
          <a:p>
            <a:pPr algn="r">
              <a:spcBef>
                <a:spcPts val="0"/>
              </a:spcBef>
              <a:spcAft>
                <a:spcPts val="0"/>
              </a:spcAft>
              <a:buClr>
                <a:schemeClr val="dk2"/>
              </a:buClr>
              <a:buSzPts val="3600"/>
              <a:buFont typeface="Calibri"/>
              <a:buNone/>
            </a:pPr>
            <a:r>
              <a:rPr lang="en-US" dirty="0">
                <a:latin typeface="Franklin Gothic Book" panose="020B0503020102020204" pitchFamily="34" charset="0"/>
              </a:rPr>
              <a:t>WHAT WE KNOW TODAY</a:t>
            </a:r>
          </a:p>
        </p:txBody>
      </p:sp>
      <p:sp>
        <p:nvSpPr>
          <p:cNvPr id="5" name="TextBox 16">
            <a:extLst>
              <a:ext uri="{FF2B5EF4-FFF2-40B4-BE49-F238E27FC236}">
                <a16:creationId xmlns:a16="http://schemas.microsoft.com/office/drawing/2014/main" id="{59AC5832-ADD4-7E48-BF92-C0DFF351F1E3}"/>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17</a:t>
            </a:fld>
            <a:endParaRPr lang="en-US" altLang="en-US" sz="1800" dirty="0"/>
          </a:p>
        </p:txBody>
      </p:sp>
      <p:pic>
        <p:nvPicPr>
          <p:cNvPr id="6" name="Picture 2">
            <a:extLst>
              <a:ext uri="{FF2B5EF4-FFF2-40B4-BE49-F238E27FC236}">
                <a16:creationId xmlns:a16="http://schemas.microsoft.com/office/drawing/2014/main" id="{071524C7-8204-464D-83BE-F47EB6CAC6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0" y="137205"/>
            <a:ext cx="1035051" cy="944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2879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190D3-156C-9842-B5B5-4E84CE93EBDD}"/>
              </a:ext>
            </a:extLst>
          </p:cNvPr>
          <p:cNvSpPr>
            <a:spLocks noGrp="1"/>
          </p:cNvSpPr>
          <p:nvPr>
            <p:ph type="title"/>
          </p:nvPr>
        </p:nvSpPr>
        <p:spPr/>
        <p:txBody>
          <a:bodyPr/>
          <a:lstStyle/>
          <a:p>
            <a:pPr algn="r"/>
            <a:r>
              <a:rPr lang="en-US" dirty="0">
                <a:latin typeface="Franklin Gothic Book" panose="020B0503020102020204" pitchFamily="34" charset="0"/>
              </a:rPr>
              <a:t>TURN &amp; TALK</a:t>
            </a:r>
          </a:p>
        </p:txBody>
      </p:sp>
      <p:sp>
        <p:nvSpPr>
          <p:cNvPr id="9" name="Rectangle 8">
            <a:extLst>
              <a:ext uri="{FF2B5EF4-FFF2-40B4-BE49-F238E27FC236}">
                <a16:creationId xmlns:a16="http://schemas.microsoft.com/office/drawing/2014/main" id="{04C5556A-CE21-C447-8612-F011E9096FAE}"/>
              </a:ext>
            </a:extLst>
          </p:cNvPr>
          <p:cNvSpPr/>
          <p:nvPr/>
        </p:nvSpPr>
        <p:spPr>
          <a:xfrm>
            <a:off x="2524125" y="1211489"/>
            <a:ext cx="4095750" cy="2643219"/>
          </a:xfrm>
          <a:prstGeom prst="rect">
            <a:avLst/>
          </a:prstGeom>
          <a:solidFill>
            <a:srgbClr val="F2872F"/>
          </a:solidFill>
          <a:ln>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F2BF265A-803F-AA4D-B5E9-261DC6428E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1450" y="1412569"/>
            <a:ext cx="3721100" cy="224105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2B690E2-52C5-6943-9D86-39A97920103E}"/>
              </a:ext>
            </a:extLst>
          </p:cNvPr>
          <p:cNvSpPr txBox="1"/>
          <p:nvPr/>
        </p:nvSpPr>
        <p:spPr>
          <a:xfrm>
            <a:off x="542260" y="4113734"/>
            <a:ext cx="8059479" cy="1938992"/>
          </a:xfrm>
          <a:prstGeom prst="rect">
            <a:avLst/>
          </a:prstGeom>
          <a:noFill/>
        </p:spPr>
        <p:txBody>
          <a:bodyPr wrap="square" rtlCol="0">
            <a:spAutoFit/>
          </a:bodyPr>
          <a:lstStyle/>
          <a:p>
            <a:pPr marL="342900" indent="-342900">
              <a:buClr>
                <a:schemeClr val="tx2"/>
              </a:buClr>
              <a:buAutoNum type="arabicPeriod"/>
            </a:pPr>
            <a:r>
              <a:rPr lang="en-US" sz="2400" dirty="0">
                <a:solidFill>
                  <a:schemeClr val="tx2"/>
                </a:solidFill>
                <a:latin typeface="+mn-lt"/>
              </a:rPr>
              <a:t>How have past and recent federal laws impacted LGBTQ+ individuals?</a:t>
            </a:r>
          </a:p>
          <a:p>
            <a:pPr marL="342900" indent="-342900">
              <a:buClr>
                <a:schemeClr val="tx2"/>
              </a:buClr>
              <a:buAutoNum type="arabicPeriod"/>
            </a:pPr>
            <a:endParaRPr lang="en-US" sz="2400" dirty="0">
              <a:solidFill>
                <a:schemeClr val="tx2"/>
              </a:solidFill>
              <a:latin typeface="+mn-lt"/>
            </a:endParaRPr>
          </a:p>
          <a:p>
            <a:pPr marL="342900" indent="-342900">
              <a:buClr>
                <a:schemeClr val="tx2"/>
              </a:buClr>
              <a:buFont typeface="Arial"/>
              <a:buAutoNum type="arabicPeriod"/>
            </a:pPr>
            <a:r>
              <a:rPr lang="en-US" sz="2400" dirty="0">
                <a:solidFill>
                  <a:schemeClr val="tx2"/>
                </a:solidFill>
                <a:latin typeface="+mn-lt"/>
              </a:rPr>
              <a:t>How does the Bostock ruling impact LGBTQ+ members? How does it impact the work of </a:t>
            </a:r>
            <a:r>
              <a:rPr lang="en-US" sz="2400" dirty="0" err="1">
                <a:solidFill>
                  <a:schemeClr val="tx2"/>
                </a:solidFill>
                <a:latin typeface="+mn-lt"/>
              </a:rPr>
              <a:t>UniServ</a:t>
            </a:r>
            <a:r>
              <a:rPr lang="en-US" sz="2400" dirty="0">
                <a:solidFill>
                  <a:schemeClr val="tx2"/>
                </a:solidFill>
                <a:latin typeface="+mn-lt"/>
              </a:rPr>
              <a:t> directors?  </a:t>
            </a:r>
          </a:p>
        </p:txBody>
      </p:sp>
      <p:pic>
        <p:nvPicPr>
          <p:cNvPr id="6" name="Picture 5">
            <a:extLst>
              <a:ext uri="{FF2B5EF4-FFF2-40B4-BE49-F238E27FC236}">
                <a16:creationId xmlns:a16="http://schemas.microsoft.com/office/drawing/2014/main" id="{4758BF2F-7682-254B-B1A3-BC1A6F16F1C4}"/>
              </a:ext>
            </a:extLst>
          </p:cNvPr>
          <p:cNvPicPr>
            <a:picLocks noChangeAspect="1"/>
          </p:cNvPicPr>
          <p:nvPr/>
        </p:nvPicPr>
        <p:blipFill>
          <a:blip r:embed="rId4"/>
          <a:stretch>
            <a:fillRect/>
          </a:stretch>
        </p:blipFill>
        <p:spPr>
          <a:xfrm>
            <a:off x="161600" y="187136"/>
            <a:ext cx="1286200" cy="1082093"/>
          </a:xfrm>
          <a:prstGeom prst="rect">
            <a:avLst/>
          </a:prstGeom>
        </p:spPr>
      </p:pic>
      <p:sp>
        <p:nvSpPr>
          <p:cNvPr id="7" name="TextBox 16">
            <a:extLst>
              <a:ext uri="{FF2B5EF4-FFF2-40B4-BE49-F238E27FC236}">
                <a16:creationId xmlns:a16="http://schemas.microsoft.com/office/drawing/2014/main" id="{868F11F3-16A5-6E4C-AD10-0D74A100A345}"/>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18</a:t>
            </a:fld>
            <a:endParaRPr lang="en-US" altLang="en-US" sz="1800" dirty="0"/>
          </a:p>
        </p:txBody>
      </p:sp>
    </p:spTree>
    <p:extLst>
      <p:ext uri="{BB962C8B-B14F-4D97-AF65-F5344CB8AC3E}">
        <p14:creationId xmlns:p14="http://schemas.microsoft.com/office/powerpoint/2010/main" val="3440221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A7693-D67D-E84A-B394-963E3D91BEE9}"/>
              </a:ext>
            </a:extLst>
          </p:cNvPr>
          <p:cNvSpPr>
            <a:spLocks noGrp="1"/>
          </p:cNvSpPr>
          <p:nvPr>
            <p:ph type="title"/>
          </p:nvPr>
        </p:nvSpPr>
        <p:spPr>
          <a:xfrm>
            <a:off x="485774" y="3308860"/>
            <a:ext cx="8429625" cy="857250"/>
          </a:xfrm>
        </p:spPr>
        <p:txBody>
          <a:bodyPr>
            <a:normAutofit/>
          </a:bodyPr>
          <a:lstStyle/>
          <a:p>
            <a:r>
              <a:rPr lang="en-US" sz="4500" dirty="0"/>
              <a:t>Current State Laws</a:t>
            </a:r>
          </a:p>
        </p:txBody>
      </p:sp>
    </p:spTree>
    <p:extLst>
      <p:ext uri="{BB962C8B-B14F-4D97-AF65-F5344CB8AC3E}">
        <p14:creationId xmlns:p14="http://schemas.microsoft.com/office/powerpoint/2010/main" val="1476811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E7929-CE29-0848-A788-6BDDC587E9D3}"/>
              </a:ext>
            </a:extLst>
          </p:cNvPr>
          <p:cNvSpPr>
            <a:spLocks noGrp="1"/>
          </p:cNvSpPr>
          <p:nvPr>
            <p:ph type="title"/>
          </p:nvPr>
        </p:nvSpPr>
        <p:spPr/>
        <p:txBody>
          <a:bodyPr/>
          <a:lstStyle/>
          <a:p>
            <a:r>
              <a:rPr lang="en-US" dirty="0"/>
              <a:t>NON-DISCRIMINATION LAWS</a:t>
            </a:r>
          </a:p>
        </p:txBody>
      </p:sp>
      <p:sp>
        <p:nvSpPr>
          <p:cNvPr id="8" name="TextBox 7">
            <a:extLst>
              <a:ext uri="{FF2B5EF4-FFF2-40B4-BE49-F238E27FC236}">
                <a16:creationId xmlns:a16="http://schemas.microsoft.com/office/drawing/2014/main" id="{6C0162D0-4184-804C-B4A8-FE0548E505A5}"/>
              </a:ext>
            </a:extLst>
          </p:cNvPr>
          <p:cNvSpPr txBox="1"/>
          <p:nvPr/>
        </p:nvSpPr>
        <p:spPr>
          <a:xfrm>
            <a:off x="651608" y="1208847"/>
            <a:ext cx="7641003" cy="1200329"/>
          </a:xfrm>
          <a:prstGeom prst="rect">
            <a:avLst/>
          </a:prstGeom>
          <a:noFill/>
        </p:spPr>
        <p:txBody>
          <a:bodyPr wrap="square" rtlCol="0">
            <a:spAutoFit/>
          </a:bodyPr>
          <a:lstStyle/>
          <a:p>
            <a:r>
              <a:rPr lang="en-US" sz="2400" dirty="0">
                <a:solidFill>
                  <a:schemeClr val="tx2"/>
                </a:solidFill>
                <a:latin typeface="+mn-lt"/>
              </a:rPr>
              <a:t>The Bostock ruling prohibits discrimination in employment and education, but transgender individuals still face other forms of discrimination.</a:t>
            </a:r>
          </a:p>
        </p:txBody>
      </p:sp>
      <p:sp>
        <p:nvSpPr>
          <p:cNvPr id="9" name="TextBox 8">
            <a:extLst>
              <a:ext uri="{FF2B5EF4-FFF2-40B4-BE49-F238E27FC236}">
                <a16:creationId xmlns:a16="http://schemas.microsoft.com/office/drawing/2014/main" id="{B04DABA4-3F79-9645-A02C-4D11085F6620}"/>
              </a:ext>
            </a:extLst>
          </p:cNvPr>
          <p:cNvSpPr txBox="1"/>
          <p:nvPr/>
        </p:nvSpPr>
        <p:spPr>
          <a:xfrm>
            <a:off x="651608" y="5913878"/>
            <a:ext cx="4654062" cy="276999"/>
          </a:xfrm>
          <a:prstGeom prst="rect">
            <a:avLst/>
          </a:prstGeom>
          <a:noFill/>
        </p:spPr>
        <p:txBody>
          <a:bodyPr wrap="square" rtlCol="0">
            <a:spAutoFit/>
          </a:bodyPr>
          <a:lstStyle/>
          <a:p>
            <a:r>
              <a:rPr lang="en-US" sz="1200" i="1" dirty="0">
                <a:solidFill>
                  <a:schemeClr val="tx2"/>
                </a:solidFill>
                <a:latin typeface="+mn-lt"/>
              </a:rPr>
              <a:t>Source: Movement Advancement Project</a:t>
            </a:r>
          </a:p>
        </p:txBody>
      </p:sp>
      <p:pic>
        <p:nvPicPr>
          <p:cNvPr id="4" name="Picture 3">
            <a:extLst>
              <a:ext uri="{FF2B5EF4-FFF2-40B4-BE49-F238E27FC236}">
                <a16:creationId xmlns:a16="http://schemas.microsoft.com/office/drawing/2014/main" id="{EAE3629D-5722-D64E-B21E-E05A0D286818}"/>
              </a:ext>
            </a:extLst>
          </p:cNvPr>
          <p:cNvPicPr>
            <a:picLocks noChangeAspect="1"/>
          </p:cNvPicPr>
          <p:nvPr/>
        </p:nvPicPr>
        <p:blipFill>
          <a:blip r:embed="rId3"/>
          <a:stretch>
            <a:fillRect/>
          </a:stretch>
        </p:blipFill>
        <p:spPr>
          <a:xfrm>
            <a:off x="484858" y="2503338"/>
            <a:ext cx="5263608" cy="3316377"/>
          </a:xfrm>
          <a:prstGeom prst="rect">
            <a:avLst/>
          </a:prstGeom>
        </p:spPr>
      </p:pic>
      <p:pic>
        <p:nvPicPr>
          <p:cNvPr id="7" name="Picture 6">
            <a:extLst>
              <a:ext uri="{FF2B5EF4-FFF2-40B4-BE49-F238E27FC236}">
                <a16:creationId xmlns:a16="http://schemas.microsoft.com/office/drawing/2014/main" id="{F204702F-0AC5-0E45-982F-351AD81EAFA8}"/>
              </a:ext>
            </a:extLst>
          </p:cNvPr>
          <p:cNvPicPr>
            <a:picLocks noChangeAspect="1"/>
          </p:cNvPicPr>
          <p:nvPr/>
        </p:nvPicPr>
        <p:blipFill>
          <a:blip r:embed="rId4"/>
          <a:stretch>
            <a:fillRect/>
          </a:stretch>
        </p:blipFill>
        <p:spPr>
          <a:xfrm>
            <a:off x="6186140" y="2794957"/>
            <a:ext cx="2106471" cy="2334883"/>
          </a:xfrm>
          <a:prstGeom prst="rect">
            <a:avLst/>
          </a:prstGeom>
        </p:spPr>
      </p:pic>
    </p:spTree>
    <p:extLst>
      <p:ext uri="{BB962C8B-B14F-4D97-AF65-F5344CB8AC3E}">
        <p14:creationId xmlns:p14="http://schemas.microsoft.com/office/powerpoint/2010/main" val="3914304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E7929-CE29-0848-A788-6BDDC587E9D3}"/>
              </a:ext>
            </a:extLst>
          </p:cNvPr>
          <p:cNvSpPr>
            <a:spLocks noGrp="1"/>
          </p:cNvSpPr>
          <p:nvPr>
            <p:ph type="title"/>
          </p:nvPr>
        </p:nvSpPr>
        <p:spPr/>
        <p:txBody>
          <a:bodyPr/>
          <a:lstStyle/>
          <a:p>
            <a:r>
              <a:rPr lang="en-US" dirty="0"/>
              <a:t>IDENTITY DOCUMENTS</a:t>
            </a:r>
          </a:p>
        </p:txBody>
      </p:sp>
      <p:pic>
        <p:nvPicPr>
          <p:cNvPr id="5" name="Content Placeholder 4">
            <a:extLst>
              <a:ext uri="{FF2B5EF4-FFF2-40B4-BE49-F238E27FC236}">
                <a16:creationId xmlns:a16="http://schemas.microsoft.com/office/drawing/2014/main" id="{7A550D54-A761-0248-9FA7-B77C8F61281B}"/>
              </a:ext>
            </a:extLst>
          </p:cNvPr>
          <p:cNvPicPr>
            <a:picLocks noGrp="1" noChangeAspect="1"/>
          </p:cNvPicPr>
          <p:nvPr>
            <p:ph idx="1"/>
          </p:nvPr>
        </p:nvPicPr>
        <p:blipFill>
          <a:blip r:embed="rId3"/>
          <a:stretch>
            <a:fillRect/>
          </a:stretch>
        </p:blipFill>
        <p:spPr>
          <a:xfrm>
            <a:off x="651608" y="2558804"/>
            <a:ext cx="5003800" cy="3289300"/>
          </a:xfrm>
        </p:spPr>
      </p:pic>
      <p:pic>
        <p:nvPicPr>
          <p:cNvPr id="7" name="Picture 6">
            <a:extLst>
              <a:ext uri="{FF2B5EF4-FFF2-40B4-BE49-F238E27FC236}">
                <a16:creationId xmlns:a16="http://schemas.microsoft.com/office/drawing/2014/main" id="{997C4741-96F6-FA46-8301-34A7770A7677}"/>
              </a:ext>
            </a:extLst>
          </p:cNvPr>
          <p:cNvPicPr>
            <a:picLocks noChangeAspect="1"/>
          </p:cNvPicPr>
          <p:nvPr/>
        </p:nvPicPr>
        <p:blipFill>
          <a:blip r:embed="rId4"/>
          <a:stretch>
            <a:fillRect/>
          </a:stretch>
        </p:blipFill>
        <p:spPr>
          <a:xfrm>
            <a:off x="6501911" y="3033101"/>
            <a:ext cx="1790700" cy="2082800"/>
          </a:xfrm>
          <a:prstGeom prst="rect">
            <a:avLst/>
          </a:prstGeom>
        </p:spPr>
      </p:pic>
      <p:sp>
        <p:nvSpPr>
          <p:cNvPr id="8" name="TextBox 7">
            <a:extLst>
              <a:ext uri="{FF2B5EF4-FFF2-40B4-BE49-F238E27FC236}">
                <a16:creationId xmlns:a16="http://schemas.microsoft.com/office/drawing/2014/main" id="{6C0162D0-4184-804C-B4A8-FE0548E505A5}"/>
              </a:ext>
            </a:extLst>
          </p:cNvPr>
          <p:cNvSpPr txBox="1"/>
          <p:nvPr/>
        </p:nvSpPr>
        <p:spPr>
          <a:xfrm>
            <a:off x="651608" y="1371600"/>
            <a:ext cx="7641003" cy="830997"/>
          </a:xfrm>
          <a:prstGeom prst="rect">
            <a:avLst/>
          </a:prstGeom>
          <a:noFill/>
        </p:spPr>
        <p:txBody>
          <a:bodyPr wrap="square" rtlCol="0">
            <a:spAutoFit/>
          </a:bodyPr>
          <a:lstStyle/>
          <a:p>
            <a:r>
              <a:rPr lang="en-US" sz="2400" dirty="0">
                <a:solidFill>
                  <a:schemeClr val="tx2"/>
                </a:solidFill>
                <a:latin typeface="+mn-lt"/>
              </a:rPr>
              <a:t>Many state laws make it difficult to obtain accurate identity documents for transgender individuals.</a:t>
            </a:r>
          </a:p>
        </p:txBody>
      </p:sp>
      <p:sp>
        <p:nvSpPr>
          <p:cNvPr id="9" name="TextBox 8">
            <a:extLst>
              <a:ext uri="{FF2B5EF4-FFF2-40B4-BE49-F238E27FC236}">
                <a16:creationId xmlns:a16="http://schemas.microsoft.com/office/drawing/2014/main" id="{B04DABA4-3F79-9645-A02C-4D11085F6620}"/>
              </a:ext>
            </a:extLst>
          </p:cNvPr>
          <p:cNvSpPr txBox="1"/>
          <p:nvPr/>
        </p:nvSpPr>
        <p:spPr>
          <a:xfrm>
            <a:off x="651608" y="5913878"/>
            <a:ext cx="4654062" cy="276999"/>
          </a:xfrm>
          <a:prstGeom prst="rect">
            <a:avLst/>
          </a:prstGeom>
          <a:noFill/>
        </p:spPr>
        <p:txBody>
          <a:bodyPr wrap="square" rtlCol="0">
            <a:spAutoFit/>
          </a:bodyPr>
          <a:lstStyle/>
          <a:p>
            <a:r>
              <a:rPr lang="en-US" sz="1200" i="1" dirty="0">
                <a:solidFill>
                  <a:schemeClr val="tx2"/>
                </a:solidFill>
                <a:latin typeface="+mn-lt"/>
              </a:rPr>
              <a:t>Source: Movement Advancement Project</a:t>
            </a:r>
          </a:p>
        </p:txBody>
      </p:sp>
    </p:spTree>
    <p:extLst>
      <p:ext uri="{BB962C8B-B14F-4D97-AF65-F5344CB8AC3E}">
        <p14:creationId xmlns:p14="http://schemas.microsoft.com/office/powerpoint/2010/main" val="26987406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E7929-CE29-0848-A788-6BDDC587E9D3}"/>
              </a:ext>
            </a:extLst>
          </p:cNvPr>
          <p:cNvSpPr>
            <a:spLocks noGrp="1"/>
          </p:cNvSpPr>
          <p:nvPr>
            <p:ph type="title"/>
          </p:nvPr>
        </p:nvSpPr>
        <p:spPr/>
        <p:txBody>
          <a:bodyPr/>
          <a:lstStyle/>
          <a:p>
            <a:r>
              <a:rPr lang="en-US" dirty="0"/>
              <a:t>HEALTH AND SAFETY </a:t>
            </a:r>
          </a:p>
        </p:txBody>
      </p:sp>
      <p:sp>
        <p:nvSpPr>
          <p:cNvPr id="8" name="TextBox 7">
            <a:extLst>
              <a:ext uri="{FF2B5EF4-FFF2-40B4-BE49-F238E27FC236}">
                <a16:creationId xmlns:a16="http://schemas.microsoft.com/office/drawing/2014/main" id="{6C0162D0-4184-804C-B4A8-FE0548E505A5}"/>
              </a:ext>
            </a:extLst>
          </p:cNvPr>
          <p:cNvSpPr txBox="1"/>
          <p:nvPr/>
        </p:nvSpPr>
        <p:spPr>
          <a:xfrm>
            <a:off x="651608" y="1371600"/>
            <a:ext cx="7641003" cy="830997"/>
          </a:xfrm>
          <a:prstGeom prst="rect">
            <a:avLst/>
          </a:prstGeom>
          <a:noFill/>
        </p:spPr>
        <p:txBody>
          <a:bodyPr wrap="square" rtlCol="0">
            <a:spAutoFit/>
          </a:bodyPr>
          <a:lstStyle/>
          <a:p>
            <a:r>
              <a:rPr lang="en-US" sz="2400" dirty="0">
                <a:solidFill>
                  <a:schemeClr val="tx2"/>
                </a:solidFill>
                <a:latin typeface="+mn-lt"/>
              </a:rPr>
              <a:t>Many state laws maintain harmful healthcare exclusions and outdated HIV laws that affect transgender individuals.</a:t>
            </a:r>
          </a:p>
        </p:txBody>
      </p:sp>
      <p:sp>
        <p:nvSpPr>
          <p:cNvPr id="9" name="TextBox 8">
            <a:extLst>
              <a:ext uri="{FF2B5EF4-FFF2-40B4-BE49-F238E27FC236}">
                <a16:creationId xmlns:a16="http://schemas.microsoft.com/office/drawing/2014/main" id="{B04DABA4-3F79-9645-A02C-4D11085F6620}"/>
              </a:ext>
            </a:extLst>
          </p:cNvPr>
          <p:cNvSpPr txBox="1"/>
          <p:nvPr/>
        </p:nvSpPr>
        <p:spPr>
          <a:xfrm>
            <a:off x="651608" y="5913878"/>
            <a:ext cx="4654062" cy="276999"/>
          </a:xfrm>
          <a:prstGeom prst="rect">
            <a:avLst/>
          </a:prstGeom>
          <a:noFill/>
        </p:spPr>
        <p:txBody>
          <a:bodyPr wrap="square" rtlCol="0">
            <a:spAutoFit/>
          </a:bodyPr>
          <a:lstStyle/>
          <a:p>
            <a:r>
              <a:rPr lang="en-US" sz="1200" i="1" dirty="0">
                <a:solidFill>
                  <a:schemeClr val="tx2"/>
                </a:solidFill>
                <a:latin typeface="+mn-lt"/>
              </a:rPr>
              <a:t>Source: Movement Advancement Project</a:t>
            </a:r>
          </a:p>
        </p:txBody>
      </p:sp>
      <p:pic>
        <p:nvPicPr>
          <p:cNvPr id="6" name="Picture 5">
            <a:extLst>
              <a:ext uri="{FF2B5EF4-FFF2-40B4-BE49-F238E27FC236}">
                <a16:creationId xmlns:a16="http://schemas.microsoft.com/office/drawing/2014/main" id="{98103667-14B5-C24D-8878-84EEA3EFEB1B}"/>
              </a:ext>
            </a:extLst>
          </p:cNvPr>
          <p:cNvPicPr>
            <a:picLocks noChangeAspect="1"/>
          </p:cNvPicPr>
          <p:nvPr/>
        </p:nvPicPr>
        <p:blipFill>
          <a:blip r:embed="rId3"/>
          <a:stretch>
            <a:fillRect/>
          </a:stretch>
        </p:blipFill>
        <p:spPr>
          <a:xfrm>
            <a:off x="651608" y="2395746"/>
            <a:ext cx="5303899" cy="3324982"/>
          </a:xfrm>
          <a:prstGeom prst="rect">
            <a:avLst/>
          </a:prstGeom>
        </p:spPr>
      </p:pic>
      <p:pic>
        <p:nvPicPr>
          <p:cNvPr id="11" name="Picture 10">
            <a:extLst>
              <a:ext uri="{FF2B5EF4-FFF2-40B4-BE49-F238E27FC236}">
                <a16:creationId xmlns:a16="http://schemas.microsoft.com/office/drawing/2014/main" id="{3E56E86E-0590-2B49-A653-237C5524EEAD}"/>
              </a:ext>
            </a:extLst>
          </p:cNvPr>
          <p:cNvPicPr>
            <a:picLocks noChangeAspect="1"/>
          </p:cNvPicPr>
          <p:nvPr/>
        </p:nvPicPr>
        <p:blipFill>
          <a:blip r:embed="rId4"/>
          <a:stretch>
            <a:fillRect/>
          </a:stretch>
        </p:blipFill>
        <p:spPr>
          <a:xfrm>
            <a:off x="6401775" y="2751131"/>
            <a:ext cx="1890836" cy="2152335"/>
          </a:xfrm>
          <a:prstGeom prst="rect">
            <a:avLst/>
          </a:prstGeom>
        </p:spPr>
      </p:pic>
    </p:spTree>
    <p:extLst>
      <p:ext uri="{BB962C8B-B14F-4D97-AF65-F5344CB8AC3E}">
        <p14:creationId xmlns:p14="http://schemas.microsoft.com/office/powerpoint/2010/main" val="2012026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E7929-CE29-0848-A788-6BDDC587E9D3}"/>
              </a:ext>
            </a:extLst>
          </p:cNvPr>
          <p:cNvSpPr>
            <a:spLocks noGrp="1"/>
          </p:cNvSpPr>
          <p:nvPr>
            <p:ph type="title"/>
          </p:nvPr>
        </p:nvSpPr>
        <p:spPr/>
        <p:txBody>
          <a:bodyPr/>
          <a:lstStyle/>
          <a:p>
            <a:r>
              <a:rPr lang="en-US" dirty="0"/>
              <a:t>ADOPTION &amp; PARENTING</a:t>
            </a:r>
          </a:p>
        </p:txBody>
      </p:sp>
      <p:sp>
        <p:nvSpPr>
          <p:cNvPr id="8" name="TextBox 7">
            <a:extLst>
              <a:ext uri="{FF2B5EF4-FFF2-40B4-BE49-F238E27FC236}">
                <a16:creationId xmlns:a16="http://schemas.microsoft.com/office/drawing/2014/main" id="{6C0162D0-4184-804C-B4A8-FE0548E505A5}"/>
              </a:ext>
            </a:extLst>
          </p:cNvPr>
          <p:cNvSpPr txBox="1"/>
          <p:nvPr/>
        </p:nvSpPr>
        <p:spPr>
          <a:xfrm>
            <a:off x="651608" y="1208847"/>
            <a:ext cx="8229600" cy="1200329"/>
          </a:xfrm>
          <a:prstGeom prst="rect">
            <a:avLst/>
          </a:prstGeom>
          <a:noFill/>
        </p:spPr>
        <p:txBody>
          <a:bodyPr wrap="square" rtlCol="0">
            <a:spAutoFit/>
          </a:bodyPr>
          <a:lstStyle/>
          <a:p>
            <a:r>
              <a:rPr lang="en-US" sz="2400" dirty="0">
                <a:solidFill>
                  <a:schemeClr val="tx2"/>
                </a:solidFill>
                <a:latin typeface="+mn-lt"/>
              </a:rPr>
              <a:t>Across the US, few states have taken steps to prohibit discrimination in adoption, foster parenting, or other parental recognition rights for transgender individuals. </a:t>
            </a:r>
          </a:p>
        </p:txBody>
      </p:sp>
      <p:sp>
        <p:nvSpPr>
          <p:cNvPr id="9" name="TextBox 8">
            <a:extLst>
              <a:ext uri="{FF2B5EF4-FFF2-40B4-BE49-F238E27FC236}">
                <a16:creationId xmlns:a16="http://schemas.microsoft.com/office/drawing/2014/main" id="{B04DABA4-3F79-9645-A02C-4D11085F6620}"/>
              </a:ext>
            </a:extLst>
          </p:cNvPr>
          <p:cNvSpPr txBox="1"/>
          <p:nvPr/>
        </p:nvSpPr>
        <p:spPr>
          <a:xfrm>
            <a:off x="651608" y="5913878"/>
            <a:ext cx="4654062" cy="276999"/>
          </a:xfrm>
          <a:prstGeom prst="rect">
            <a:avLst/>
          </a:prstGeom>
          <a:noFill/>
        </p:spPr>
        <p:txBody>
          <a:bodyPr wrap="square" rtlCol="0">
            <a:spAutoFit/>
          </a:bodyPr>
          <a:lstStyle/>
          <a:p>
            <a:r>
              <a:rPr lang="en-US" sz="1200" i="1" dirty="0">
                <a:solidFill>
                  <a:schemeClr val="tx2"/>
                </a:solidFill>
                <a:latin typeface="+mn-lt"/>
              </a:rPr>
              <a:t>Source: Movement Advancement Project</a:t>
            </a:r>
          </a:p>
        </p:txBody>
      </p:sp>
      <p:pic>
        <p:nvPicPr>
          <p:cNvPr id="5" name="Picture 4">
            <a:extLst>
              <a:ext uri="{FF2B5EF4-FFF2-40B4-BE49-F238E27FC236}">
                <a16:creationId xmlns:a16="http://schemas.microsoft.com/office/drawing/2014/main" id="{72C7910A-5C8C-7545-8809-6835D4AFD51B}"/>
              </a:ext>
            </a:extLst>
          </p:cNvPr>
          <p:cNvPicPr>
            <a:picLocks noChangeAspect="1"/>
          </p:cNvPicPr>
          <p:nvPr/>
        </p:nvPicPr>
        <p:blipFill>
          <a:blip r:embed="rId3"/>
          <a:stretch>
            <a:fillRect/>
          </a:stretch>
        </p:blipFill>
        <p:spPr>
          <a:xfrm>
            <a:off x="651608" y="2366922"/>
            <a:ext cx="5057580" cy="3282231"/>
          </a:xfrm>
          <a:prstGeom prst="rect">
            <a:avLst/>
          </a:prstGeom>
        </p:spPr>
      </p:pic>
      <p:pic>
        <p:nvPicPr>
          <p:cNvPr id="10" name="Picture 9">
            <a:extLst>
              <a:ext uri="{FF2B5EF4-FFF2-40B4-BE49-F238E27FC236}">
                <a16:creationId xmlns:a16="http://schemas.microsoft.com/office/drawing/2014/main" id="{FB96F11B-5F0E-1F47-9CF7-B71BD0F847CD}"/>
              </a:ext>
            </a:extLst>
          </p:cNvPr>
          <p:cNvPicPr>
            <a:picLocks noChangeAspect="1"/>
          </p:cNvPicPr>
          <p:nvPr/>
        </p:nvPicPr>
        <p:blipFill>
          <a:blip r:embed="rId4"/>
          <a:stretch>
            <a:fillRect/>
          </a:stretch>
        </p:blipFill>
        <p:spPr>
          <a:xfrm>
            <a:off x="6410264" y="2794957"/>
            <a:ext cx="2082128" cy="2498553"/>
          </a:xfrm>
          <a:prstGeom prst="rect">
            <a:avLst/>
          </a:prstGeom>
        </p:spPr>
      </p:pic>
    </p:spTree>
    <p:extLst>
      <p:ext uri="{BB962C8B-B14F-4D97-AF65-F5344CB8AC3E}">
        <p14:creationId xmlns:p14="http://schemas.microsoft.com/office/powerpoint/2010/main" val="41695153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190D3-156C-9842-B5B5-4E84CE93EBDD}"/>
              </a:ext>
            </a:extLst>
          </p:cNvPr>
          <p:cNvSpPr>
            <a:spLocks noGrp="1"/>
          </p:cNvSpPr>
          <p:nvPr>
            <p:ph type="title"/>
          </p:nvPr>
        </p:nvSpPr>
        <p:spPr/>
        <p:txBody>
          <a:bodyPr/>
          <a:lstStyle/>
          <a:p>
            <a:pPr algn="r"/>
            <a:r>
              <a:rPr lang="en-US" dirty="0">
                <a:latin typeface="Franklin Gothic Book" panose="020B0503020102020204" pitchFamily="34" charset="0"/>
              </a:rPr>
              <a:t>TURN &amp; TALK</a:t>
            </a:r>
          </a:p>
        </p:txBody>
      </p:sp>
      <p:sp>
        <p:nvSpPr>
          <p:cNvPr id="9" name="Rectangle 8">
            <a:extLst>
              <a:ext uri="{FF2B5EF4-FFF2-40B4-BE49-F238E27FC236}">
                <a16:creationId xmlns:a16="http://schemas.microsoft.com/office/drawing/2014/main" id="{04C5556A-CE21-C447-8612-F011E9096FAE}"/>
              </a:ext>
            </a:extLst>
          </p:cNvPr>
          <p:cNvSpPr/>
          <p:nvPr/>
        </p:nvSpPr>
        <p:spPr>
          <a:xfrm>
            <a:off x="2524125" y="1211489"/>
            <a:ext cx="4095750" cy="2643219"/>
          </a:xfrm>
          <a:prstGeom prst="rect">
            <a:avLst/>
          </a:prstGeom>
          <a:solidFill>
            <a:srgbClr val="2E3389"/>
          </a:solidFill>
          <a:ln>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F2BF265A-803F-AA4D-B5E9-261DC6428E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1450" y="1412569"/>
            <a:ext cx="3721100" cy="224105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2B690E2-52C5-6943-9D86-39A97920103E}"/>
              </a:ext>
            </a:extLst>
          </p:cNvPr>
          <p:cNvSpPr txBox="1"/>
          <p:nvPr/>
        </p:nvSpPr>
        <p:spPr>
          <a:xfrm>
            <a:off x="542260" y="4113734"/>
            <a:ext cx="8059479" cy="1938992"/>
          </a:xfrm>
          <a:prstGeom prst="rect">
            <a:avLst/>
          </a:prstGeom>
          <a:noFill/>
        </p:spPr>
        <p:txBody>
          <a:bodyPr wrap="square" rtlCol="0">
            <a:spAutoFit/>
          </a:bodyPr>
          <a:lstStyle/>
          <a:p>
            <a:pPr marL="342900" indent="-342900">
              <a:buClr>
                <a:schemeClr val="tx2"/>
              </a:buClr>
              <a:buAutoNum type="arabicPeriod"/>
            </a:pPr>
            <a:r>
              <a:rPr lang="en-US" sz="2400" dirty="0">
                <a:solidFill>
                  <a:schemeClr val="tx2"/>
                </a:solidFill>
                <a:latin typeface="+mn-lt"/>
              </a:rPr>
              <a:t>Where does your state stand regarding additional protections for transgender individuals?</a:t>
            </a:r>
          </a:p>
          <a:p>
            <a:pPr marL="342900" indent="-342900">
              <a:buClr>
                <a:schemeClr val="tx2"/>
              </a:buClr>
              <a:buAutoNum type="arabicPeriod"/>
            </a:pPr>
            <a:endParaRPr lang="en-US" sz="2400" dirty="0">
              <a:solidFill>
                <a:schemeClr val="tx2"/>
              </a:solidFill>
              <a:latin typeface="+mn-lt"/>
            </a:endParaRPr>
          </a:p>
          <a:p>
            <a:pPr marL="342900" indent="-342900">
              <a:buClr>
                <a:schemeClr val="tx2"/>
              </a:buClr>
              <a:buAutoNum type="arabicPeriod"/>
            </a:pPr>
            <a:r>
              <a:rPr lang="en-US" sz="2400" dirty="0">
                <a:solidFill>
                  <a:schemeClr val="tx2"/>
                </a:solidFill>
                <a:latin typeface="+mn-lt"/>
              </a:rPr>
              <a:t>How might these existing laws impact transitioning and transgender educators in your state?</a:t>
            </a:r>
          </a:p>
        </p:txBody>
      </p:sp>
      <p:pic>
        <p:nvPicPr>
          <p:cNvPr id="6" name="Picture 5">
            <a:extLst>
              <a:ext uri="{FF2B5EF4-FFF2-40B4-BE49-F238E27FC236}">
                <a16:creationId xmlns:a16="http://schemas.microsoft.com/office/drawing/2014/main" id="{4758BF2F-7682-254B-B1A3-BC1A6F16F1C4}"/>
              </a:ext>
            </a:extLst>
          </p:cNvPr>
          <p:cNvPicPr>
            <a:picLocks noChangeAspect="1"/>
          </p:cNvPicPr>
          <p:nvPr/>
        </p:nvPicPr>
        <p:blipFill>
          <a:blip r:embed="rId4"/>
          <a:stretch>
            <a:fillRect/>
          </a:stretch>
        </p:blipFill>
        <p:spPr>
          <a:xfrm>
            <a:off x="161600" y="187136"/>
            <a:ext cx="1286200" cy="1082093"/>
          </a:xfrm>
          <a:prstGeom prst="rect">
            <a:avLst/>
          </a:prstGeom>
        </p:spPr>
      </p:pic>
      <p:sp>
        <p:nvSpPr>
          <p:cNvPr id="7" name="TextBox 16">
            <a:extLst>
              <a:ext uri="{FF2B5EF4-FFF2-40B4-BE49-F238E27FC236}">
                <a16:creationId xmlns:a16="http://schemas.microsoft.com/office/drawing/2014/main" id="{868F11F3-16A5-6E4C-AD10-0D74A100A345}"/>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24</a:t>
            </a:fld>
            <a:endParaRPr lang="en-US" altLang="en-US" sz="1800" dirty="0"/>
          </a:p>
        </p:txBody>
      </p:sp>
    </p:spTree>
    <p:extLst>
      <p:ext uri="{BB962C8B-B14F-4D97-AF65-F5344CB8AC3E}">
        <p14:creationId xmlns:p14="http://schemas.microsoft.com/office/powerpoint/2010/main" val="5947119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A7693-D67D-E84A-B394-963E3D91BEE9}"/>
              </a:ext>
            </a:extLst>
          </p:cNvPr>
          <p:cNvSpPr>
            <a:spLocks noGrp="1"/>
          </p:cNvSpPr>
          <p:nvPr>
            <p:ph type="title"/>
          </p:nvPr>
        </p:nvSpPr>
        <p:spPr>
          <a:xfrm>
            <a:off x="485774" y="3308860"/>
            <a:ext cx="8429625" cy="857250"/>
          </a:xfrm>
        </p:spPr>
        <p:txBody>
          <a:bodyPr>
            <a:normAutofit fontScale="90000"/>
          </a:bodyPr>
          <a:lstStyle/>
          <a:p>
            <a:r>
              <a:rPr lang="en-US" sz="4500" dirty="0"/>
              <a:t>State Laws: </a:t>
            </a:r>
            <a:br>
              <a:rPr lang="en-US" sz="4500" dirty="0"/>
            </a:br>
            <a:r>
              <a:rPr lang="en-US" sz="4500" dirty="0"/>
              <a:t>Anti-LGBTQ+ Legislation on the Rise</a:t>
            </a:r>
          </a:p>
        </p:txBody>
      </p:sp>
    </p:spTree>
    <p:extLst>
      <p:ext uri="{BB962C8B-B14F-4D97-AF65-F5344CB8AC3E}">
        <p14:creationId xmlns:p14="http://schemas.microsoft.com/office/powerpoint/2010/main" val="30323541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84E4D-E826-7344-B948-FE29A4E0E9AC}"/>
              </a:ext>
            </a:extLst>
          </p:cNvPr>
          <p:cNvSpPr>
            <a:spLocks noGrp="1"/>
          </p:cNvSpPr>
          <p:nvPr>
            <p:ph type="title"/>
          </p:nvPr>
        </p:nvSpPr>
        <p:spPr>
          <a:xfrm>
            <a:off x="1313329" y="3429000"/>
            <a:ext cx="6517341" cy="753034"/>
          </a:xfrm>
        </p:spPr>
        <p:txBody>
          <a:bodyPr>
            <a:noAutofit/>
          </a:bodyPr>
          <a:lstStyle/>
          <a:p>
            <a:r>
              <a:rPr lang="en-US" sz="15000" dirty="0"/>
              <a:t>563</a:t>
            </a:r>
            <a:endParaRPr lang="en-US" sz="15000" b="1" dirty="0"/>
          </a:p>
        </p:txBody>
      </p:sp>
      <p:sp>
        <p:nvSpPr>
          <p:cNvPr id="3" name="TextBox 16">
            <a:extLst>
              <a:ext uri="{FF2B5EF4-FFF2-40B4-BE49-F238E27FC236}">
                <a16:creationId xmlns:a16="http://schemas.microsoft.com/office/drawing/2014/main" id="{DDD88E8C-55EB-D243-BD6B-2E889E995DC2}"/>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solidFill>
                  <a:schemeClr val="bg1"/>
                </a:solidFill>
              </a:rPr>
              <a:pPr>
                <a:spcBef>
                  <a:spcPct val="0"/>
                </a:spcBef>
                <a:buFontTx/>
                <a:buNone/>
              </a:pPr>
              <a:t>26</a:t>
            </a:fld>
            <a:endParaRPr lang="en-US" altLang="en-US" sz="1800" dirty="0">
              <a:solidFill>
                <a:schemeClr val="bg1"/>
              </a:solidFill>
            </a:endParaRPr>
          </a:p>
        </p:txBody>
      </p:sp>
      <p:sp>
        <p:nvSpPr>
          <p:cNvPr id="4" name="Google Shape;217;g956c1b27ea_0_0">
            <a:extLst>
              <a:ext uri="{FF2B5EF4-FFF2-40B4-BE49-F238E27FC236}">
                <a16:creationId xmlns:a16="http://schemas.microsoft.com/office/drawing/2014/main" id="{E0679398-EC32-4C4E-A928-D6362C286934}"/>
              </a:ext>
            </a:extLst>
          </p:cNvPr>
          <p:cNvSpPr txBox="1">
            <a:spLocks noChangeArrowheads="1"/>
          </p:cNvSpPr>
          <p:nvPr/>
        </p:nvSpPr>
        <p:spPr bwMode="auto">
          <a:xfrm>
            <a:off x="2767013" y="107950"/>
            <a:ext cx="6262687"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normAutofit/>
          </a:bodyPr>
          <a:lstStyle>
            <a:lvl1pPr algn="ctr" defTabSz="457200" rtl="0" eaLnBrk="1" fontAlgn="base" hangingPunct="1">
              <a:spcBef>
                <a:spcPct val="0"/>
              </a:spcBef>
              <a:spcAft>
                <a:spcPct val="0"/>
              </a:spcAft>
              <a:defRPr sz="3800" kern="1200" baseline="0">
                <a:solidFill>
                  <a:schemeClr val="bg1"/>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defRPr>
            </a:lvl2pPr>
            <a:lvl3pPr algn="ctr" defTabSz="457200" rtl="0" eaLnBrk="1" fontAlgn="base" hangingPunct="1">
              <a:spcBef>
                <a:spcPct val="0"/>
              </a:spcBef>
              <a:spcAft>
                <a:spcPct val="0"/>
              </a:spcAft>
              <a:defRPr sz="4400">
                <a:solidFill>
                  <a:schemeClr val="tx1"/>
                </a:solidFill>
                <a:latin typeface="Calibri" panose="020F0502020204030204" pitchFamily="34" charset="0"/>
              </a:defRPr>
            </a:lvl3pPr>
            <a:lvl4pPr algn="ctr" defTabSz="457200" rtl="0" eaLnBrk="1" fontAlgn="base" hangingPunct="1">
              <a:spcBef>
                <a:spcPct val="0"/>
              </a:spcBef>
              <a:spcAft>
                <a:spcPct val="0"/>
              </a:spcAft>
              <a:defRPr sz="4400">
                <a:solidFill>
                  <a:schemeClr val="tx1"/>
                </a:solidFill>
                <a:latin typeface="Calibri" panose="020F0502020204030204" pitchFamily="34" charset="0"/>
              </a:defRPr>
            </a:lvl4pPr>
            <a:lvl5pPr algn="ctr" defTabSz="457200" rtl="0" eaLnBrk="1" fontAlgn="base" hangingPunct="1">
              <a:spcBef>
                <a:spcPct val="0"/>
              </a:spcBef>
              <a:spcAft>
                <a:spcPct val="0"/>
              </a:spcAft>
              <a:defRPr sz="4400">
                <a:solidFill>
                  <a:schemeClr val="tx1"/>
                </a:solidFill>
                <a:latin typeface="Calibri" panose="020F0502020204030204" pitchFamily="34" charset="0"/>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defRPr>
            </a:lvl9pPr>
          </a:lstStyle>
          <a:p>
            <a:pPr algn="r">
              <a:buClrTx/>
              <a:buSzPts val="1800"/>
              <a:buFontTx/>
            </a:pPr>
            <a:r>
              <a:rPr lang="en-US" altLang="en-US" sz="3600" dirty="0">
                <a:latin typeface="Franklin Gothic Book" panose="020B0503020102020204" pitchFamily="34" charset="0"/>
              </a:rPr>
              <a:t>WHAT’S THE SIGNIFIGANCE?</a:t>
            </a:r>
          </a:p>
        </p:txBody>
      </p:sp>
    </p:spTree>
    <p:extLst>
      <p:ext uri="{BB962C8B-B14F-4D97-AF65-F5344CB8AC3E}">
        <p14:creationId xmlns:p14="http://schemas.microsoft.com/office/powerpoint/2010/main" val="529462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A46578-E52D-6E4F-A2ED-819F49F1BB75}"/>
              </a:ext>
            </a:extLst>
          </p:cNvPr>
          <p:cNvSpPr txBox="1"/>
          <p:nvPr/>
        </p:nvSpPr>
        <p:spPr>
          <a:xfrm>
            <a:off x="759279" y="1677448"/>
            <a:ext cx="7625442" cy="3539430"/>
          </a:xfrm>
          <a:prstGeom prst="rect">
            <a:avLst/>
          </a:prstGeom>
          <a:noFill/>
        </p:spPr>
        <p:txBody>
          <a:bodyPr wrap="square" rtlCol="0">
            <a:spAutoFit/>
          </a:bodyPr>
          <a:lstStyle/>
          <a:p>
            <a:pPr algn="ctr"/>
            <a:r>
              <a:rPr lang="en-US" sz="2800" dirty="0">
                <a:solidFill>
                  <a:schemeClr val="tx2"/>
                </a:solidFill>
                <a:latin typeface="+mn-lt"/>
              </a:rPr>
              <a:t>“Try to think of a time when you were discriminated against. Imagine what it must be like if the world wanted you gone because you are left handed or too tall, etc. Diversity is an essential part of nature and we all benefit when we realize that we are not clones of an imaginary perfect human. Empathy towards others is the key </a:t>
            </a:r>
          </a:p>
          <a:p>
            <a:pPr algn="ctr"/>
            <a:r>
              <a:rPr lang="en-US" sz="2800" dirty="0">
                <a:solidFill>
                  <a:schemeClr val="tx2"/>
                </a:solidFill>
                <a:latin typeface="+mn-lt"/>
              </a:rPr>
              <a:t>to a peaceful planet.”</a:t>
            </a:r>
          </a:p>
        </p:txBody>
      </p:sp>
      <p:sp>
        <p:nvSpPr>
          <p:cNvPr id="4" name="Google Shape;170;p12">
            <a:extLst>
              <a:ext uri="{FF2B5EF4-FFF2-40B4-BE49-F238E27FC236}">
                <a16:creationId xmlns:a16="http://schemas.microsoft.com/office/drawing/2014/main" id="{1EAF6EF6-338C-734B-8198-0A8CE695700E}"/>
              </a:ext>
            </a:extLst>
          </p:cNvPr>
          <p:cNvSpPr txBox="1">
            <a:spLocks noGrp="1"/>
          </p:cNvSpPr>
          <p:nvPr>
            <p:ph type="title"/>
          </p:nvPr>
        </p:nvSpPr>
        <p:spPr>
          <a:xfrm>
            <a:off x="1823677" y="0"/>
            <a:ext cx="7189694" cy="815788"/>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800"/>
              <a:buFont typeface="Calibri"/>
              <a:buNone/>
            </a:pPr>
            <a:r>
              <a:rPr lang="en-US" sz="3600" dirty="0">
                <a:latin typeface="Franklin Gothic Book" panose="020B0503020102020204" pitchFamily="34" charset="0"/>
              </a:rPr>
              <a:t>THE WORDS OF NEA MEMBERS</a:t>
            </a:r>
          </a:p>
        </p:txBody>
      </p:sp>
      <p:sp>
        <p:nvSpPr>
          <p:cNvPr id="5" name="TextBox 16">
            <a:extLst>
              <a:ext uri="{FF2B5EF4-FFF2-40B4-BE49-F238E27FC236}">
                <a16:creationId xmlns:a16="http://schemas.microsoft.com/office/drawing/2014/main" id="{81C56D41-F3CC-F04F-B1DC-644239F619A5}"/>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solidFill>
                  <a:schemeClr val="bg1"/>
                </a:solidFill>
              </a:rPr>
              <a:pPr>
                <a:spcBef>
                  <a:spcPct val="0"/>
                </a:spcBef>
                <a:buFontTx/>
                <a:buNone/>
              </a:pPr>
              <a:t>27</a:t>
            </a:fld>
            <a:endParaRPr lang="en-US" altLang="en-US" sz="1800" dirty="0">
              <a:solidFill>
                <a:schemeClr val="bg1"/>
              </a:solidFill>
            </a:endParaRPr>
          </a:p>
        </p:txBody>
      </p:sp>
    </p:spTree>
    <p:extLst>
      <p:ext uri="{BB962C8B-B14F-4D97-AF65-F5344CB8AC3E}">
        <p14:creationId xmlns:p14="http://schemas.microsoft.com/office/powerpoint/2010/main" val="6625793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5747F-2080-6247-8CDE-C8D20D7F3D4B}"/>
              </a:ext>
            </a:extLst>
          </p:cNvPr>
          <p:cNvSpPr>
            <a:spLocks noGrp="1"/>
          </p:cNvSpPr>
          <p:nvPr>
            <p:ph type="title"/>
          </p:nvPr>
        </p:nvSpPr>
        <p:spPr/>
        <p:txBody>
          <a:bodyPr/>
          <a:lstStyle/>
          <a:p>
            <a:r>
              <a:rPr lang="en-US" dirty="0"/>
              <a:t>STATE &amp; LOCAL LAWS ON THE RISE</a:t>
            </a:r>
          </a:p>
        </p:txBody>
      </p:sp>
      <p:sp>
        <p:nvSpPr>
          <p:cNvPr id="3" name="Content Placeholder 2">
            <a:extLst>
              <a:ext uri="{FF2B5EF4-FFF2-40B4-BE49-F238E27FC236}">
                <a16:creationId xmlns:a16="http://schemas.microsoft.com/office/drawing/2014/main" id="{8CACB6F6-D6E1-0E4B-852E-AF935FB4A8C1}"/>
              </a:ext>
            </a:extLst>
          </p:cNvPr>
          <p:cNvSpPr>
            <a:spLocks noGrp="1"/>
          </p:cNvSpPr>
          <p:nvPr>
            <p:ph idx="1"/>
          </p:nvPr>
        </p:nvSpPr>
        <p:spPr>
          <a:xfrm>
            <a:off x="457200" y="2646947"/>
            <a:ext cx="8229600" cy="3174415"/>
          </a:xfrm>
        </p:spPr>
        <p:txBody>
          <a:bodyPr/>
          <a:lstStyle/>
          <a:p>
            <a:r>
              <a:rPr lang="en-US" sz="2400" dirty="0"/>
              <a:t>In the absence of federal law that protects LGBTQ+ individuals, states are rushing to pass legislation.</a:t>
            </a:r>
          </a:p>
          <a:p>
            <a:r>
              <a:rPr lang="en-US" sz="2400" dirty="0"/>
              <a:t>State laws range from being affirming to harmful of LGBTQ+ individuals &amp; their families. </a:t>
            </a:r>
          </a:p>
          <a:p>
            <a:r>
              <a:rPr lang="en-US" sz="2400" dirty="0"/>
              <a:t>Local School Boards have joined in passing policies that affirm or further marginalize/erase the history and lived experiences of LGBTQ+ and BIPOC students.</a:t>
            </a:r>
          </a:p>
        </p:txBody>
      </p:sp>
    </p:spTree>
    <p:extLst>
      <p:ext uri="{BB962C8B-B14F-4D97-AF65-F5344CB8AC3E}">
        <p14:creationId xmlns:p14="http://schemas.microsoft.com/office/powerpoint/2010/main" val="33444229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CB00D-B2E0-FF43-AF98-046C8DA9F1E2}"/>
              </a:ext>
            </a:extLst>
          </p:cNvPr>
          <p:cNvSpPr>
            <a:spLocks noGrp="1"/>
          </p:cNvSpPr>
          <p:nvPr>
            <p:ph type="title"/>
          </p:nvPr>
        </p:nvSpPr>
        <p:spPr/>
        <p:txBody>
          <a:bodyPr/>
          <a:lstStyle/>
          <a:p>
            <a:r>
              <a:rPr lang="en-US" dirty="0"/>
              <a:t>ANTI-LGBTQ+ BILLS ON THE RISE</a:t>
            </a:r>
          </a:p>
        </p:txBody>
      </p:sp>
      <p:pic>
        <p:nvPicPr>
          <p:cNvPr id="7" name="Content Placeholder 4">
            <a:extLst>
              <a:ext uri="{FF2B5EF4-FFF2-40B4-BE49-F238E27FC236}">
                <a16:creationId xmlns:a16="http://schemas.microsoft.com/office/drawing/2014/main" id="{A6FE3F1B-E230-7747-B1F0-BD3360AF18B9}"/>
              </a:ext>
            </a:extLst>
          </p:cNvPr>
          <p:cNvPicPr>
            <a:picLocks noGrp="1" noChangeAspect="1"/>
          </p:cNvPicPr>
          <p:nvPr>
            <p:ph idx="1"/>
          </p:nvPr>
        </p:nvPicPr>
        <p:blipFill>
          <a:blip r:embed="rId3"/>
          <a:stretch>
            <a:fillRect/>
          </a:stretch>
        </p:blipFill>
        <p:spPr>
          <a:xfrm>
            <a:off x="546100" y="1892341"/>
            <a:ext cx="8597900" cy="3915254"/>
          </a:xfrm>
        </p:spPr>
      </p:pic>
    </p:spTree>
    <p:extLst>
      <p:ext uri="{BB962C8B-B14F-4D97-AF65-F5344CB8AC3E}">
        <p14:creationId xmlns:p14="http://schemas.microsoft.com/office/powerpoint/2010/main" val="13723611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7EB5E-399D-3D41-9C04-18E2DC462794}"/>
              </a:ext>
            </a:extLst>
          </p:cNvPr>
          <p:cNvSpPr>
            <a:spLocks noGrp="1"/>
          </p:cNvSpPr>
          <p:nvPr>
            <p:ph type="title"/>
          </p:nvPr>
        </p:nvSpPr>
        <p:spPr/>
        <p:txBody>
          <a:bodyPr/>
          <a:lstStyle/>
          <a:p>
            <a:r>
              <a:rPr lang="en-US" dirty="0"/>
              <a:t>TOP 15 STATES</a:t>
            </a:r>
          </a:p>
        </p:txBody>
      </p:sp>
      <p:pic>
        <p:nvPicPr>
          <p:cNvPr id="5" name="Content Placeholder 4">
            <a:extLst>
              <a:ext uri="{FF2B5EF4-FFF2-40B4-BE49-F238E27FC236}">
                <a16:creationId xmlns:a16="http://schemas.microsoft.com/office/drawing/2014/main" id="{30E27FA9-B352-CA4E-8935-635EEC1DF015}"/>
              </a:ext>
            </a:extLst>
          </p:cNvPr>
          <p:cNvPicPr>
            <a:picLocks noGrp="1" noChangeAspect="1"/>
          </p:cNvPicPr>
          <p:nvPr>
            <p:ph idx="1"/>
          </p:nvPr>
        </p:nvPicPr>
        <p:blipFill>
          <a:blip r:embed="rId3"/>
          <a:stretch>
            <a:fillRect/>
          </a:stretch>
        </p:blipFill>
        <p:spPr>
          <a:xfrm>
            <a:off x="317511" y="1335505"/>
            <a:ext cx="8508977" cy="4754564"/>
          </a:xfrm>
        </p:spPr>
      </p:pic>
    </p:spTree>
    <p:extLst>
      <p:ext uri="{BB962C8B-B14F-4D97-AF65-F5344CB8AC3E}">
        <p14:creationId xmlns:p14="http://schemas.microsoft.com/office/powerpoint/2010/main" val="14075955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BEDC5-3B68-AB41-AA0F-BF45C091F55B}"/>
              </a:ext>
            </a:extLst>
          </p:cNvPr>
          <p:cNvSpPr>
            <a:spLocks noGrp="1"/>
          </p:cNvSpPr>
          <p:nvPr>
            <p:ph type="title"/>
          </p:nvPr>
        </p:nvSpPr>
        <p:spPr/>
        <p:txBody>
          <a:bodyPr/>
          <a:lstStyle/>
          <a:p>
            <a:r>
              <a:rPr lang="en-US" dirty="0"/>
              <a:t>SPOTLIGHT ON TEXAS</a:t>
            </a:r>
          </a:p>
        </p:txBody>
      </p:sp>
      <p:pic>
        <p:nvPicPr>
          <p:cNvPr id="5" name="Content Placeholder 4">
            <a:extLst>
              <a:ext uri="{FF2B5EF4-FFF2-40B4-BE49-F238E27FC236}">
                <a16:creationId xmlns:a16="http://schemas.microsoft.com/office/drawing/2014/main" id="{1FD6421E-6322-5A4B-84E6-23BBF987A3B2}"/>
              </a:ext>
            </a:extLst>
          </p:cNvPr>
          <p:cNvPicPr>
            <a:picLocks noGrp="1" noChangeAspect="1"/>
          </p:cNvPicPr>
          <p:nvPr>
            <p:ph idx="1"/>
          </p:nvPr>
        </p:nvPicPr>
        <p:blipFill>
          <a:blip r:embed="rId2"/>
          <a:stretch>
            <a:fillRect/>
          </a:stretch>
        </p:blipFill>
        <p:spPr>
          <a:xfrm>
            <a:off x="1184933" y="1203159"/>
            <a:ext cx="7282153" cy="4850816"/>
          </a:xfrm>
        </p:spPr>
      </p:pic>
    </p:spTree>
    <p:extLst>
      <p:ext uri="{BB962C8B-B14F-4D97-AF65-F5344CB8AC3E}">
        <p14:creationId xmlns:p14="http://schemas.microsoft.com/office/powerpoint/2010/main" val="20364366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56656-B6C2-8E4E-AF3E-070EE2B65D78}"/>
              </a:ext>
            </a:extLst>
          </p:cNvPr>
          <p:cNvSpPr>
            <a:spLocks noGrp="1"/>
          </p:cNvSpPr>
          <p:nvPr>
            <p:ph type="title"/>
          </p:nvPr>
        </p:nvSpPr>
        <p:spPr/>
        <p:txBody>
          <a:bodyPr/>
          <a:lstStyle/>
          <a:p>
            <a:r>
              <a:rPr lang="en-US" dirty="0"/>
              <a:t>IMPACT ON EDUCATORS</a:t>
            </a:r>
          </a:p>
        </p:txBody>
      </p:sp>
      <p:pic>
        <p:nvPicPr>
          <p:cNvPr id="5" name="Content Placeholder 4">
            <a:extLst>
              <a:ext uri="{FF2B5EF4-FFF2-40B4-BE49-F238E27FC236}">
                <a16:creationId xmlns:a16="http://schemas.microsoft.com/office/drawing/2014/main" id="{02B4CD19-4CB9-EE45-97E7-7942B504849D}"/>
              </a:ext>
            </a:extLst>
          </p:cNvPr>
          <p:cNvPicPr>
            <a:picLocks noGrp="1" noChangeAspect="1"/>
          </p:cNvPicPr>
          <p:nvPr>
            <p:ph idx="1"/>
          </p:nvPr>
        </p:nvPicPr>
        <p:blipFill>
          <a:blip r:embed="rId3"/>
          <a:stretch>
            <a:fillRect/>
          </a:stretch>
        </p:blipFill>
        <p:spPr>
          <a:xfrm>
            <a:off x="2336767" y="1034716"/>
            <a:ext cx="4946621" cy="5079416"/>
          </a:xfrm>
        </p:spPr>
      </p:pic>
      <p:cxnSp>
        <p:nvCxnSpPr>
          <p:cNvPr id="7" name="Straight Connector 6">
            <a:extLst>
              <a:ext uri="{FF2B5EF4-FFF2-40B4-BE49-F238E27FC236}">
                <a16:creationId xmlns:a16="http://schemas.microsoft.com/office/drawing/2014/main" id="{E032ED3E-29D2-1841-9120-F0715AFE98C3}"/>
              </a:ext>
            </a:extLst>
          </p:cNvPr>
          <p:cNvCxnSpPr/>
          <p:nvPr/>
        </p:nvCxnSpPr>
        <p:spPr>
          <a:xfrm>
            <a:off x="3549316" y="4475748"/>
            <a:ext cx="216568"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44752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D5D02-85E0-0D46-AE2A-0E610EB245C4}"/>
              </a:ext>
            </a:extLst>
          </p:cNvPr>
          <p:cNvSpPr>
            <a:spLocks noGrp="1"/>
          </p:cNvSpPr>
          <p:nvPr>
            <p:ph type="title"/>
          </p:nvPr>
        </p:nvSpPr>
        <p:spPr/>
        <p:txBody>
          <a:bodyPr/>
          <a:lstStyle/>
          <a:p>
            <a:r>
              <a:rPr lang="en-US" dirty="0"/>
              <a:t>RACIAL &amp; GENDER JUSTICE AT RISK</a:t>
            </a:r>
          </a:p>
        </p:txBody>
      </p:sp>
      <p:pic>
        <p:nvPicPr>
          <p:cNvPr id="5" name="Picture 4">
            <a:extLst>
              <a:ext uri="{FF2B5EF4-FFF2-40B4-BE49-F238E27FC236}">
                <a16:creationId xmlns:a16="http://schemas.microsoft.com/office/drawing/2014/main" id="{5587DA8C-8FC5-B64D-BCCE-C0DF8655D0A6}"/>
              </a:ext>
            </a:extLst>
          </p:cNvPr>
          <p:cNvPicPr>
            <a:picLocks noChangeAspect="1"/>
          </p:cNvPicPr>
          <p:nvPr/>
        </p:nvPicPr>
        <p:blipFill>
          <a:blip r:embed="rId3"/>
          <a:stretch>
            <a:fillRect/>
          </a:stretch>
        </p:blipFill>
        <p:spPr>
          <a:xfrm>
            <a:off x="1854200" y="1208230"/>
            <a:ext cx="5854700" cy="3817946"/>
          </a:xfrm>
          <a:prstGeom prst="rect">
            <a:avLst/>
          </a:prstGeom>
        </p:spPr>
      </p:pic>
      <p:pic>
        <p:nvPicPr>
          <p:cNvPr id="7" name="Picture 6">
            <a:extLst>
              <a:ext uri="{FF2B5EF4-FFF2-40B4-BE49-F238E27FC236}">
                <a16:creationId xmlns:a16="http://schemas.microsoft.com/office/drawing/2014/main" id="{16E8DCE4-9DF0-F646-B6AF-BD8B4DFCA457}"/>
              </a:ext>
            </a:extLst>
          </p:cNvPr>
          <p:cNvPicPr>
            <a:picLocks noChangeAspect="1"/>
          </p:cNvPicPr>
          <p:nvPr/>
        </p:nvPicPr>
        <p:blipFill>
          <a:blip r:embed="rId4"/>
          <a:stretch>
            <a:fillRect/>
          </a:stretch>
        </p:blipFill>
        <p:spPr>
          <a:xfrm>
            <a:off x="914400" y="5192416"/>
            <a:ext cx="7289800" cy="906987"/>
          </a:xfrm>
          <a:prstGeom prst="rect">
            <a:avLst/>
          </a:prstGeom>
        </p:spPr>
      </p:pic>
      <p:pic>
        <p:nvPicPr>
          <p:cNvPr id="9" name="Picture 8">
            <a:extLst>
              <a:ext uri="{FF2B5EF4-FFF2-40B4-BE49-F238E27FC236}">
                <a16:creationId xmlns:a16="http://schemas.microsoft.com/office/drawing/2014/main" id="{E018CE2D-0290-BA4A-8BB1-F56C0A1867BB}"/>
              </a:ext>
            </a:extLst>
          </p:cNvPr>
          <p:cNvPicPr>
            <a:picLocks noChangeAspect="1"/>
          </p:cNvPicPr>
          <p:nvPr/>
        </p:nvPicPr>
        <p:blipFill>
          <a:blip r:embed="rId5"/>
          <a:stretch>
            <a:fillRect/>
          </a:stretch>
        </p:blipFill>
        <p:spPr>
          <a:xfrm>
            <a:off x="266700" y="3543300"/>
            <a:ext cx="2336800" cy="584200"/>
          </a:xfrm>
          <a:prstGeom prst="rect">
            <a:avLst/>
          </a:prstGeom>
        </p:spPr>
      </p:pic>
    </p:spTree>
    <p:extLst>
      <p:ext uri="{BB962C8B-B14F-4D97-AF65-F5344CB8AC3E}">
        <p14:creationId xmlns:p14="http://schemas.microsoft.com/office/powerpoint/2010/main" val="17138442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697C9-4D49-AF41-811F-0590D5A8879E}"/>
              </a:ext>
            </a:extLst>
          </p:cNvPr>
          <p:cNvSpPr>
            <a:spLocks noGrp="1"/>
          </p:cNvSpPr>
          <p:nvPr>
            <p:ph type="title"/>
          </p:nvPr>
        </p:nvSpPr>
        <p:spPr/>
        <p:txBody>
          <a:bodyPr/>
          <a:lstStyle/>
          <a:p>
            <a:r>
              <a:rPr lang="en-US" dirty="0"/>
              <a:t>FIGHTING BACK</a:t>
            </a:r>
          </a:p>
        </p:txBody>
      </p:sp>
      <p:pic>
        <p:nvPicPr>
          <p:cNvPr id="5" name="Picture 4">
            <a:extLst>
              <a:ext uri="{FF2B5EF4-FFF2-40B4-BE49-F238E27FC236}">
                <a16:creationId xmlns:a16="http://schemas.microsoft.com/office/drawing/2014/main" id="{BDCB4E0C-F87B-AA4B-B2F0-CA52FCE76263}"/>
              </a:ext>
            </a:extLst>
          </p:cNvPr>
          <p:cNvPicPr>
            <a:picLocks noChangeAspect="1"/>
          </p:cNvPicPr>
          <p:nvPr/>
        </p:nvPicPr>
        <p:blipFill>
          <a:blip r:embed="rId3"/>
          <a:stretch>
            <a:fillRect/>
          </a:stretch>
        </p:blipFill>
        <p:spPr>
          <a:xfrm rot="21066480">
            <a:off x="82759" y="1328269"/>
            <a:ext cx="6644352" cy="1383482"/>
          </a:xfrm>
          <a:prstGeom prst="rect">
            <a:avLst/>
          </a:prstGeom>
          <a:ln>
            <a:solidFill>
              <a:schemeClr val="tx1">
                <a:lumMod val="65000"/>
                <a:lumOff val="35000"/>
              </a:schemeClr>
            </a:solidFill>
          </a:ln>
        </p:spPr>
      </p:pic>
      <p:pic>
        <p:nvPicPr>
          <p:cNvPr id="7" name="Picture 6">
            <a:extLst>
              <a:ext uri="{FF2B5EF4-FFF2-40B4-BE49-F238E27FC236}">
                <a16:creationId xmlns:a16="http://schemas.microsoft.com/office/drawing/2014/main" id="{04383CC5-3A51-E748-9881-5679FFEA401F}"/>
              </a:ext>
            </a:extLst>
          </p:cNvPr>
          <p:cNvPicPr>
            <a:picLocks noChangeAspect="1"/>
          </p:cNvPicPr>
          <p:nvPr/>
        </p:nvPicPr>
        <p:blipFill>
          <a:blip r:embed="rId4"/>
          <a:stretch>
            <a:fillRect/>
          </a:stretch>
        </p:blipFill>
        <p:spPr>
          <a:xfrm rot="303323">
            <a:off x="2971798" y="2095201"/>
            <a:ext cx="5739063" cy="2417499"/>
          </a:xfrm>
          <a:prstGeom prst="rect">
            <a:avLst/>
          </a:prstGeom>
          <a:ln>
            <a:solidFill>
              <a:schemeClr val="tx1">
                <a:lumMod val="65000"/>
                <a:lumOff val="35000"/>
              </a:schemeClr>
            </a:solidFill>
          </a:ln>
        </p:spPr>
      </p:pic>
      <p:pic>
        <p:nvPicPr>
          <p:cNvPr id="9" name="Picture 8">
            <a:extLst>
              <a:ext uri="{FF2B5EF4-FFF2-40B4-BE49-F238E27FC236}">
                <a16:creationId xmlns:a16="http://schemas.microsoft.com/office/drawing/2014/main" id="{301B59DA-57F9-324B-B72F-CDFDAECED8E5}"/>
              </a:ext>
            </a:extLst>
          </p:cNvPr>
          <p:cNvPicPr>
            <a:picLocks noChangeAspect="1"/>
          </p:cNvPicPr>
          <p:nvPr/>
        </p:nvPicPr>
        <p:blipFill>
          <a:blip r:embed="rId5"/>
          <a:stretch>
            <a:fillRect/>
          </a:stretch>
        </p:blipFill>
        <p:spPr>
          <a:xfrm rot="21050623">
            <a:off x="510539" y="3414356"/>
            <a:ext cx="2532099" cy="1550403"/>
          </a:xfrm>
          <a:prstGeom prst="rect">
            <a:avLst/>
          </a:prstGeom>
          <a:ln>
            <a:solidFill>
              <a:schemeClr val="tx1">
                <a:lumMod val="65000"/>
                <a:lumOff val="35000"/>
              </a:schemeClr>
            </a:solidFill>
          </a:ln>
        </p:spPr>
      </p:pic>
      <p:pic>
        <p:nvPicPr>
          <p:cNvPr id="11" name="Picture 10">
            <a:extLst>
              <a:ext uri="{FF2B5EF4-FFF2-40B4-BE49-F238E27FC236}">
                <a16:creationId xmlns:a16="http://schemas.microsoft.com/office/drawing/2014/main" id="{9254AA96-3AA4-0E4F-8973-F535E5B8C3BC}"/>
              </a:ext>
            </a:extLst>
          </p:cNvPr>
          <p:cNvPicPr>
            <a:picLocks noChangeAspect="1"/>
          </p:cNvPicPr>
          <p:nvPr/>
        </p:nvPicPr>
        <p:blipFill>
          <a:blip r:embed="rId6"/>
          <a:stretch>
            <a:fillRect/>
          </a:stretch>
        </p:blipFill>
        <p:spPr>
          <a:xfrm rot="192701">
            <a:off x="3808954" y="4046871"/>
            <a:ext cx="4338169" cy="2038876"/>
          </a:xfrm>
          <a:prstGeom prst="rect">
            <a:avLst/>
          </a:prstGeom>
          <a:ln>
            <a:solidFill>
              <a:schemeClr val="tx1">
                <a:lumMod val="65000"/>
                <a:lumOff val="35000"/>
              </a:schemeClr>
            </a:solidFill>
          </a:ln>
        </p:spPr>
      </p:pic>
    </p:spTree>
    <p:extLst>
      <p:ext uri="{BB962C8B-B14F-4D97-AF65-F5344CB8AC3E}">
        <p14:creationId xmlns:p14="http://schemas.microsoft.com/office/powerpoint/2010/main" val="15008382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FD07D387-FCC1-7E4A-AFB9-71DCFD9D4D43}"/>
              </a:ext>
            </a:extLst>
          </p:cNvPr>
          <p:cNvPicPr>
            <a:picLocks noChangeAspect="1"/>
          </p:cNvPicPr>
          <p:nvPr/>
        </p:nvPicPr>
        <p:blipFill>
          <a:blip r:embed="rId3"/>
          <a:stretch>
            <a:fillRect/>
          </a:stretch>
        </p:blipFill>
        <p:spPr>
          <a:xfrm rot="20688818">
            <a:off x="1212415" y="3513210"/>
            <a:ext cx="2733443" cy="2407267"/>
          </a:xfrm>
          <a:prstGeom prst="rect">
            <a:avLst/>
          </a:prstGeom>
        </p:spPr>
      </p:pic>
      <p:pic>
        <p:nvPicPr>
          <p:cNvPr id="21" name="Picture 20">
            <a:extLst>
              <a:ext uri="{FF2B5EF4-FFF2-40B4-BE49-F238E27FC236}">
                <a16:creationId xmlns:a16="http://schemas.microsoft.com/office/drawing/2014/main" id="{2163EFE1-F03B-F647-9A84-A6D8B81FE3B9}"/>
              </a:ext>
            </a:extLst>
          </p:cNvPr>
          <p:cNvPicPr>
            <a:picLocks noChangeAspect="1"/>
          </p:cNvPicPr>
          <p:nvPr/>
        </p:nvPicPr>
        <p:blipFill>
          <a:blip r:embed="rId4"/>
          <a:stretch>
            <a:fillRect/>
          </a:stretch>
        </p:blipFill>
        <p:spPr>
          <a:xfrm rot="554057">
            <a:off x="5838899" y="3936697"/>
            <a:ext cx="2410661" cy="2120090"/>
          </a:xfrm>
          <a:prstGeom prst="rect">
            <a:avLst/>
          </a:prstGeom>
          <a:ln>
            <a:solidFill>
              <a:schemeClr val="tx1">
                <a:lumMod val="65000"/>
                <a:lumOff val="35000"/>
              </a:schemeClr>
            </a:solidFill>
          </a:ln>
        </p:spPr>
      </p:pic>
      <p:sp>
        <p:nvSpPr>
          <p:cNvPr id="2" name="Title 1">
            <a:extLst>
              <a:ext uri="{FF2B5EF4-FFF2-40B4-BE49-F238E27FC236}">
                <a16:creationId xmlns:a16="http://schemas.microsoft.com/office/drawing/2014/main" id="{39D70B44-6288-2D46-97A4-2FFD3204C114}"/>
              </a:ext>
            </a:extLst>
          </p:cNvPr>
          <p:cNvSpPr>
            <a:spLocks noGrp="1"/>
          </p:cNvSpPr>
          <p:nvPr>
            <p:ph type="title"/>
          </p:nvPr>
        </p:nvSpPr>
        <p:spPr/>
        <p:txBody>
          <a:bodyPr/>
          <a:lstStyle/>
          <a:p>
            <a:r>
              <a:rPr lang="en-US" dirty="0"/>
              <a:t>ACTIVITY #2</a:t>
            </a:r>
          </a:p>
        </p:txBody>
      </p:sp>
      <p:sp>
        <p:nvSpPr>
          <p:cNvPr id="3" name="Content Placeholder 2">
            <a:extLst>
              <a:ext uri="{FF2B5EF4-FFF2-40B4-BE49-F238E27FC236}">
                <a16:creationId xmlns:a16="http://schemas.microsoft.com/office/drawing/2014/main" id="{1373E5BD-28FC-4746-8B93-42300AE45789}"/>
              </a:ext>
            </a:extLst>
          </p:cNvPr>
          <p:cNvSpPr>
            <a:spLocks noGrp="1"/>
          </p:cNvSpPr>
          <p:nvPr>
            <p:ph idx="1"/>
          </p:nvPr>
        </p:nvSpPr>
        <p:spPr>
          <a:xfrm>
            <a:off x="457200" y="883060"/>
            <a:ext cx="8229600" cy="542678"/>
          </a:xfrm>
        </p:spPr>
        <p:txBody>
          <a:bodyPr/>
          <a:lstStyle/>
          <a:p>
            <a:pPr marL="0" indent="0" algn="ctr">
              <a:buNone/>
            </a:pPr>
            <a:r>
              <a:rPr lang="en-US" dirty="0"/>
              <a:t>Review the Laws in Your State</a:t>
            </a:r>
          </a:p>
        </p:txBody>
      </p:sp>
      <p:pic>
        <p:nvPicPr>
          <p:cNvPr id="17" name="Picture 16">
            <a:extLst>
              <a:ext uri="{FF2B5EF4-FFF2-40B4-BE49-F238E27FC236}">
                <a16:creationId xmlns:a16="http://schemas.microsoft.com/office/drawing/2014/main" id="{0BAE624B-F9B9-FD4F-92B9-290D805997E7}"/>
              </a:ext>
            </a:extLst>
          </p:cNvPr>
          <p:cNvPicPr>
            <a:picLocks noChangeAspect="1"/>
          </p:cNvPicPr>
          <p:nvPr/>
        </p:nvPicPr>
        <p:blipFill>
          <a:blip r:embed="rId5"/>
          <a:stretch>
            <a:fillRect/>
          </a:stretch>
        </p:blipFill>
        <p:spPr>
          <a:xfrm rot="560540">
            <a:off x="4907674" y="1755351"/>
            <a:ext cx="4011169" cy="1253698"/>
          </a:xfrm>
          <a:prstGeom prst="rect">
            <a:avLst/>
          </a:prstGeom>
          <a:ln>
            <a:solidFill>
              <a:schemeClr val="tx1">
                <a:lumMod val="65000"/>
                <a:lumOff val="35000"/>
              </a:schemeClr>
            </a:solidFill>
          </a:ln>
        </p:spPr>
      </p:pic>
      <p:pic>
        <p:nvPicPr>
          <p:cNvPr id="19" name="Picture 18">
            <a:extLst>
              <a:ext uri="{FF2B5EF4-FFF2-40B4-BE49-F238E27FC236}">
                <a16:creationId xmlns:a16="http://schemas.microsoft.com/office/drawing/2014/main" id="{0696BF81-5D4C-EA44-A74E-3AAD03E1A0D5}"/>
              </a:ext>
            </a:extLst>
          </p:cNvPr>
          <p:cNvPicPr>
            <a:picLocks noChangeAspect="1"/>
          </p:cNvPicPr>
          <p:nvPr/>
        </p:nvPicPr>
        <p:blipFill>
          <a:blip r:embed="rId6"/>
          <a:stretch>
            <a:fillRect/>
          </a:stretch>
        </p:blipFill>
        <p:spPr>
          <a:xfrm>
            <a:off x="4962420" y="2654685"/>
            <a:ext cx="3901675" cy="2062158"/>
          </a:xfrm>
          <a:prstGeom prst="rect">
            <a:avLst/>
          </a:prstGeom>
          <a:ln>
            <a:solidFill>
              <a:schemeClr val="tx1">
                <a:lumMod val="65000"/>
                <a:lumOff val="35000"/>
              </a:schemeClr>
            </a:solidFill>
          </a:ln>
        </p:spPr>
      </p:pic>
      <p:pic>
        <p:nvPicPr>
          <p:cNvPr id="23" name="Picture 22">
            <a:extLst>
              <a:ext uri="{FF2B5EF4-FFF2-40B4-BE49-F238E27FC236}">
                <a16:creationId xmlns:a16="http://schemas.microsoft.com/office/drawing/2014/main" id="{40B8BD8B-CD93-6842-B825-29B1A27F123F}"/>
              </a:ext>
            </a:extLst>
          </p:cNvPr>
          <p:cNvPicPr>
            <a:picLocks noChangeAspect="1"/>
          </p:cNvPicPr>
          <p:nvPr/>
        </p:nvPicPr>
        <p:blipFill>
          <a:blip r:embed="rId7"/>
          <a:stretch>
            <a:fillRect/>
          </a:stretch>
        </p:blipFill>
        <p:spPr>
          <a:xfrm rot="20983757">
            <a:off x="233650" y="1792937"/>
            <a:ext cx="4238545" cy="1331224"/>
          </a:xfrm>
          <a:prstGeom prst="rect">
            <a:avLst/>
          </a:prstGeom>
          <a:ln>
            <a:solidFill>
              <a:schemeClr val="tx1">
                <a:lumMod val="65000"/>
                <a:lumOff val="35000"/>
              </a:schemeClr>
            </a:solidFill>
          </a:ln>
        </p:spPr>
      </p:pic>
      <p:pic>
        <p:nvPicPr>
          <p:cNvPr id="25" name="Picture 24">
            <a:extLst>
              <a:ext uri="{FF2B5EF4-FFF2-40B4-BE49-F238E27FC236}">
                <a16:creationId xmlns:a16="http://schemas.microsoft.com/office/drawing/2014/main" id="{4E446299-E1AD-8E4F-9A2A-AA21E316CF98}"/>
              </a:ext>
            </a:extLst>
          </p:cNvPr>
          <p:cNvPicPr>
            <a:picLocks noChangeAspect="1"/>
          </p:cNvPicPr>
          <p:nvPr/>
        </p:nvPicPr>
        <p:blipFill>
          <a:blip r:embed="rId8"/>
          <a:stretch>
            <a:fillRect/>
          </a:stretch>
        </p:blipFill>
        <p:spPr>
          <a:xfrm>
            <a:off x="219478" y="2768274"/>
            <a:ext cx="4238546" cy="2228468"/>
          </a:xfrm>
          <a:prstGeom prst="rect">
            <a:avLst/>
          </a:prstGeom>
          <a:ln>
            <a:solidFill>
              <a:schemeClr val="tx1">
                <a:lumMod val="65000"/>
                <a:lumOff val="35000"/>
              </a:schemeClr>
            </a:solidFill>
          </a:ln>
        </p:spPr>
      </p:pic>
    </p:spTree>
    <p:extLst>
      <p:ext uri="{BB962C8B-B14F-4D97-AF65-F5344CB8AC3E}">
        <p14:creationId xmlns:p14="http://schemas.microsoft.com/office/powerpoint/2010/main" val="12678562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75944-E795-974D-AFF9-39163923EC7B}"/>
              </a:ext>
            </a:extLst>
          </p:cNvPr>
          <p:cNvSpPr>
            <a:spLocks noGrp="1"/>
          </p:cNvSpPr>
          <p:nvPr>
            <p:ph type="title"/>
          </p:nvPr>
        </p:nvSpPr>
        <p:spPr/>
        <p:txBody>
          <a:bodyPr/>
          <a:lstStyle/>
          <a:p>
            <a:pPr algn="r"/>
            <a:r>
              <a:rPr lang="en-US" dirty="0"/>
              <a:t>CFU – BREAKOUT SESSION</a:t>
            </a:r>
          </a:p>
        </p:txBody>
      </p:sp>
      <p:sp>
        <p:nvSpPr>
          <p:cNvPr id="3" name="Content Placeholder 2">
            <a:extLst>
              <a:ext uri="{FF2B5EF4-FFF2-40B4-BE49-F238E27FC236}">
                <a16:creationId xmlns:a16="http://schemas.microsoft.com/office/drawing/2014/main" id="{0E0713A6-20D9-7241-99C6-11170E34E7AB}"/>
              </a:ext>
            </a:extLst>
          </p:cNvPr>
          <p:cNvSpPr>
            <a:spLocks noGrp="1"/>
          </p:cNvSpPr>
          <p:nvPr>
            <p:ph idx="1"/>
          </p:nvPr>
        </p:nvSpPr>
        <p:spPr>
          <a:xfrm>
            <a:off x="457200" y="2133600"/>
            <a:ext cx="8229600" cy="3501495"/>
          </a:xfrm>
        </p:spPr>
        <p:txBody>
          <a:bodyPr/>
          <a:lstStyle/>
          <a:p>
            <a:pPr marL="0" indent="0" algn="ctr">
              <a:buNone/>
            </a:pPr>
            <a:r>
              <a:rPr lang="en-US" b="1" dirty="0">
                <a:ea typeface="Calibri"/>
                <a:cs typeface="Calibri"/>
                <a:sym typeface="Calibri"/>
              </a:rPr>
              <a:t>What Would You Do?</a:t>
            </a:r>
          </a:p>
          <a:p>
            <a:pPr marL="0" indent="0">
              <a:buNone/>
            </a:pPr>
            <a:endParaRPr lang="en-US" sz="2000" dirty="0">
              <a:ea typeface="Calibri"/>
              <a:cs typeface="Calibri"/>
              <a:sym typeface="Calibri"/>
            </a:endParaRPr>
          </a:p>
          <a:p>
            <a:pPr marL="0" indent="0">
              <a:buNone/>
            </a:pPr>
            <a:r>
              <a:rPr lang="en-US" i="1" dirty="0">
                <a:ea typeface="Calibri"/>
                <a:cs typeface="Calibri"/>
                <a:sym typeface="Calibri"/>
              </a:rPr>
              <a:t>Scenario #1</a:t>
            </a:r>
            <a:r>
              <a:rPr lang="en-US" dirty="0">
                <a:ea typeface="Calibri"/>
                <a:cs typeface="Calibri"/>
                <a:sym typeface="Calibri"/>
              </a:rPr>
              <a:t>: A  Government Class</a:t>
            </a:r>
          </a:p>
          <a:p>
            <a:pPr marL="0" indent="0">
              <a:buNone/>
            </a:pPr>
            <a:r>
              <a:rPr lang="en-US" i="1" dirty="0">
                <a:ea typeface="Calibri"/>
                <a:cs typeface="Calibri"/>
                <a:sym typeface="Calibri"/>
              </a:rPr>
              <a:t>Scenario #2</a:t>
            </a:r>
            <a:r>
              <a:rPr lang="en-US" dirty="0">
                <a:ea typeface="Calibri"/>
                <a:cs typeface="Calibri"/>
                <a:sym typeface="Calibri"/>
              </a:rPr>
              <a:t>: A Kindergartner’s Secret</a:t>
            </a:r>
          </a:p>
          <a:p>
            <a:pPr marL="0" indent="0">
              <a:buNone/>
            </a:pPr>
            <a:r>
              <a:rPr lang="en-US" i="1" dirty="0">
                <a:ea typeface="Calibri"/>
                <a:cs typeface="Calibri"/>
                <a:sym typeface="Calibri"/>
              </a:rPr>
              <a:t>Scenario #3</a:t>
            </a:r>
            <a:r>
              <a:rPr lang="en-US" dirty="0">
                <a:ea typeface="Calibri"/>
                <a:cs typeface="Calibri"/>
                <a:sym typeface="Calibri"/>
              </a:rPr>
              <a:t>: Show and Tell</a:t>
            </a:r>
          </a:p>
        </p:txBody>
      </p:sp>
      <p:pic>
        <p:nvPicPr>
          <p:cNvPr id="6" name="Picture 5">
            <a:extLst>
              <a:ext uri="{FF2B5EF4-FFF2-40B4-BE49-F238E27FC236}">
                <a16:creationId xmlns:a16="http://schemas.microsoft.com/office/drawing/2014/main" id="{E62F8CEA-F2A2-1849-893B-93BCC47A04F1}"/>
              </a:ext>
            </a:extLst>
          </p:cNvPr>
          <p:cNvPicPr>
            <a:picLocks noChangeAspect="1"/>
          </p:cNvPicPr>
          <p:nvPr/>
        </p:nvPicPr>
        <p:blipFill>
          <a:blip r:embed="rId3"/>
          <a:stretch>
            <a:fillRect/>
          </a:stretch>
        </p:blipFill>
        <p:spPr>
          <a:xfrm>
            <a:off x="161600" y="187136"/>
            <a:ext cx="1286200" cy="1082093"/>
          </a:xfrm>
          <a:prstGeom prst="rect">
            <a:avLst/>
          </a:prstGeom>
        </p:spPr>
      </p:pic>
      <p:sp>
        <p:nvSpPr>
          <p:cNvPr id="7" name="TextBox 16">
            <a:extLst>
              <a:ext uri="{FF2B5EF4-FFF2-40B4-BE49-F238E27FC236}">
                <a16:creationId xmlns:a16="http://schemas.microsoft.com/office/drawing/2014/main" id="{66283B6A-89E1-8A4C-A963-BA79D5935624}"/>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36</a:t>
            </a:fld>
            <a:endParaRPr lang="en-US" altLang="en-US" sz="1800" dirty="0"/>
          </a:p>
        </p:txBody>
      </p:sp>
    </p:spTree>
    <p:extLst>
      <p:ext uri="{BB962C8B-B14F-4D97-AF65-F5344CB8AC3E}">
        <p14:creationId xmlns:p14="http://schemas.microsoft.com/office/powerpoint/2010/main" val="3822014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54E3A-F104-1E4B-A74E-B7B146CA56E9}"/>
              </a:ext>
            </a:extLst>
          </p:cNvPr>
          <p:cNvSpPr>
            <a:spLocks noGrp="1"/>
          </p:cNvSpPr>
          <p:nvPr>
            <p:ph type="title"/>
          </p:nvPr>
        </p:nvSpPr>
        <p:spPr/>
        <p:txBody>
          <a:bodyPr/>
          <a:lstStyle/>
          <a:p>
            <a:r>
              <a:rPr lang="en-US" dirty="0"/>
              <a:t>NEA RESOURCES</a:t>
            </a:r>
          </a:p>
        </p:txBody>
      </p:sp>
      <p:pic>
        <p:nvPicPr>
          <p:cNvPr id="5" name="Content Placeholder 4">
            <a:extLst>
              <a:ext uri="{FF2B5EF4-FFF2-40B4-BE49-F238E27FC236}">
                <a16:creationId xmlns:a16="http://schemas.microsoft.com/office/drawing/2014/main" id="{10B94447-5BD7-A84D-A01A-10863D6CD384}"/>
              </a:ext>
            </a:extLst>
          </p:cNvPr>
          <p:cNvPicPr>
            <a:picLocks noGrp="1" noChangeAspect="1"/>
          </p:cNvPicPr>
          <p:nvPr>
            <p:ph idx="1"/>
          </p:nvPr>
        </p:nvPicPr>
        <p:blipFill>
          <a:blip r:embed="rId3"/>
          <a:stretch>
            <a:fillRect/>
          </a:stretch>
        </p:blipFill>
        <p:spPr>
          <a:xfrm rot="21176097">
            <a:off x="696844" y="1195679"/>
            <a:ext cx="3445694" cy="4466641"/>
          </a:xfrm>
          <a:ln>
            <a:solidFill>
              <a:schemeClr val="tx1">
                <a:lumMod val="65000"/>
                <a:lumOff val="35000"/>
              </a:schemeClr>
            </a:solidFill>
          </a:ln>
        </p:spPr>
      </p:pic>
      <p:pic>
        <p:nvPicPr>
          <p:cNvPr id="7" name="Picture 6">
            <a:extLst>
              <a:ext uri="{FF2B5EF4-FFF2-40B4-BE49-F238E27FC236}">
                <a16:creationId xmlns:a16="http://schemas.microsoft.com/office/drawing/2014/main" id="{E07ABFAB-3BCA-FC4C-B005-532F8306543A}"/>
              </a:ext>
            </a:extLst>
          </p:cNvPr>
          <p:cNvPicPr>
            <a:picLocks noChangeAspect="1"/>
          </p:cNvPicPr>
          <p:nvPr/>
        </p:nvPicPr>
        <p:blipFill>
          <a:blip r:embed="rId4"/>
          <a:stretch>
            <a:fillRect/>
          </a:stretch>
        </p:blipFill>
        <p:spPr>
          <a:xfrm>
            <a:off x="5635458" y="1756157"/>
            <a:ext cx="2425700" cy="749300"/>
          </a:xfrm>
          <a:prstGeom prst="rect">
            <a:avLst/>
          </a:prstGeom>
        </p:spPr>
      </p:pic>
      <p:sp>
        <p:nvSpPr>
          <p:cNvPr id="8" name="TextBox 7">
            <a:extLst>
              <a:ext uri="{FF2B5EF4-FFF2-40B4-BE49-F238E27FC236}">
                <a16:creationId xmlns:a16="http://schemas.microsoft.com/office/drawing/2014/main" id="{AD9AFD51-EE44-5B45-8726-93FA6498F6D8}"/>
              </a:ext>
            </a:extLst>
          </p:cNvPr>
          <p:cNvSpPr txBox="1"/>
          <p:nvPr/>
        </p:nvSpPr>
        <p:spPr>
          <a:xfrm>
            <a:off x="5191532" y="1058779"/>
            <a:ext cx="3313551" cy="461665"/>
          </a:xfrm>
          <a:prstGeom prst="rect">
            <a:avLst/>
          </a:prstGeom>
          <a:noFill/>
        </p:spPr>
        <p:txBody>
          <a:bodyPr wrap="square" rtlCol="0">
            <a:spAutoFit/>
          </a:bodyPr>
          <a:lstStyle/>
          <a:p>
            <a:pPr algn="ctr"/>
            <a:r>
              <a:rPr lang="en-US" sz="2400" b="1" dirty="0">
                <a:solidFill>
                  <a:schemeClr val="tx2"/>
                </a:solidFill>
                <a:latin typeface="+mn-lt"/>
              </a:rPr>
              <a:t>Legislative Trackers</a:t>
            </a:r>
          </a:p>
        </p:txBody>
      </p:sp>
      <p:pic>
        <p:nvPicPr>
          <p:cNvPr id="11" name="Picture 10">
            <a:extLst>
              <a:ext uri="{FF2B5EF4-FFF2-40B4-BE49-F238E27FC236}">
                <a16:creationId xmlns:a16="http://schemas.microsoft.com/office/drawing/2014/main" id="{AD9FC9B0-B527-1A4E-81DA-97EC042EC13A}"/>
              </a:ext>
            </a:extLst>
          </p:cNvPr>
          <p:cNvPicPr>
            <a:picLocks noChangeAspect="1"/>
          </p:cNvPicPr>
          <p:nvPr/>
        </p:nvPicPr>
        <p:blipFill>
          <a:blip r:embed="rId5"/>
          <a:stretch>
            <a:fillRect/>
          </a:stretch>
        </p:blipFill>
        <p:spPr>
          <a:xfrm>
            <a:off x="5394826" y="2753186"/>
            <a:ext cx="2869625" cy="1208780"/>
          </a:xfrm>
          <a:prstGeom prst="rect">
            <a:avLst/>
          </a:prstGeom>
        </p:spPr>
      </p:pic>
      <p:pic>
        <p:nvPicPr>
          <p:cNvPr id="14" name="Picture 13">
            <a:extLst>
              <a:ext uri="{FF2B5EF4-FFF2-40B4-BE49-F238E27FC236}">
                <a16:creationId xmlns:a16="http://schemas.microsoft.com/office/drawing/2014/main" id="{2854FE82-9EF3-1645-99DC-C25AA8EDAC6E}"/>
              </a:ext>
            </a:extLst>
          </p:cNvPr>
          <p:cNvPicPr>
            <a:picLocks noChangeAspect="1"/>
          </p:cNvPicPr>
          <p:nvPr/>
        </p:nvPicPr>
        <p:blipFill>
          <a:blip r:embed="rId6"/>
          <a:stretch>
            <a:fillRect/>
          </a:stretch>
        </p:blipFill>
        <p:spPr>
          <a:xfrm>
            <a:off x="5203564" y="4120451"/>
            <a:ext cx="3505200" cy="711200"/>
          </a:xfrm>
          <a:prstGeom prst="rect">
            <a:avLst/>
          </a:prstGeom>
        </p:spPr>
      </p:pic>
      <p:pic>
        <p:nvPicPr>
          <p:cNvPr id="16" name="Picture 15">
            <a:extLst>
              <a:ext uri="{FF2B5EF4-FFF2-40B4-BE49-F238E27FC236}">
                <a16:creationId xmlns:a16="http://schemas.microsoft.com/office/drawing/2014/main" id="{55700CD2-1915-7F4C-AA61-C6734EF4D553}"/>
              </a:ext>
            </a:extLst>
          </p:cNvPr>
          <p:cNvPicPr>
            <a:picLocks noChangeAspect="1"/>
          </p:cNvPicPr>
          <p:nvPr/>
        </p:nvPicPr>
        <p:blipFill>
          <a:blip r:embed="rId7"/>
          <a:stretch>
            <a:fillRect/>
          </a:stretch>
        </p:blipFill>
        <p:spPr>
          <a:xfrm>
            <a:off x="5870788" y="5089787"/>
            <a:ext cx="1917700" cy="838200"/>
          </a:xfrm>
          <a:prstGeom prst="rect">
            <a:avLst/>
          </a:prstGeom>
        </p:spPr>
      </p:pic>
    </p:spTree>
    <p:extLst>
      <p:ext uri="{BB962C8B-B14F-4D97-AF65-F5344CB8AC3E}">
        <p14:creationId xmlns:p14="http://schemas.microsoft.com/office/powerpoint/2010/main" val="9537997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486A9-30C3-C64B-AEB2-C62C594AD6A3}"/>
              </a:ext>
            </a:extLst>
          </p:cNvPr>
          <p:cNvSpPr>
            <a:spLocks noGrp="1"/>
          </p:cNvSpPr>
          <p:nvPr>
            <p:ph type="title"/>
          </p:nvPr>
        </p:nvSpPr>
        <p:spPr/>
        <p:txBody>
          <a:bodyPr/>
          <a:lstStyle/>
          <a:p>
            <a:pPr algn="r"/>
            <a:r>
              <a:rPr lang="en-US" dirty="0"/>
              <a:t>Q &amp; A</a:t>
            </a:r>
          </a:p>
        </p:txBody>
      </p:sp>
      <p:sp>
        <p:nvSpPr>
          <p:cNvPr id="3" name="Content Placeholder 2">
            <a:extLst>
              <a:ext uri="{FF2B5EF4-FFF2-40B4-BE49-F238E27FC236}">
                <a16:creationId xmlns:a16="http://schemas.microsoft.com/office/drawing/2014/main" id="{EE8A273F-2049-0A4F-B093-3FC36519948C}"/>
              </a:ext>
            </a:extLst>
          </p:cNvPr>
          <p:cNvSpPr>
            <a:spLocks noGrp="1"/>
          </p:cNvSpPr>
          <p:nvPr>
            <p:ph idx="1"/>
          </p:nvPr>
        </p:nvSpPr>
        <p:spPr>
          <a:xfrm>
            <a:off x="457200" y="3014133"/>
            <a:ext cx="8229600" cy="3112029"/>
          </a:xfrm>
        </p:spPr>
        <p:txBody>
          <a:bodyPr/>
          <a:lstStyle/>
          <a:p>
            <a:pPr marL="0" indent="0" algn="ctr">
              <a:buNone/>
            </a:pPr>
            <a:r>
              <a:rPr lang="en-US" sz="6000" dirty="0"/>
              <a:t>Let’s Talk.</a:t>
            </a:r>
          </a:p>
        </p:txBody>
      </p:sp>
      <p:pic>
        <p:nvPicPr>
          <p:cNvPr id="4" name="Picture 3">
            <a:extLst>
              <a:ext uri="{FF2B5EF4-FFF2-40B4-BE49-F238E27FC236}">
                <a16:creationId xmlns:a16="http://schemas.microsoft.com/office/drawing/2014/main" id="{6F61CD65-F650-F544-9F6B-FB687590BCCD}"/>
              </a:ext>
            </a:extLst>
          </p:cNvPr>
          <p:cNvPicPr>
            <a:picLocks noChangeAspect="1"/>
          </p:cNvPicPr>
          <p:nvPr/>
        </p:nvPicPr>
        <p:blipFill>
          <a:blip r:embed="rId3"/>
          <a:stretch>
            <a:fillRect/>
          </a:stretch>
        </p:blipFill>
        <p:spPr>
          <a:xfrm>
            <a:off x="161600" y="187136"/>
            <a:ext cx="1286200" cy="1082093"/>
          </a:xfrm>
          <a:prstGeom prst="rect">
            <a:avLst/>
          </a:prstGeom>
        </p:spPr>
      </p:pic>
      <p:sp>
        <p:nvSpPr>
          <p:cNvPr id="5" name="TextBox 16">
            <a:extLst>
              <a:ext uri="{FF2B5EF4-FFF2-40B4-BE49-F238E27FC236}">
                <a16:creationId xmlns:a16="http://schemas.microsoft.com/office/drawing/2014/main" id="{A2B4A51B-755B-B548-A3D4-1E061C8C6163}"/>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38</a:t>
            </a:fld>
            <a:endParaRPr lang="en-US" altLang="en-US" sz="1800" dirty="0"/>
          </a:p>
        </p:txBody>
      </p:sp>
    </p:spTree>
    <p:extLst>
      <p:ext uri="{BB962C8B-B14F-4D97-AF65-F5344CB8AC3E}">
        <p14:creationId xmlns:p14="http://schemas.microsoft.com/office/powerpoint/2010/main" val="3080628264"/>
      </p:ext>
    </p:extLst>
  </p:cSld>
  <p:clrMapOvr>
    <a:masterClrMapping/>
  </p:clrMapOvr>
</p:sld>
</file>

<file path=ppt/theme/theme1.xml><?xml version="1.0" encoding="utf-8"?>
<a:theme xmlns:a="http://schemas.openxmlformats.org/drawingml/2006/main" name="2015 Leadership Summi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EA LGBTQ+ Presentation Template" id="{14321266-C585-2449-90BD-DF90A19DB903}" vid="{A1D65BC1-48B1-D149-B38E-33077B5C186F}"/>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b9d75486ebef3f369f2df8209c91cf89">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1670a7a5a26675f7640e8a8c5e12ae57"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F51F07A-7253-40FD-AB9C-7C217EBAC27F}"/>
</file>

<file path=customXml/itemProps2.xml><?xml version="1.0" encoding="utf-8"?>
<ds:datastoreItem xmlns:ds="http://schemas.openxmlformats.org/officeDocument/2006/customXml" ds:itemID="{5A86A6B2-60C6-4C58-8D40-28F7F0B7FC5E}"/>
</file>

<file path=docProps/app.xml><?xml version="1.0" encoding="utf-8"?>
<Properties xmlns="http://schemas.openxmlformats.org/officeDocument/2006/extended-properties" xmlns:vt="http://schemas.openxmlformats.org/officeDocument/2006/docPropsVTypes">
  <Template>2015 Leadership Summit</Template>
  <TotalTime>18803</TotalTime>
  <Words>5391</Words>
  <Application>Microsoft Macintosh PowerPoint</Application>
  <PresentationFormat>On-screen Show (4:3)</PresentationFormat>
  <Paragraphs>411</Paragraphs>
  <Slides>38</Slides>
  <Notes>37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Franklin Gothic Book</vt:lpstr>
      <vt:lpstr>2015 Leadership Summit</vt:lpstr>
      <vt:lpstr>PowerPoint Presentation</vt:lpstr>
      <vt:lpstr>AGENDA</vt:lpstr>
      <vt:lpstr>INTRODUCTIONS</vt:lpstr>
      <vt:lpstr>Two Truths &amp; A Lie</vt:lpstr>
      <vt:lpstr>THE RACIAL JUSTICE FRAMEWORK</vt:lpstr>
      <vt:lpstr>RACIAL JUSTICE &amp; LGBTQ+ LAWS</vt:lpstr>
      <vt:lpstr>8.1 Million</vt:lpstr>
      <vt:lpstr>Federal Law</vt:lpstr>
      <vt:lpstr>A NATION OF LAWS</vt:lpstr>
      <vt:lpstr>A HISTORY OF BARRIERS</vt:lpstr>
      <vt:lpstr>A LANDMARK RULING</vt:lpstr>
      <vt:lpstr>BOSTOCK V. CLAYTON COUNTY</vt:lpstr>
      <vt:lpstr>PowerPoint Presentation</vt:lpstr>
      <vt:lpstr>The following topics are currently being debated in state legislatures:</vt:lpstr>
      <vt:lpstr>FEDERAL AGENCIES</vt:lpstr>
      <vt:lpstr>FEDERAL AGENCIES</vt:lpstr>
      <vt:lpstr>PowerPoint Presentation</vt:lpstr>
      <vt:lpstr>TURN &amp; TALK</vt:lpstr>
      <vt:lpstr>Current State Laws</vt:lpstr>
      <vt:lpstr>NON-DISCRIMINATION LAWS</vt:lpstr>
      <vt:lpstr>IDENTITY DOCUMENTS</vt:lpstr>
      <vt:lpstr>HEALTH AND SAFETY </vt:lpstr>
      <vt:lpstr>ADOPTION &amp; PARENTING</vt:lpstr>
      <vt:lpstr>TURN &amp; TALK</vt:lpstr>
      <vt:lpstr>State Laws:  Anti-LGBTQ+ Legislation on the Rise</vt:lpstr>
      <vt:lpstr>563</vt:lpstr>
      <vt:lpstr>THE WORDS OF NEA MEMBERS</vt:lpstr>
      <vt:lpstr>STATE &amp; LOCAL LAWS ON THE RISE</vt:lpstr>
      <vt:lpstr>ANTI-LGBTQ+ BILLS ON THE RISE</vt:lpstr>
      <vt:lpstr>TOP 15 STATES</vt:lpstr>
      <vt:lpstr>SPOTLIGHT ON TEXAS</vt:lpstr>
      <vt:lpstr>IMPACT ON EDUCATORS</vt:lpstr>
      <vt:lpstr>RACIAL &amp; GENDER JUSTICE AT RISK</vt:lpstr>
      <vt:lpstr>FIGHTING BACK</vt:lpstr>
      <vt:lpstr>ACTIVITY #2</vt:lpstr>
      <vt:lpstr>CFU – BREAKOUT SESSION</vt:lpstr>
      <vt:lpstr>NEA RESOURCES</vt:lpstr>
      <vt:lpstr>Q &amp; 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Julye Williams</dc:creator>
  <cp:lastModifiedBy>Julye Williams</cp:lastModifiedBy>
  <cp:revision>79</cp:revision>
  <cp:lastPrinted>2021-01-08T18:59:27Z</cp:lastPrinted>
  <dcterms:created xsi:type="dcterms:W3CDTF">2022-03-02T19:40:14Z</dcterms:created>
  <dcterms:modified xsi:type="dcterms:W3CDTF">2022-03-21T20:33:45Z</dcterms:modified>
</cp:coreProperties>
</file>